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4" r:id="rId2"/>
    <p:sldId id="283" r:id="rId3"/>
    <p:sldId id="1366" r:id="rId4"/>
    <p:sldId id="1446" r:id="rId5"/>
    <p:sldId id="1445" r:id="rId6"/>
    <p:sldId id="1444" r:id="rId7"/>
    <p:sldId id="1443" r:id="rId8"/>
    <p:sldId id="1442" r:id="rId9"/>
    <p:sldId id="1441" r:id="rId10"/>
    <p:sldId id="1440" r:id="rId11"/>
    <p:sldId id="1439" r:id="rId12"/>
    <p:sldId id="1438" r:id="rId13"/>
    <p:sldId id="1437" r:id="rId14"/>
    <p:sldId id="1436" r:id="rId15"/>
    <p:sldId id="1435" r:id="rId16"/>
    <p:sldId id="1434" r:id="rId17"/>
    <p:sldId id="1433" r:id="rId18"/>
    <p:sldId id="1432" r:id="rId19"/>
    <p:sldId id="1431" r:id="rId20"/>
    <p:sldId id="1430" r:id="rId21"/>
    <p:sldId id="1168" r:id="rId22"/>
    <p:sldId id="1402" r:id="rId23"/>
    <p:sldId id="1403" r:id="rId24"/>
    <p:sldId id="1404" r:id="rId25"/>
    <p:sldId id="1405" r:id="rId26"/>
    <p:sldId id="1406" r:id="rId27"/>
    <p:sldId id="1407" r:id="rId28"/>
    <p:sldId id="1408" r:id="rId29"/>
    <p:sldId id="1274" r:id="rId30"/>
    <p:sldId id="1409" r:id="rId31"/>
    <p:sldId id="1410" r:id="rId32"/>
    <p:sldId id="1411" r:id="rId33"/>
    <p:sldId id="1412" r:id="rId34"/>
    <p:sldId id="1413" r:id="rId35"/>
    <p:sldId id="1414" r:id="rId36"/>
    <p:sldId id="1415" r:id="rId37"/>
    <p:sldId id="1416" r:id="rId38"/>
    <p:sldId id="1417" r:id="rId39"/>
    <p:sldId id="1418" r:id="rId40"/>
    <p:sldId id="1419" r:id="rId41"/>
    <p:sldId id="1420" r:id="rId42"/>
    <p:sldId id="1421" r:id="rId43"/>
    <p:sldId id="1422" r:id="rId44"/>
    <p:sldId id="1423" r:id="rId45"/>
    <p:sldId id="1424" r:id="rId46"/>
    <p:sldId id="1425" r:id="rId47"/>
    <p:sldId id="1448" r:id="rId48"/>
    <p:sldId id="284" r:id="rId49"/>
    <p:sldId id="1426" r:id="rId50"/>
    <p:sldId id="1427" r:id="rId51"/>
    <p:sldId id="1428" r:id="rId52"/>
    <p:sldId id="1429" r:id="rId53"/>
    <p:sldId id="1447" r:id="rId54"/>
    <p:sldId id="328" r:id="rId5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83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2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CCC132-9401-4894-8F62-0D9221FD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25" y="2312425"/>
            <a:ext cx="304216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808F03-45EA-4B15-8E82-82733805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09" y="2011106"/>
            <a:ext cx="2383743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9CF118-93D7-4A64-92F4-792860C9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733" y="2297675"/>
            <a:ext cx="201795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18AE7F9-D525-40D7-8738-2814C32A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83" y="3429000"/>
            <a:ext cx="244470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6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03A66B-420E-4DEA-8234-ECB009B82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97" y="3662167"/>
            <a:ext cx="201795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audacious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C907A7-752D-4624-9D00-AFBFCA50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784" y="3642848"/>
            <a:ext cx="3231160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audacious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auspicious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C93982-868B-40F0-8F17-74B8147D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451" y="4339866"/>
            <a:ext cx="217646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4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audacious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D05970-4F2E-4411-9F9E-A37B256A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9" y="3973382"/>
            <a:ext cx="146316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audacious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voracious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3CB7C1-4118-4927-8F39-66AA9B0B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741" y="5012805"/>
            <a:ext cx="1602259" cy="16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audacious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voracious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precocious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375F5A-6919-4B2E-AF49-3F569426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26" y="5302895"/>
            <a:ext cx="1841674" cy="13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7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11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atrocious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luscious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0" y="168165"/>
            <a:ext cx="56893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vivacious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ferociously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audacious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auspicious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officious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voracious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precocious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subconscious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1AE3E1-F88A-42AA-A378-CEEFA15F1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28" y="4611163"/>
            <a:ext cx="1816765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r>
              <a:rPr lang="ja-JP" altLang="en-US" sz="5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pronouns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mine.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0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mine.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5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mine.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68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11165840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mine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8518552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mine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D16975-2EF1-4A7B-A5E8-50F64DD3BC7E}"/>
              </a:ext>
            </a:extLst>
          </p:cNvPr>
          <p:cNvSpPr txBox="1"/>
          <p:nvPr/>
        </p:nvSpPr>
        <p:spPr>
          <a:xfrm>
            <a:off x="4468164" y="134833"/>
            <a:ext cx="325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Personal pronouns</a:t>
            </a:r>
          </a:p>
          <a:p>
            <a:r>
              <a:rPr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(subject)</a:t>
            </a:r>
            <a:endParaRPr kumimoji="1" lang="ja-JP" altLang="en-US" sz="3600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82CA1AB-EB5C-4C41-AA7A-F0EA27254182}"/>
              </a:ext>
            </a:extLst>
          </p:cNvPr>
          <p:cNvCxnSpPr/>
          <p:nvPr/>
        </p:nvCxnSpPr>
        <p:spPr>
          <a:xfrm flipH="1">
            <a:off x="1849120" y="1026160"/>
            <a:ext cx="2377440" cy="944880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34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8518552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mine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D16975-2EF1-4A7B-A5E8-50F64DD3BC7E}"/>
              </a:ext>
            </a:extLst>
          </p:cNvPr>
          <p:cNvSpPr txBox="1"/>
          <p:nvPr/>
        </p:nvSpPr>
        <p:spPr>
          <a:xfrm>
            <a:off x="4468164" y="134833"/>
            <a:ext cx="325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Personal pronouns</a:t>
            </a:r>
          </a:p>
          <a:p>
            <a:r>
              <a:rPr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(subject)</a:t>
            </a:r>
            <a:endParaRPr kumimoji="1" lang="ja-JP" altLang="en-US" sz="3600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82CA1AB-EB5C-4C41-AA7A-F0EA27254182}"/>
              </a:ext>
            </a:extLst>
          </p:cNvPr>
          <p:cNvCxnSpPr/>
          <p:nvPr/>
        </p:nvCxnSpPr>
        <p:spPr>
          <a:xfrm flipH="1">
            <a:off x="1849120" y="1026160"/>
            <a:ext cx="2377440" cy="944880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AA7091-40FB-4BC8-AF69-1EE4530481A2}"/>
              </a:ext>
            </a:extLst>
          </p:cNvPr>
          <p:cNvSpPr txBox="1"/>
          <p:nvPr/>
        </p:nvSpPr>
        <p:spPr>
          <a:xfrm>
            <a:off x="9306560" y="117026"/>
            <a:ext cx="325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Personal pronouns</a:t>
            </a:r>
          </a:p>
          <a:p>
            <a:r>
              <a:rPr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(object)</a:t>
            </a:r>
            <a:endParaRPr kumimoji="1" lang="ja-JP" altLang="en-US" sz="3600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62C588-FAF6-4BB4-8E15-2D8B5E1F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273">
            <a:off x="8793984" y="2205333"/>
            <a:ext cx="1862435" cy="88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788008" y="563664"/>
            <a:ext cx="8518552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pronouns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have a dog.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dog belongs to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It is </a:t>
            </a:r>
            <a:r>
              <a:rPr lang="en-US" altLang="ja-JP" sz="5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mine</a:t>
            </a:r>
            <a:r>
              <a:rPr lang="en-US" altLang="ja-JP" sz="5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32" y="3922310"/>
            <a:ext cx="4129740" cy="26634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D16975-2EF1-4A7B-A5E8-50F64DD3BC7E}"/>
              </a:ext>
            </a:extLst>
          </p:cNvPr>
          <p:cNvSpPr txBox="1"/>
          <p:nvPr/>
        </p:nvSpPr>
        <p:spPr>
          <a:xfrm>
            <a:off x="4468164" y="134833"/>
            <a:ext cx="325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Personal pronouns</a:t>
            </a:r>
          </a:p>
          <a:p>
            <a:r>
              <a:rPr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(subject)</a:t>
            </a:r>
            <a:endParaRPr kumimoji="1" lang="ja-JP" altLang="en-US" sz="3600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82CA1AB-EB5C-4C41-AA7A-F0EA27254182}"/>
              </a:ext>
            </a:extLst>
          </p:cNvPr>
          <p:cNvCxnSpPr/>
          <p:nvPr/>
        </p:nvCxnSpPr>
        <p:spPr>
          <a:xfrm flipH="1">
            <a:off x="1849120" y="1026160"/>
            <a:ext cx="2377440" cy="944880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AA7091-40FB-4BC8-AF69-1EE4530481A2}"/>
              </a:ext>
            </a:extLst>
          </p:cNvPr>
          <p:cNvSpPr txBox="1"/>
          <p:nvPr/>
        </p:nvSpPr>
        <p:spPr>
          <a:xfrm>
            <a:off x="9306560" y="117026"/>
            <a:ext cx="325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Personal pronouns</a:t>
            </a:r>
          </a:p>
          <a:p>
            <a:r>
              <a:rPr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(object)</a:t>
            </a:r>
            <a:endParaRPr kumimoji="1" lang="ja-JP" altLang="en-US" sz="3600" dirty="0">
              <a:solidFill>
                <a:srgbClr val="FF66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62C588-FAF6-4BB4-8E15-2D8B5E1F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273">
            <a:off x="8793984" y="2205333"/>
            <a:ext cx="1862435" cy="88462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D7B2D8-57AF-49E4-9E32-3C95013AED67}"/>
              </a:ext>
            </a:extLst>
          </p:cNvPr>
          <p:cNvSpPr txBox="1"/>
          <p:nvPr/>
        </p:nvSpPr>
        <p:spPr>
          <a:xfrm>
            <a:off x="4968549" y="5522838"/>
            <a:ext cx="325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Possessive pronouns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89CAE33-D3F4-480B-9EAA-AE3145FC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36990">
            <a:off x="4096109" y="4494857"/>
            <a:ext cx="1995793" cy="9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6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clauses.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FC4A87-9D9F-442B-A255-2380FF9A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48" y="2429169"/>
            <a:ext cx="1572904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579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have a dog because I love animals.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92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24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→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groups of words which make sense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and contains a subject and verb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have a dog because I love animals.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4702281"/>
            <a:ext cx="2920392" cy="18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89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24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→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groups of words which make sense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and contains a subject and verb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have a dog</a:t>
            </a:r>
            <a:r>
              <a:rPr lang="en-US" altLang="ja-JP" sz="4400" b="1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because I love animals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4702281"/>
            <a:ext cx="2920392" cy="18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5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0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→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groups of words which make sense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and contains a subject and verb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have a dog</a:t>
            </a:r>
            <a:r>
              <a:rPr lang="en-US" altLang="ja-JP" sz="4400" b="1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because I love animals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independent clause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4702281"/>
            <a:ext cx="2920392" cy="18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3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0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→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groups of words which make sense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and contains a subject and verb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 have a dog</a:t>
            </a:r>
            <a:r>
              <a:rPr lang="en-US" altLang="ja-JP" sz="4400" b="1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4400" b="1" u="heavy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because I love animals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independent clause   dependent (subordinate) clause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4702281"/>
            <a:ext cx="2920392" cy="18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93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</a:t>
            </a: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Relative clauses.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46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girl in the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who has a green dress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1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46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girl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green dress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who has a green dress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03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446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girl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green dress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has a green dress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8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26720" y="563664"/>
            <a:ext cx="11527128" cy="515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girl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green dress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has a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relative clause</a:t>
            </a: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8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39BA82-7BF3-4EC0-A206-F265934D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83" y="2487086"/>
            <a:ext cx="1871634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00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52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girl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green dress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has a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relative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 </a:t>
            </a:r>
            <a:r>
              <a:rPr lang="ja-JP" altLang="en-US" sz="20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dependent clause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5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721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girl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400" b="1" dirty="0">
                <a:solidFill>
                  <a:srgbClr val="00B05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</a:t>
            </a: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green dress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44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has a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relative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 </a:t>
            </a:r>
            <a:r>
              <a:rPr lang="ja-JP" altLang="en-US" sz="20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dependent clause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 </a:t>
            </a:r>
            <a:r>
              <a:rPr lang="ja-JP" altLang="en-US" sz="20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● </a:t>
            </a: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relative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0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367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 has a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relative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8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435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has a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relative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relative pronoun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8A552A3-F47E-4ABC-9002-225579D8E715}"/>
              </a:ext>
            </a:extLst>
          </p:cNvPr>
          <p:cNvCxnSpPr>
            <a:cxnSpLocks/>
          </p:cNvCxnSpPr>
          <p:nvPr/>
        </p:nvCxnSpPr>
        <p:spPr>
          <a:xfrm flipV="1">
            <a:off x="3230880" y="2611120"/>
            <a:ext cx="0" cy="1320800"/>
          </a:xfrm>
          <a:prstGeom prst="straightConnector1">
            <a:avLst/>
          </a:prstGeom>
          <a:ln w="57150" cmpd="sng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04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1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5200" b="1" dirty="0">
              <a:solidFill>
                <a:prstClr val="black"/>
              </a:solidFill>
              <a:latin typeface="游ゴシック Light" panose="020F0302020204030204"/>
              <a:ea typeface="游ゴシック Light" panose="020B03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he girl 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kumimoji="1" lang="en-US" altLang="ja-JP" sz="4400" b="1" i="0" u="heavy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has a green dress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  relative clause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relative pronoun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who,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which, that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   whom, whose</a:t>
            </a:r>
            <a:endParaRPr kumimoji="1" lang="en-US" altLang="ja-JP" sz="4400" b="1" i="0" strike="noStrike" kern="1200" cap="none" spc="0" normalizeH="0" noProof="0" dirty="0">
              <a:ln>
                <a:noFill/>
              </a:ln>
              <a:solidFill>
                <a:srgbClr val="FF66FF"/>
              </a:solidFill>
              <a:effectLst/>
              <a:uLnTx/>
              <a:uFill>
                <a:solidFill>
                  <a:srgbClr val="0070C0"/>
                </a:solidFill>
              </a:u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5242559"/>
            <a:ext cx="2082687" cy="1343231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8A552A3-F47E-4ABC-9002-225579D8E715}"/>
              </a:ext>
            </a:extLst>
          </p:cNvPr>
          <p:cNvCxnSpPr>
            <a:cxnSpLocks/>
          </p:cNvCxnSpPr>
          <p:nvPr/>
        </p:nvCxnSpPr>
        <p:spPr>
          <a:xfrm flipV="1">
            <a:off x="3230880" y="2611120"/>
            <a:ext cx="0" cy="1320800"/>
          </a:xfrm>
          <a:prstGeom prst="straightConnector1">
            <a:avLst/>
          </a:prstGeom>
          <a:ln w="57150" cmpd="sng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603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3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letter which arrived this morning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music that we like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friend whom I often visit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writer whose books you enjoy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44" y="34290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9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3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letter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arrived this morning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music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that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we like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friend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whom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 often visit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writer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whose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books you enjoy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44" y="34290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8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75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tripod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that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he bought for his camera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my niece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whose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birthday is in September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castle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which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they build in the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twelfth century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weightlifter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who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won first prize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in the competition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384" y="370332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79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Relative Clauses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3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which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on which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at which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for which</a:t>
            </a:r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44" y="34290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0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C7DF3B-1F6D-4B31-911B-809E9AB9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5" y="2343818"/>
            <a:ext cx="251177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5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3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which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on which             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when, where, why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at which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for which   </a:t>
            </a:r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784" y="469900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39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3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which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on which             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when, where, why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at which               the day </a:t>
            </a:r>
            <a:r>
              <a:rPr lang="en-US" altLang="ja-JP" sz="4000" b="1" u="heavy" dirty="0">
                <a:solidFill>
                  <a:prstClr val="black"/>
                </a:solidFill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 which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						I was born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for which   </a:t>
            </a:r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384" y="527812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9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370624"/>
            <a:ext cx="11527128" cy="643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in which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4000" b="1" dirty="0">
              <a:solidFill>
                <a:prstClr val="black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on which              </a:t>
            </a:r>
            <a:r>
              <a:rPr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when, where, why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at which               the day </a:t>
            </a:r>
            <a:r>
              <a:rPr lang="en-US" altLang="ja-JP" sz="4000" b="1" u="heavy" dirty="0">
                <a:solidFill>
                  <a:prstClr val="black"/>
                </a:solidFill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on which </a:t>
            </a:r>
            <a:r>
              <a:rPr lang="en-US" altLang="ja-JP" sz="3200" b="1" dirty="0">
                <a:solidFill>
                  <a:srgbClr val="FF66FF"/>
                </a:solidFill>
                <a:uFill>
                  <a:solidFill>
                    <a:srgbClr val="FF66FF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						I was born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for which   </a:t>
            </a:r>
            <a:endParaRPr lang="en-US" altLang="ja-JP" sz="40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384" y="5278120"/>
            <a:ext cx="2082687" cy="13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57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8EC95-5F5E-4556-B4DD-8D152F053DE0}"/>
              </a:ext>
            </a:extLst>
          </p:cNvPr>
          <p:cNvSpPr txBox="1"/>
          <p:nvPr/>
        </p:nvSpPr>
        <p:spPr>
          <a:xfrm>
            <a:off x="401929" y="127000"/>
            <a:ext cx="11527128" cy="718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n-cs"/>
              </a:rPr>
              <a:t>Relative clauses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200" b="1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 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the day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triplets were born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ancient city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treasure was found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reason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why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octopuses have eight tentacles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museum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where</a:t>
            </a:r>
            <a:r>
              <a:rPr lang="en-US" altLang="ja-JP" sz="3200" b="1" dirty="0">
                <a:solidFill>
                  <a:prstClr val="black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we saw the foreign coins</a:t>
            </a:r>
            <a:endParaRPr lang="en-US" altLang="ja-JP" sz="3200" b="1" dirty="0">
              <a:solidFill>
                <a:srgbClr val="0070C0"/>
              </a:solidFill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0070C0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</a:t>
            </a:r>
            <a:endParaRPr lang="en-US" altLang="ja-JP" sz="2000" b="1" dirty="0"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year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when</a:t>
            </a: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she won the heptathlon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latin typeface="Cavolini" panose="03000502040302020204" pitchFamily="66" charset="0"/>
              <a:ea typeface="游ゴシック Light" panose="020B0300000000000000" pitchFamily="50" charset="-128"/>
              <a:cs typeface="Cavolini" panose="0300050204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the reason </a:t>
            </a:r>
            <a:r>
              <a:rPr lang="en-US" altLang="ja-JP" sz="3200" b="1" dirty="0">
                <a:solidFill>
                  <a:srgbClr val="FF66FF"/>
                </a:solid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why</a:t>
            </a:r>
            <a:r>
              <a:rPr lang="en-US" altLang="ja-JP" sz="3200" b="1" dirty="0"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triceratops had three horns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>
                <a:solidFill>
                  <a:srgbClr val="FF66FF"/>
                </a:solidFill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      </a:t>
            </a:r>
            <a:r>
              <a:rPr kumimoji="1" lang="en-US" altLang="ja-JP" sz="4400" b="1" i="0" strike="noStrike" kern="1200" cap="none" spc="0" normalizeH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ea typeface="游ゴシック Light" panose="020B0300000000000000" pitchFamily="50" charset="-128"/>
                <a:cs typeface="Cavolini" panose="03000502040302020204" pitchFamily="66" charset="0"/>
              </a:rPr>
              <a:t>     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C7E510-449A-4F63-A3CB-6844D55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642" y="350520"/>
            <a:ext cx="27174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BF93CE-F1D7-4CD8-A135-A31FB1BE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82" y="3152809"/>
            <a:ext cx="278001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C1E2C1-8BAC-479C-B4D6-0886171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040" y="2825960"/>
            <a:ext cx="2103302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4A19CD-B21A-4075-B6D7-7D2AC345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64" y="2036519"/>
            <a:ext cx="1536325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8227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graciously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conscious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unconscious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semi-precious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suspiciously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malicious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823739-4495-4BA5-8840-4EDA7DA1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791" y="1833355"/>
            <a:ext cx="1914310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1151</Words>
  <Application>Microsoft Office PowerPoint</Application>
  <PresentationFormat>ワイド画面</PresentationFormat>
  <Paragraphs>414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9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408</cp:revision>
  <cp:lastPrinted>2021-12-06T22:40:31Z</cp:lastPrinted>
  <dcterms:created xsi:type="dcterms:W3CDTF">2020-09-21T09:21:49Z</dcterms:created>
  <dcterms:modified xsi:type="dcterms:W3CDTF">2023-07-25T05:24:28Z</dcterms:modified>
</cp:coreProperties>
</file>