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4" r:id="rId2"/>
    <p:sldId id="283" r:id="rId3"/>
    <p:sldId id="1219" r:id="rId4"/>
    <p:sldId id="1263" r:id="rId5"/>
    <p:sldId id="1262" r:id="rId6"/>
    <p:sldId id="1261" r:id="rId7"/>
    <p:sldId id="1260" r:id="rId8"/>
    <p:sldId id="1259" r:id="rId9"/>
    <p:sldId id="1258" r:id="rId10"/>
    <p:sldId id="1257" r:id="rId11"/>
    <p:sldId id="1256" r:id="rId12"/>
    <p:sldId id="1255" r:id="rId13"/>
    <p:sldId id="1254" r:id="rId14"/>
    <p:sldId id="1253" r:id="rId15"/>
    <p:sldId id="1252" r:id="rId16"/>
    <p:sldId id="1251" r:id="rId17"/>
    <p:sldId id="1250" r:id="rId18"/>
    <p:sldId id="1249" r:id="rId19"/>
    <p:sldId id="1248" r:id="rId20"/>
    <p:sldId id="1247" r:id="rId21"/>
    <p:sldId id="1246" r:id="rId22"/>
    <p:sldId id="1168" r:id="rId23"/>
    <p:sldId id="362" r:id="rId24"/>
    <p:sldId id="363" r:id="rId25"/>
    <p:sldId id="374" r:id="rId26"/>
    <p:sldId id="366" r:id="rId27"/>
    <p:sldId id="371" r:id="rId28"/>
    <p:sldId id="372" r:id="rId29"/>
    <p:sldId id="409" r:id="rId30"/>
    <p:sldId id="417" r:id="rId31"/>
    <p:sldId id="426" r:id="rId32"/>
    <p:sldId id="1236" r:id="rId33"/>
    <p:sldId id="1265" r:id="rId34"/>
    <p:sldId id="1269" r:id="rId35"/>
    <p:sldId id="1268" r:id="rId36"/>
    <p:sldId id="1267" r:id="rId37"/>
    <p:sldId id="1266" r:id="rId38"/>
    <p:sldId id="1264" r:id="rId39"/>
    <p:sldId id="1237" r:id="rId40"/>
    <p:sldId id="1270" r:id="rId41"/>
    <p:sldId id="284" r:id="rId42"/>
    <p:sldId id="978" r:id="rId43"/>
    <p:sldId id="328" r:id="rId4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3784" autoAdjust="0"/>
  </p:normalViewPr>
  <p:slideViewPr>
    <p:cSldViewPr snapToGrid="0">
      <p:cViewPr varScale="1">
        <p:scale>
          <a:sx n="63" d="100"/>
          <a:sy n="63" d="100"/>
        </p:scale>
        <p:origin x="81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178" y="0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83" tIns="46941" rIns="93883" bIns="469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26" y="4924829"/>
            <a:ext cx="5683250" cy="4029849"/>
          </a:xfrm>
          <a:prstGeom prst="rect">
            <a:avLst/>
          </a:prstGeom>
        </p:spPr>
        <p:txBody>
          <a:bodyPr vert="horz" lIns="93883" tIns="46941" rIns="93883" bIns="4694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339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178" y="9721339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2023/6/14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6a-8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hexagon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pentagon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quarter</a:t>
            </a:r>
          </a:p>
        </p:txBody>
      </p:sp>
    </p:spTree>
    <p:extLst>
      <p:ext uri="{BB962C8B-B14F-4D97-AF65-F5344CB8AC3E}">
        <p14:creationId xmlns:p14="http://schemas.microsoft.com/office/powerpoint/2010/main" val="1461424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hexagon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pentagon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quadruple</a:t>
            </a:r>
          </a:p>
        </p:txBody>
      </p:sp>
    </p:spTree>
    <p:extLst>
      <p:ext uri="{BB962C8B-B14F-4D97-AF65-F5344CB8AC3E}">
        <p14:creationId xmlns:p14="http://schemas.microsoft.com/office/powerpoint/2010/main" val="2967490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hexagon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pentagon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quadruple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hexagonal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57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hexagon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pentagon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quadruple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hexagonal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pentathlon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05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hexagon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pentagon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quadruple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hexagonal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pentathlon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sextant</a:t>
            </a:r>
          </a:p>
        </p:txBody>
      </p:sp>
    </p:spTree>
    <p:extLst>
      <p:ext uri="{BB962C8B-B14F-4D97-AF65-F5344CB8AC3E}">
        <p14:creationId xmlns:p14="http://schemas.microsoft.com/office/powerpoint/2010/main" val="227660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hexagon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pentagon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quadruple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hexagonal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pentathlon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sextant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quadrangle</a:t>
            </a:r>
          </a:p>
        </p:txBody>
      </p:sp>
    </p:spTree>
    <p:extLst>
      <p:ext uri="{BB962C8B-B14F-4D97-AF65-F5344CB8AC3E}">
        <p14:creationId xmlns:p14="http://schemas.microsoft.com/office/powerpoint/2010/main" val="658917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hexagon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pentagon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quadruple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hexagonal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pentathlon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sextant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quadrangle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pentagram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598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hexagon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pentagon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quadruple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hexagonal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pentathlon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sextant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quadrangle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pentagram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047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hexagon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pentagon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quadruple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hexagonal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pentathlon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sextant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quadrangle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pentagram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quadruped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841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hexagon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pentagon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quadruple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hexagonal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pentathlon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sextant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quadrangle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pentagram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quadruped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pentameter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5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904241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4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2571387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hexagon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pentagon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quadruple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hexagonal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pentathlon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sextant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quadrangle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pentagram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quadruped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pentameter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sextuplet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09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hexagon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pentagon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quadruple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hexagonal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pentathlon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sextant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quadrangle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pentagram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quadruped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pentameter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sextuplet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quadrilateral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267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endParaRPr lang="en-US" altLang="ja-JP" sz="52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Nouns.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AB56A-4795-4496-A87E-E1BE52B8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9600" b="1" dirty="0"/>
              <a:t>Nouns</a:t>
            </a:r>
            <a:endParaRPr kumimoji="1" lang="ja-JP" altLang="en-US" sz="9600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5C5DE1-2E97-4924-AE5B-EA6064596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Proper Nouns</a:t>
            </a:r>
            <a:endParaRPr kumimoji="1" lang="ja-JP" altLang="en-US" sz="440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Common Nouns</a:t>
            </a:r>
            <a:endParaRPr kumimoji="1" lang="ja-JP" altLang="en-US" sz="4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0EB23C0-7723-4E77-A439-63232048F319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04" y="2505075"/>
            <a:ext cx="3834979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1D7A997-E8C1-40CE-8DBD-1A47FBE183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BBE10BB-6322-46EE-98C4-368A4208C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7" y="2505075"/>
            <a:ext cx="3684588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9522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EAB56A-4795-4496-A87E-E1BE52B8C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kumimoji="1" lang="en-US" altLang="ja-JP" sz="9600" b="1" dirty="0"/>
              <a:t>Nouns</a:t>
            </a:r>
            <a:endParaRPr kumimoji="1" lang="ja-JP" altLang="en-US" sz="9600" b="1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5C5DE1-2E97-4924-AE5B-EA6064596E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Proper Nouns</a:t>
            </a:r>
            <a:endParaRPr kumimoji="1" lang="ja-JP" altLang="en-US" sz="4400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ja-JP" sz="4400" dirty="0"/>
              <a:t>Common Nouns</a:t>
            </a:r>
            <a:endParaRPr kumimoji="1" lang="ja-JP" altLang="en-US" sz="440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1D7A997-E8C1-40CE-8DBD-1A47FBE18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8287"/>
            <a:ext cx="5157787" cy="3684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Monday</a:t>
            </a: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Jane</a:t>
            </a: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Tokyo</a:t>
            </a:r>
            <a:endParaRPr kumimoji="1" lang="ja-JP" altLang="en-US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0F32F9-16AA-46FD-B7CF-1C509F0D4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24150"/>
            <a:ext cx="5183188" cy="3684588"/>
          </a:xfrm>
        </p:spPr>
        <p:txBody>
          <a:bodyPr/>
          <a:lstStyle/>
          <a:p>
            <a:pPr marL="0" indent="0" algn="ctr">
              <a:buNone/>
            </a:pPr>
            <a:endParaRPr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gg</a:t>
            </a:r>
          </a:p>
          <a:p>
            <a:pPr marL="0" indent="0" algn="ctr">
              <a:buNone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classes</a:t>
            </a:r>
          </a:p>
          <a:p>
            <a:pPr marL="0" indent="0" algn="ctr">
              <a:buNone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rain</a:t>
            </a:r>
          </a:p>
          <a:p>
            <a:endParaRPr kumimoji="1" lang="ja-JP" altLang="en-US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7E4CEFD-79B2-4DB4-83F9-FF052D3C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2505075"/>
            <a:ext cx="1198563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E15670AD-24BC-4A06-B2BD-B3C1C7922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570" y="2501604"/>
            <a:ext cx="1198563" cy="11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96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1BABB30-EF64-4AEE-9233-EAB4084D22CF}"/>
              </a:ext>
            </a:extLst>
          </p:cNvPr>
          <p:cNvSpPr txBox="1"/>
          <p:nvPr/>
        </p:nvSpPr>
        <p:spPr>
          <a:xfrm>
            <a:off x="1485900" y="638175"/>
            <a:ext cx="931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Cavolini" panose="03000502040302020204" pitchFamily="66" charset="0"/>
              </a:rPr>
              <a:t>Proper Noun?   or  Common Noun?</a:t>
            </a:r>
            <a:endParaRPr kumimoji="1" lang="ja-JP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BD3493D-E3BF-44D1-931A-A7C5D43C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9" y="1407616"/>
            <a:ext cx="1198563" cy="119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1CED46E-D1C2-4F93-83AD-B4B9E896F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10" y="1407616"/>
            <a:ext cx="1198563" cy="115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9B595DD-F689-4263-8D4F-6AB5A70F29A8}"/>
              </a:ext>
            </a:extLst>
          </p:cNvPr>
          <p:cNvSpPr txBox="1"/>
          <p:nvPr/>
        </p:nvSpPr>
        <p:spPr>
          <a:xfrm>
            <a:off x="357505" y="3328618"/>
            <a:ext cx="11572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On </a:t>
            </a:r>
            <a:r>
              <a:rPr kumimoji="1" lang="en-US" altLang="ja-JP" sz="6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Monday</a:t>
            </a:r>
            <a:r>
              <a:rPr kumimoji="1" lang="en-US" altLang="ja-JP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, </a:t>
            </a:r>
            <a:r>
              <a:rPr kumimoji="1" lang="en-US" altLang="ja-JP" sz="6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Jane</a:t>
            </a:r>
            <a:r>
              <a:rPr kumimoji="1" lang="en-US" altLang="ja-JP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 and </a:t>
            </a:r>
            <a:r>
              <a:rPr kumimoji="1" lang="en-US" altLang="ja-JP" sz="6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Zack</a:t>
            </a:r>
            <a:r>
              <a:rPr kumimoji="1" lang="en-US" altLang="ja-JP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 saw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a</a:t>
            </a:r>
            <a:r>
              <a:rPr kumimoji="1" lang="en-US" altLang="ja-JP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6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bird</a:t>
            </a:r>
            <a:r>
              <a:rPr kumimoji="1" lang="en-US" altLang="ja-JP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 sitting on </a:t>
            </a:r>
            <a:r>
              <a:rPr kumimoji="1" lang="en-US" altLang="ja-JP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an</a:t>
            </a:r>
            <a:r>
              <a:rPr kumimoji="1" lang="en-US" altLang="ja-JP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6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egg</a:t>
            </a:r>
            <a:r>
              <a:rPr kumimoji="1" lang="en-US" altLang="ja-JP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 in </a:t>
            </a:r>
            <a:r>
              <a:rPr kumimoji="1" lang="en-US" altLang="ja-JP" sz="60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the</a:t>
            </a:r>
            <a:r>
              <a:rPr kumimoji="1" lang="en-US" altLang="ja-JP" sz="6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60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nest</a:t>
            </a: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.</a:t>
            </a:r>
            <a:endParaRPr kumimoji="1" lang="ja-JP" alt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649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2512" y="255291"/>
            <a:ext cx="10239375" cy="97948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5400" dirty="0"/>
              <a:t>Common Nouns</a:t>
            </a:r>
            <a:endParaRPr kumimoji="1" lang="ja-JP" altLang="en-US" sz="54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0F32F9-16AA-46FD-B7CF-1C509F0D4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875" y="2714625"/>
            <a:ext cx="11096625" cy="36941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concrete: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photo, drum, flowers, ice</a:t>
            </a:r>
          </a:p>
          <a:p>
            <a:pPr marL="0" indent="0">
              <a:buNone/>
            </a:pP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collective:  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class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children</a:t>
            </a:r>
          </a:p>
          <a:p>
            <a:pPr marL="0" indent="0">
              <a:buNone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herd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cows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abstract: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love, trouble, friendship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1212DA83-9691-455C-A207-59E69E7F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87" y="1234780"/>
            <a:ext cx="1381626" cy="13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202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F4A457-FDA2-47D8-BB18-64B33EA8C6EB}"/>
              </a:ext>
            </a:extLst>
          </p:cNvPr>
          <p:cNvSpPr txBox="1"/>
          <p:nvPr/>
        </p:nvSpPr>
        <p:spPr>
          <a:xfrm>
            <a:off x="1781175" y="259259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Concrete Nouns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019C5C-BEAA-4523-A5BA-4FE419BCFB01}"/>
              </a:ext>
            </a:extLst>
          </p:cNvPr>
          <p:cNvCxnSpPr>
            <a:cxnSpLocks/>
          </p:cNvCxnSpPr>
          <p:nvPr/>
        </p:nvCxnSpPr>
        <p:spPr>
          <a:xfrm>
            <a:off x="1543050" y="10287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E24E3-0BF6-462F-9A3C-E403FCE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4424"/>
            <a:ext cx="1219200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726A6F8-EBDD-4653-A2D5-3DF58F1F4C3A}"/>
              </a:ext>
            </a:extLst>
          </p:cNvPr>
          <p:cNvSpPr txBox="1"/>
          <p:nvPr/>
        </p:nvSpPr>
        <p:spPr>
          <a:xfrm>
            <a:off x="571500" y="4219575"/>
            <a:ext cx="1943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tree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floor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chair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shoe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bed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6061C3-A897-40DF-9A2D-2E14445C71BC}"/>
              </a:ext>
            </a:extLst>
          </p:cNvPr>
          <p:cNvSpPr txBox="1"/>
          <p:nvPr/>
        </p:nvSpPr>
        <p:spPr>
          <a:xfrm>
            <a:off x="2505075" y="4219575"/>
            <a:ext cx="25717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bell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telephone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radio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bird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frog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963F67E-7369-4114-9164-10BCFBDA66C9}"/>
              </a:ext>
            </a:extLst>
          </p:cNvPr>
          <p:cNvSpPr txBox="1"/>
          <p:nvPr/>
        </p:nvSpPr>
        <p:spPr>
          <a:xfrm>
            <a:off x="5076825" y="4219575"/>
            <a:ext cx="19431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silk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water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wool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ice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sand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923FEFA-3AA9-4190-B6F2-A18D6A90B8B0}"/>
              </a:ext>
            </a:extLst>
          </p:cNvPr>
          <p:cNvSpPr txBox="1"/>
          <p:nvPr/>
        </p:nvSpPr>
        <p:spPr>
          <a:xfrm>
            <a:off x="7239000" y="4219575"/>
            <a:ext cx="234315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smoke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perfume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rose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coffee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paint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2627B1-8E05-481D-A58A-91A49C628124}"/>
              </a:ext>
            </a:extLst>
          </p:cNvPr>
          <p:cNvSpPr txBox="1"/>
          <p:nvPr/>
        </p:nvSpPr>
        <p:spPr>
          <a:xfrm>
            <a:off x="9486899" y="4219575"/>
            <a:ext cx="234314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sugar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vinegar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milk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mint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salt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5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FF4A457-FDA2-47D8-BB18-64B33EA8C6EB}"/>
              </a:ext>
            </a:extLst>
          </p:cNvPr>
          <p:cNvSpPr txBox="1"/>
          <p:nvPr/>
        </p:nvSpPr>
        <p:spPr>
          <a:xfrm>
            <a:off x="1781175" y="259259"/>
            <a:ext cx="8629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Concrete Nouns</a:t>
            </a:r>
            <a:endParaRPr kumimoji="1" lang="ja-JP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7019C5C-BEAA-4523-A5BA-4FE419BCFB01}"/>
              </a:ext>
            </a:extLst>
          </p:cNvPr>
          <p:cNvCxnSpPr>
            <a:cxnSpLocks/>
          </p:cNvCxnSpPr>
          <p:nvPr/>
        </p:nvCxnSpPr>
        <p:spPr>
          <a:xfrm>
            <a:off x="1543050" y="1028700"/>
            <a:ext cx="96678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A84E24E3-0BF6-462F-9A3C-E403FCEFC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09" y="1102816"/>
            <a:ext cx="394686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F3306A-CAF8-45A3-A169-970EAB8F0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91" y="2567581"/>
            <a:ext cx="4071899" cy="391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7910C0A1-000B-42AF-9C9A-9339B0D3773E}"/>
              </a:ext>
            </a:extLst>
          </p:cNvPr>
          <p:cNvCxnSpPr>
            <a:cxnSpLocks/>
          </p:cNvCxnSpPr>
          <p:nvPr/>
        </p:nvCxnSpPr>
        <p:spPr>
          <a:xfrm>
            <a:off x="7048500" y="2729506"/>
            <a:ext cx="862615" cy="861419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069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4903334-E903-4693-AC5E-EF30C149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52512" y="255291"/>
            <a:ext cx="10239375" cy="979489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5400" dirty="0"/>
              <a:t>Common Nouns</a:t>
            </a:r>
            <a:endParaRPr kumimoji="1" lang="ja-JP" altLang="en-US" sz="5400" dirty="0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F0F32F9-16AA-46FD-B7CF-1C509F0D4A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23875" y="2714625"/>
            <a:ext cx="11096625" cy="36941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①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concrete: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photo, drum, flowers, ice</a:t>
            </a:r>
          </a:p>
          <a:p>
            <a:pPr marL="0" indent="0">
              <a:buNone/>
            </a:pP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②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collective:  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class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children</a:t>
            </a:r>
          </a:p>
          <a:p>
            <a:pPr marL="0" indent="0">
              <a:buNone/>
            </a:pP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		 	</a:t>
            </a:r>
            <a:r>
              <a:rPr kumimoji="1"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herd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of cows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dirty="0">
                <a:latin typeface="Cavolini" panose="03000502040302020204" pitchFamily="66" charset="0"/>
                <a:cs typeface="Cavolini" panose="03000502040302020204" pitchFamily="66" charset="0"/>
              </a:rPr>
              <a:t>③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abstract: 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love, trouble, friendship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1212DA83-9691-455C-A207-59E69E7F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187" y="1234780"/>
            <a:ext cx="1381626" cy="13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16A5153-B768-415D-9FAA-A2F5CC555956}"/>
              </a:ext>
            </a:extLst>
          </p:cNvPr>
          <p:cNvCxnSpPr/>
          <p:nvPr/>
        </p:nvCxnSpPr>
        <p:spPr>
          <a:xfrm>
            <a:off x="1333500" y="6305550"/>
            <a:ext cx="9629775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3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3155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F082EB8-3A97-452E-9C2E-7DA2E79A8B1B}"/>
              </a:ext>
            </a:extLst>
          </p:cNvPr>
          <p:cNvSpPr txBox="1"/>
          <p:nvPr/>
        </p:nvSpPr>
        <p:spPr>
          <a:xfrm>
            <a:off x="895350" y="65504"/>
            <a:ext cx="104013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abstract nouns</a:t>
            </a:r>
            <a:endParaRPr kumimoji="1" lang="ja-JP" alt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104020204" pitchFamily="34" charset="0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EB161C-0808-4832-B229-ED2572E47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7" y="4589145"/>
            <a:ext cx="2614727" cy="207518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59AE47-2C53-41F0-86C3-BF07DD494D6B}"/>
              </a:ext>
            </a:extLst>
          </p:cNvPr>
          <p:cNvSpPr txBox="1"/>
          <p:nvPr/>
        </p:nvSpPr>
        <p:spPr>
          <a:xfrm>
            <a:off x="3009900" y="1496695"/>
            <a:ext cx="81153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Example: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happiness		sadness		anger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amazement		anxiety		delight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envy			excitement		fear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hope			surprise		worry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beauty		kindness		bravery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confidence		fairness		intelligence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weakness		peace			war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freedom		taste			knowledge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romance		hate			government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ideas			time			adventure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104020204" pitchFamily="34" charset="0"/>
                <a:ea typeface="游ゴシック" panose="020B0400000000000000" pitchFamily="50" charset="-128"/>
                <a:cs typeface="+mn-cs"/>
              </a:rPr>
              <a:t>weather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0387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+mn-ea"/>
              <a:cs typeface="+mn-cs"/>
            </a:endParaRPr>
          </a:p>
        </p:txBody>
      </p:sp>
      <p:sp useBgFill="1">
        <p:nvSpPr>
          <p:cNvPr id="9" name="Freeform: Shape 8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EC8F3C6-934B-4715-90AC-FFB358BF3C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44" r="1" b="18023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08438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Singular and Plural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79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914AA9-F91F-436D-92C5-80C6BD1A82C4}"/>
              </a:ext>
            </a:extLst>
          </p:cNvPr>
          <p:cNvSpPr txBox="1"/>
          <p:nvPr/>
        </p:nvSpPr>
        <p:spPr>
          <a:xfrm>
            <a:off x="1005840" y="1239123"/>
            <a:ext cx="3078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girls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dogs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boys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berries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6873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914AA9-F91F-436D-92C5-80C6BD1A82C4}"/>
              </a:ext>
            </a:extLst>
          </p:cNvPr>
          <p:cNvSpPr txBox="1"/>
          <p:nvPr/>
        </p:nvSpPr>
        <p:spPr>
          <a:xfrm>
            <a:off x="1005840" y="1239123"/>
            <a:ext cx="3078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girls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dogs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boys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berries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84B33D-A821-4E0B-9CD6-365DD58901B6}"/>
              </a:ext>
            </a:extLst>
          </p:cNvPr>
          <p:cNvSpPr txBox="1"/>
          <p:nvPr/>
        </p:nvSpPr>
        <p:spPr>
          <a:xfrm>
            <a:off x="4008120" y="1239122"/>
            <a:ext cx="3078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women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children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mice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sheep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wolves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wives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cactus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3630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914AA9-F91F-436D-92C5-80C6BD1A82C4}"/>
              </a:ext>
            </a:extLst>
          </p:cNvPr>
          <p:cNvSpPr txBox="1"/>
          <p:nvPr/>
        </p:nvSpPr>
        <p:spPr>
          <a:xfrm>
            <a:off x="1005840" y="1239123"/>
            <a:ext cx="3078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girls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dogs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boys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berries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84B33D-A821-4E0B-9CD6-365DD58901B6}"/>
              </a:ext>
            </a:extLst>
          </p:cNvPr>
          <p:cNvSpPr txBox="1"/>
          <p:nvPr/>
        </p:nvSpPr>
        <p:spPr>
          <a:xfrm>
            <a:off x="4008120" y="1239122"/>
            <a:ext cx="3078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women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children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mice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sheep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wolves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wives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cactus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04801E-8572-4F2C-A77A-CEE93527FDD4}"/>
              </a:ext>
            </a:extLst>
          </p:cNvPr>
          <p:cNvSpPr txBox="1"/>
          <p:nvPr/>
        </p:nvSpPr>
        <p:spPr>
          <a:xfrm>
            <a:off x="1107440" y="458955"/>
            <a:ext cx="513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Countable nouns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462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914AA9-F91F-436D-92C5-80C6BD1A82C4}"/>
              </a:ext>
            </a:extLst>
          </p:cNvPr>
          <p:cNvSpPr txBox="1"/>
          <p:nvPr/>
        </p:nvSpPr>
        <p:spPr>
          <a:xfrm>
            <a:off x="1005840" y="1239123"/>
            <a:ext cx="3078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girls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dogs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boys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berries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84B33D-A821-4E0B-9CD6-365DD58901B6}"/>
              </a:ext>
            </a:extLst>
          </p:cNvPr>
          <p:cNvSpPr txBox="1"/>
          <p:nvPr/>
        </p:nvSpPr>
        <p:spPr>
          <a:xfrm>
            <a:off x="4008120" y="1239122"/>
            <a:ext cx="3078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women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children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mice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sheep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wolves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wives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cactus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04801E-8572-4F2C-A77A-CEE93527FDD4}"/>
              </a:ext>
            </a:extLst>
          </p:cNvPr>
          <p:cNvSpPr txBox="1"/>
          <p:nvPr/>
        </p:nvSpPr>
        <p:spPr>
          <a:xfrm>
            <a:off x="1107440" y="458955"/>
            <a:ext cx="513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Countable nouns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57BA25-A5CC-434B-B443-9C67E26728E3}"/>
              </a:ext>
            </a:extLst>
          </p:cNvPr>
          <p:cNvSpPr txBox="1"/>
          <p:nvPr/>
        </p:nvSpPr>
        <p:spPr>
          <a:xfrm>
            <a:off x="8244840" y="1259044"/>
            <a:ext cx="3078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bread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butter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honey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jam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0399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914AA9-F91F-436D-92C5-80C6BD1A82C4}"/>
              </a:ext>
            </a:extLst>
          </p:cNvPr>
          <p:cNvSpPr txBox="1"/>
          <p:nvPr/>
        </p:nvSpPr>
        <p:spPr>
          <a:xfrm>
            <a:off x="1005840" y="1239123"/>
            <a:ext cx="3078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girls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dogs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boys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berries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84B33D-A821-4E0B-9CD6-365DD58901B6}"/>
              </a:ext>
            </a:extLst>
          </p:cNvPr>
          <p:cNvSpPr txBox="1"/>
          <p:nvPr/>
        </p:nvSpPr>
        <p:spPr>
          <a:xfrm>
            <a:off x="4008120" y="1239122"/>
            <a:ext cx="3078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women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children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mice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sheep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wolves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wives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cactus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04801E-8572-4F2C-A77A-CEE93527FDD4}"/>
              </a:ext>
            </a:extLst>
          </p:cNvPr>
          <p:cNvSpPr txBox="1"/>
          <p:nvPr/>
        </p:nvSpPr>
        <p:spPr>
          <a:xfrm>
            <a:off x="1107440" y="458955"/>
            <a:ext cx="513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Countable nouns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57BA25-A5CC-434B-B443-9C67E26728E3}"/>
              </a:ext>
            </a:extLst>
          </p:cNvPr>
          <p:cNvSpPr txBox="1"/>
          <p:nvPr/>
        </p:nvSpPr>
        <p:spPr>
          <a:xfrm>
            <a:off x="8244840" y="1259044"/>
            <a:ext cx="3078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bread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butter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honey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jam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sugar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pasta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flour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43843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914AA9-F91F-436D-92C5-80C6BD1A82C4}"/>
              </a:ext>
            </a:extLst>
          </p:cNvPr>
          <p:cNvSpPr txBox="1"/>
          <p:nvPr/>
        </p:nvSpPr>
        <p:spPr>
          <a:xfrm>
            <a:off x="1005840" y="1239123"/>
            <a:ext cx="3078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girls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foxes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dogs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dishes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potatoes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pianos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boys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berries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84B33D-A821-4E0B-9CD6-365DD58901B6}"/>
              </a:ext>
            </a:extLst>
          </p:cNvPr>
          <p:cNvSpPr txBox="1"/>
          <p:nvPr/>
        </p:nvSpPr>
        <p:spPr>
          <a:xfrm>
            <a:off x="4008120" y="1239122"/>
            <a:ext cx="3078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women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children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mice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sheep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wolves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wives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cactus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04801E-8572-4F2C-A77A-CEE93527FDD4}"/>
              </a:ext>
            </a:extLst>
          </p:cNvPr>
          <p:cNvSpPr txBox="1"/>
          <p:nvPr/>
        </p:nvSpPr>
        <p:spPr>
          <a:xfrm>
            <a:off x="1107440" y="458955"/>
            <a:ext cx="513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Countable nouns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057BA25-A5CC-434B-B443-9C67E26728E3}"/>
              </a:ext>
            </a:extLst>
          </p:cNvPr>
          <p:cNvSpPr txBox="1"/>
          <p:nvPr/>
        </p:nvSpPr>
        <p:spPr>
          <a:xfrm>
            <a:off x="8244840" y="1259044"/>
            <a:ext cx="3078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bread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butter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honey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jam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cheese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sugar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pasta</a:t>
            </a: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flour</a:t>
            </a:r>
          </a:p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3D8D59F-8127-4255-8B2F-4D7F66644087}"/>
              </a:ext>
            </a:extLst>
          </p:cNvPr>
          <p:cNvSpPr txBox="1"/>
          <p:nvPr/>
        </p:nvSpPr>
        <p:spPr>
          <a:xfrm>
            <a:off x="6797040" y="458955"/>
            <a:ext cx="527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Unc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ountable nouns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438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120640" y="846822"/>
            <a:ext cx="6334755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dirty="0">
                <a:latin typeface="+mj-lt"/>
                <a:ea typeface="+mj-ea"/>
                <a:cs typeface="+mj-cs"/>
              </a:rPr>
              <a:t>Noun phrases for uncountable nouns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4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</p:txBody>
      </p:sp>
    </p:spTree>
    <p:extLst>
      <p:ext uri="{BB962C8B-B14F-4D97-AF65-F5344CB8AC3E}">
        <p14:creationId xmlns:p14="http://schemas.microsoft.com/office/powerpoint/2010/main" val="16627441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15B58F8-1B91-42F2-AE72-D59CE92DE22B}"/>
              </a:ext>
            </a:extLst>
          </p:cNvPr>
          <p:cNvSpPr txBox="1"/>
          <p:nvPr/>
        </p:nvSpPr>
        <p:spPr>
          <a:xfrm>
            <a:off x="538480" y="428178"/>
            <a:ext cx="5486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a jug of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two slices of 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 loaf of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 spoonful of </a:t>
            </a:r>
          </a:p>
          <a:p>
            <a:r>
              <a:rPr kumimoji="1"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five bottles of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 cup of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three pieces of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a jar of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D1804C6-2920-48EE-B534-D814C1C32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8566" y="79326"/>
            <a:ext cx="2297112" cy="2297112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D8D5E3A0-12AC-40A9-8687-B5963674C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713" y="299306"/>
            <a:ext cx="3190018" cy="2126679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3FCA113-1976-46E3-919C-6311F695E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233" y="2221731"/>
            <a:ext cx="2599842" cy="2048151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F689D7E-2E71-4805-B18E-A8878E239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7110" y="2221731"/>
            <a:ext cx="2737518" cy="158952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F29BB83-022D-443A-A75E-9293A2DA3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5978" y="4348410"/>
            <a:ext cx="2876124" cy="1972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1E715C3-3CB8-4ECE-A40D-C821C1B88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4403" y="3702801"/>
            <a:ext cx="18002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495B54E-53A5-4BD2-B210-28A427896B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2102" y="236682"/>
            <a:ext cx="1643662" cy="1576769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439BD54-3CDF-4A2F-9D08-B45D0F088F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3298" y="4489862"/>
            <a:ext cx="1536530" cy="20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28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Countable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600" b="1" dirty="0">
                <a:latin typeface="+mj-lt"/>
                <a:ea typeface="+mj-ea"/>
                <a:cs typeface="+mj-cs"/>
              </a:rPr>
              <a:t>And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Uncountable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Nouns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23E2F5E-75C8-4CB5-A59E-1CC262BCFCBA}"/>
              </a:ext>
            </a:extLst>
          </p:cNvPr>
          <p:cNvSpPr txBox="1"/>
          <p:nvPr/>
        </p:nvSpPr>
        <p:spPr>
          <a:xfrm>
            <a:off x="975360" y="1127760"/>
            <a:ext cx="102209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Cavolini" panose="03000502040302020204" pitchFamily="66" charset="0"/>
                <a:cs typeface="Cavolini" panose="03000502040302020204" pitchFamily="66" charset="0"/>
              </a:rPr>
              <a:t>Assignment </a:t>
            </a:r>
          </a:p>
          <a:p>
            <a:endParaRPr lang="en-US" altLang="ja-JP" sz="4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Complete the sentences by writing in the correct homophone(s) in page 15.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9207D5-8746-491B-91F2-21F3EAF73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7920" y="4308132"/>
            <a:ext cx="1503680" cy="206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52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14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</p:txBody>
      </p:sp>
    </p:spTree>
    <p:extLst>
      <p:ext uri="{BB962C8B-B14F-4D97-AF65-F5344CB8AC3E}">
        <p14:creationId xmlns:p14="http://schemas.microsoft.com/office/powerpoint/2010/main" val="774741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</p:txBody>
      </p:sp>
    </p:spTree>
    <p:extLst>
      <p:ext uri="{BB962C8B-B14F-4D97-AF65-F5344CB8AC3E}">
        <p14:creationId xmlns:p14="http://schemas.microsoft.com/office/powerpoint/2010/main" val="1541561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hexagon</a:t>
            </a:r>
          </a:p>
        </p:txBody>
      </p:sp>
    </p:spTree>
    <p:extLst>
      <p:ext uri="{BB962C8B-B14F-4D97-AF65-F5344CB8AC3E}">
        <p14:creationId xmlns:p14="http://schemas.microsoft.com/office/powerpoint/2010/main" val="4093836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quintet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quadran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quartet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sextet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hexagon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pentagon</a:t>
            </a:r>
          </a:p>
        </p:txBody>
      </p:sp>
    </p:spTree>
    <p:extLst>
      <p:ext uri="{BB962C8B-B14F-4D97-AF65-F5344CB8AC3E}">
        <p14:creationId xmlns:p14="http://schemas.microsoft.com/office/powerpoint/2010/main" val="884051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4326</TotalTime>
  <Words>995</Words>
  <Application>Microsoft Office PowerPoint</Application>
  <PresentationFormat>ワイド画面</PresentationFormat>
  <Paragraphs>409</Paragraphs>
  <Slides>43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43</vt:i4>
      </vt:variant>
    </vt:vector>
  </HeadingPairs>
  <TitlesOfParts>
    <vt:vector size="50" baseType="lpstr">
      <vt:lpstr>游ゴシック</vt:lpstr>
      <vt:lpstr>游ゴシック Light</vt:lpstr>
      <vt:lpstr>Abadi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Nouns</vt:lpstr>
      <vt:lpstr>Nouns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377</cp:revision>
  <cp:lastPrinted>2021-06-05T05:49:33Z</cp:lastPrinted>
  <dcterms:created xsi:type="dcterms:W3CDTF">2020-09-21T09:21:49Z</dcterms:created>
  <dcterms:modified xsi:type="dcterms:W3CDTF">2023-06-13T22:00:40Z</dcterms:modified>
</cp:coreProperties>
</file>