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8" r:id="rId2"/>
    <p:sldId id="257" r:id="rId3"/>
    <p:sldId id="1038" r:id="rId4"/>
    <p:sldId id="1055" r:id="rId5"/>
    <p:sldId id="1054" r:id="rId6"/>
    <p:sldId id="1053" r:id="rId7"/>
    <p:sldId id="1052" r:id="rId8"/>
    <p:sldId id="1051" r:id="rId9"/>
    <p:sldId id="1050" r:id="rId10"/>
    <p:sldId id="1049" r:id="rId11"/>
    <p:sldId id="1048" r:id="rId12"/>
    <p:sldId id="1047" r:id="rId13"/>
    <p:sldId id="1046" r:id="rId14"/>
    <p:sldId id="1045" r:id="rId15"/>
    <p:sldId id="1044" r:id="rId16"/>
    <p:sldId id="1043" r:id="rId17"/>
    <p:sldId id="1042" r:id="rId18"/>
    <p:sldId id="1041" r:id="rId19"/>
    <p:sldId id="1040" r:id="rId20"/>
    <p:sldId id="1039" r:id="rId21"/>
    <p:sldId id="899" r:id="rId22"/>
    <p:sldId id="999" r:id="rId23"/>
    <p:sldId id="1000" r:id="rId24"/>
    <p:sldId id="1001" r:id="rId25"/>
    <p:sldId id="1006" r:id="rId26"/>
    <p:sldId id="1005" r:id="rId27"/>
    <p:sldId id="1004" r:id="rId28"/>
    <p:sldId id="1003" r:id="rId29"/>
    <p:sldId id="1002" r:id="rId30"/>
    <p:sldId id="1007" r:id="rId31"/>
    <p:sldId id="375" r:id="rId32"/>
    <p:sldId id="1015" r:id="rId33"/>
    <p:sldId id="1014" r:id="rId34"/>
    <p:sldId id="1013" r:id="rId35"/>
    <p:sldId id="1012" r:id="rId36"/>
    <p:sldId id="1011" r:id="rId37"/>
    <p:sldId id="1010" r:id="rId38"/>
    <p:sldId id="1009" r:id="rId39"/>
    <p:sldId id="1008" r:id="rId40"/>
    <p:sldId id="1017" r:id="rId41"/>
    <p:sldId id="1016" r:id="rId42"/>
    <p:sldId id="1018" r:id="rId43"/>
    <p:sldId id="1019" r:id="rId44"/>
    <p:sldId id="1020" r:id="rId45"/>
    <p:sldId id="1021" r:id="rId46"/>
    <p:sldId id="1022" r:id="rId47"/>
    <p:sldId id="1023" r:id="rId48"/>
    <p:sldId id="1024" r:id="rId49"/>
    <p:sldId id="1025" r:id="rId50"/>
    <p:sldId id="1026" r:id="rId51"/>
    <p:sldId id="1027" r:id="rId52"/>
    <p:sldId id="1028" r:id="rId53"/>
    <p:sldId id="1032" r:id="rId54"/>
    <p:sldId id="1031" r:id="rId55"/>
    <p:sldId id="1030" r:id="rId56"/>
    <p:sldId id="1034" r:id="rId57"/>
    <p:sldId id="1029" r:id="rId58"/>
    <p:sldId id="391" r:id="rId59"/>
  </p:sldIdLst>
  <p:sldSz cx="12192000" cy="6858000"/>
  <p:notesSz cx="6881813" cy="100028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2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2023/4/9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50950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182" y="4813866"/>
            <a:ext cx="5505450" cy="3938617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98102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2023/4/9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2023/4/9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2023/4/9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2023/4/9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2023/4/9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2023/4/9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2023/4/9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2023/4/9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2023/4/9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2023/4/9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2023/4/9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2023/4/9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6367461" y="728664"/>
            <a:ext cx="4984813" cy="31570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4b-2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2" r="1149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listen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thistle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jostle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glisten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7.bristle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8.fasten</a:t>
            </a:r>
          </a:p>
          <a:p>
            <a:endParaRPr kumimoji="1" lang="ja-JP" altLang="en-US" dirty="0"/>
          </a:p>
        </p:txBody>
      </p:sp>
      <p:pic>
        <p:nvPicPr>
          <p:cNvPr id="3" name="Picture 4" descr="fasten clipart に対する画像結果">
            <a:extLst>
              <a:ext uri="{FF2B5EF4-FFF2-40B4-BE49-F238E27FC236}">
                <a16:creationId xmlns:a16="http://schemas.microsoft.com/office/drawing/2014/main" id="{F9FA4754-0D8B-C01F-8656-CA2555FC5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085" y="4234273"/>
            <a:ext cx="2526580" cy="2368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845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listen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thistle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jostle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glisten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7.bristle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8.fasten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9.hasten</a:t>
            </a:r>
          </a:p>
          <a:p>
            <a:endParaRPr kumimoji="1" lang="ja-JP" altLang="en-US" dirty="0"/>
          </a:p>
        </p:txBody>
      </p:sp>
      <p:pic>
        <p:nvPicPr>
          <p:cNvPr id="5" name="Picture 6" descr="hasten clipart に対する画像結果">
            <a:extLst>
              <a:ext uri="{FF2B5EF4-FFF2-40B4-BE49-F238E27FC236}">
                <a16:creationId xmlns:a16="http://schemas.microsoft.com/office/drawing/2014/main" id="{0DCA6274-D7D4-D105-2785-3728AD2B8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658" y="3597550"/>
            <a:ext cx="2395009" cy="31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61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listen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thistle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jostle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glisten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7.bristle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8.fasten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9.hasten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10.moisten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8" descr="moisten に対する画像結果">
            <a:extLst>
              <a:ext uri="{FF2B5EF4-FFF2-40B4-BE49-F238E27FC236}">
                <a16:creationId xmlns:a16="http://schemas.microsoft.com/office/drawing/2014/main" id="{5D3D69A1-1966-977B-59A8-AF194E6B9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387" y="1305467"/>
            <a:ext cx="3236206" cy="2123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843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listen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thistle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jostle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glisten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7.bristle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8.fasten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9.hasten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10.moisten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11.whistle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10" descr="whistle に対する画像結果">
            <a:extLst>
              <a:ext uri="{FF2B5EF4-FFF2-40B4-BE49-F238E27FC236}">
                <a16:creationId xmlns:a16="http://schemas.microsoft.com/office/drawing/2014/main" id="{4EBE1CF6-E176-AB3A-689B-A78E1D662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010" y="1766297"/>
            <a:ext cx="2586309" cy="2163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967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listen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thistle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jostle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glisten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7.bristle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8.fasten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9.hasten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10.moisten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11.whistle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12.gristle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12" descr="gristle に対する画像結果">
            <a:extLst>
              <a:ext uri="{FF2B5EF4-FFF2-40B4-BE49-F238E27FC236}">
                <a16:creationId xmlns:a16="http://schemas.microsoft.com/office/drawing/2014/main" id="{6823147C-DE7A-7A87-684F-AD6D50F3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280" y="1692161"/>
            <a:ext cx="2801621" cy="2059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078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listen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thistle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jostle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glisten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7.bristle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8.fasten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9.hasten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10.moisten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11.whistle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12.gristle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13.Christmas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2" descr="christmas に対する画像結果">
            <a:extLst>
              <a:ext uri="{FF2B5EF4-FFF2-40B4-BE49-F238E27FC236}">
                <a16:creationId xmlns:a16="http://schemas.microsoft.com/office/drawing/2014/main" id="{7D8EC071-AEA4-A5A1-619F-576B4CA25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31" y="3295246"/>
            <a:ext cx="3028950" cy="2120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017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listen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thistle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jostle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glisten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7.bristle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8.fasten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9.hasten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10.moisten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11.whistle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12.gristle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13.Christmas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14.mistletoe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4" descr="mistletoe に対する画像結果">
            <a:extLst>
              <a:ext uri="{FF2B5EF4-FFF2-40B4-BE49-F238E27FC236}">
                <a16:creationId xmlns:a16="http://schemas.microsoft.com/office/drawing/2014/main" id="{D7F9CA29-AC41-E9C7-1C18-3B4120AAB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73" y="3796747"/>
            <a:ext cx="2677177" cy="2251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795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listen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thistle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jostle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glisten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7.bristle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8.fasten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9.hasten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10.moisten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11.whistle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12.gristle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13.Christmas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14.mistletoe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15.chestnut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6" descr="chestnut に対する画像結果">
            <a:extLst>
              <a:ext uri="{FF2B5EF4-FFF2-40B4-BE49-F238E27FC236}">
                <a16:creationId xmlns:a16="http://schemas.microsoft.com/office/drawing/2014/main" id="{FBBE77FE-B9D4-7FC2-9C58-9E72814DB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604" y="4695739"/>
            <a:ext cx="3471523" cy="2025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498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listen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thistle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jostle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glisten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7.bristle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8.fasten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9.hasten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10.moisten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11.whistle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12.gristle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13.Christmas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14.mistletoe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15.chestnut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16.nestle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8" descr="nestle meaning に対する画像結果">
            <a:extLst>
              <a:ext uri="{FF2B5EF4-FFF2-40B4-BE49-F238E27FC236}">
                <a16:creationId xmlns:a16="http://schemas.microsoft.com/office/drawing/2014/main" id="{BE755EEB-2B6A-B64E-F5F2-A81FA3E73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212" y="4703611"/>
            <a:ext cx="3117828" cy="201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310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listen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thistle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jostle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glisten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7.bristle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8.fasten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9.hasten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10.moisten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11.whistle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12.gristle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13.Christmas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14.mistletoe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15.chestnut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16.nestle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17.wrestle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10" descr="wrestle に対する画像結果">
            <a:extLst>
              <a:ext uri="{FF2B5EF4-FFF2-40B4-BE49-F238E27FC236}">
                <a16:creationId xmlns:a16="http://schemas.microsoft.com/office/drawing/2014/main" id="{B4CCF4A0-1121-B882-500E-194544FD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082" y="5029200"/>
            <a:ext cx="2881958" cy="1692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729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EFC8DE-9AC9-4387-B079-F4B6B0631D95}"/>
              </a:ext>
            </a:extLst>
          </p:cNvPr>
          <p:cNvSpPr txBox="1"/>
          <p:nvPr/>
        </p:nvSpPr>
        <p:spPr>
          <a:xfrm>
            <a:off x="7559812" y="2723322"/>
            <a:ext cx="3510355" cy="223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Spelling Test 19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98F446-5009-4B05-B661-20EF1F16A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0" r="17561"/>
          <a:stretch/>
        </p:blipFill>
        <p:spPr>
          <a:xfrm>
            <a:off x="1258859" y="1120046"/>
            <a:ext cx="5635819" cy="35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listen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thistle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jostle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glisten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7.bristle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8.fasten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9.hasten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473065" y="136525"/>
            <a:ext cx="6471285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10.moisten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11.whistle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12.gristle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13.Christmas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14.mistletoe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15.chestnut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16.nestle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17.wrestle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18.chasten</a:t>
            </a:r>
            <a:endParaRPr kumimoji="1"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Picture 12" descr="chasten clipart に対する画像結果">
            <a:extLst>
              <a:ext uri="{FF2B5EF4-FFF2-40B4-BE49-F238E27FC236}">
                <a16:creationId xmlns:a16="http://schemas.microsoft.com/office/drawing/2014/main" id="{41932E6E-2093-FC25-25F4-C82F231C6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057" y="3844116"/>
            <a:ext cx="16668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208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41856" y="1276350"/>
            <a:ext cx="403633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Let’s Revise Suffixes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30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659408-3FC4-4638-9598-F16DFCFC8F16}"/>
              </a:ext>
            </a:extLst>
          </p:cNvPr>
          <p:cNvSpPr txBox="1"/>
          <p:nvPr/>
        </p:nvSpPr>
        <p:spPr>
          <a:xfrm>
            <a:off x="853440" y="0"/>
            <a:ext cx="1025144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Plurals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hen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    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bench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es    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lad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ies</a:t>
            </a: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Comparatives and Superlatives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bright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er    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bright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 tense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 wish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ed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participle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wish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</p:txBody>
      </p:sp>
    </p:spTree>
    <p:extLst>
      <p:ext uri="{BB962C8B-B14F-4D97-AF65-F5344CB8AC3E}">
        <p14:creationId xmlns:p14="http://schemas.microsoft.com/office/powerpoint/2010/main" val="2966252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659408-3FC4-4638-9598-F16DFCFC8F16}"/>
              </a:ext>
            </a:extLst>
          </p:cNvPr>
          <p:cNvSpPr txBox="1"/>
          <p:nvPr/>
        </p:nvSpPr>
        <p:spPr>
          <a:xfrm>
            <a:off x="970280" y="497840"/>
            <a:ext cx="102514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adjective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cloud </a:t>
            </a:r>
            <a:r>
              <a:rPr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→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cloud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loud </a:t>
            </a:r>
            <a:r>
              <a:rPr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→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loud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ly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harm </a:t>
            </a:r>
            <a:r>
              <a:rPr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→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harm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ful,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harm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less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break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→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break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able</a:t>
            </a: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Related to …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athlete </a:t>
            </a:r>
            <a:r>
              <a:rPr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→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athlet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poet </a:t>
            </a:r>
            <a:r>
              <a:rPr lang="ja-JP" altLang="en-US" sz="4000" dirty="0">
                <a:latin typeface="Cavolini" panose="03000502040302020204" pitchFamily="66" charset="0"/>
                <a:cs typeface="Cavolini" panose="03000502040302020204" pitchFamily="66" charset="0"/>
              </a:rPr>
              <a:t>→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poet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</a:p>
        </p:txBody>
      </p:sp>
    </p:spTree>
    <p:extLst>
      <p:ext uri="{BB962C8B-B14F-4D97-AF65-F5344CB8AC3E}">
        <p14:creationId xmlns:p14="http://schemas.microsoft.com/office/powerpoint/2010/main" val="3332137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202B3A-88EC-499A-9470-F7C2689B733E}"/>
              </a:ext>
            </a:extLst>
          </p:cNvPr>
          <p:cNvSpPr txBox="1"/>
          <p:nvPr/>
        </p:nvSpPr>
        <p:spPr>
          <a:xfrm>
            <a:off x="1656080" y="843280"/>
            <a:ext cx="214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music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1A75EA-B777-428C-B461-CE1AF90A7B0B}"/>
              </a:ext>
            </a:extLst>
          </p:cNvPr>
          <p:cNvSpPr txBox="1"/>
          <p:nvPr/>
        </p:nvSpPr>
        <p:spPr>
          <a:xfrm>
            <a:off x="5608320" y="843280"/>
            <a:ext cx="592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AB34B0-741C-45AF-B1A2-93C37667FD6A}"/>
              </a:ext>
            </a:extLst>
          </p:cNvPr>
          <p:cNvSpPr txBox="1"/>
          <p:nvPr/>
        </p:nvSpPr>
        <p:spPr>
          <a:xfrm>
            <a:off x="5608320" y="3821611"/>
            <a:ext cx="592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B1D75A-5957-435D-A92A-9A42D844FCDB}"/>
              </a:ext>
            </a:extLst>
          </p:cNvPr>
          <p:cNvSpPr txBox="1"/>
          <p:nvPr/>
        </p:nvSpPr>
        <p:spPr>
          <a:xfrm>
            <a:off x="1656080" y="3821611"/>
            <a:ext cx="252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22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202B3A-88EC-499A-9470-F7C2689B733E}"/>
              </a:ext>
            </a:extLst>
          </p:cNvPr>
          <p:cNvSpPr txBox="1"/>
          <p:nvPr/>
        </p:nvSpPr>
        <p:spPr>
          <a:xfrm>
            <a:off x="1656080" y="843280"/>
            <a:ext cx="214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music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1A75EA-B777-428C-B461-CE1AF90A7B0B}"/>
              </a:ext>
            </a:extLst>
          </p:cNvPr>
          <p:cNvSpPr txBox="1"/>
          <p:nvPr/>
        </p:nvSpPr>
        <p:spPr>
          <a:xfrm>
            <a:off x="5608320" y="843280"/>
            <a:ext cx="592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music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band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AB34B0-741C-45AF-B1A2-93C37667FD6A}"/>
              </a:ext>
            </a:extLst>
          </p:cNvPr>
          <p:cNvSpPr txBox="1"/>
          <p:nvPr/>
        </p:nvSpPr>
        <p:spPr>
          <a:xfrm>
            <a:off x="5608320" y="3821611"/>
            <a:ext cx="592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B1D75A-5957-435D-A92A-9A42D844FCDB}"/>
              </a:ext>
            </a:extLst>
          </p:cNvPr>
          <p:cNvSpPr txBox="1"/>
          <p:nvPr/>
        </p:nvSpPr>
        <p:spPr>
          <a:xfrm>
            <a:off x="1656080" y="3821611"/>
            <a:ext cx="252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5A1CC13-B2DD-4BF8-86A0-96E08FA8B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2" y="2028239"/>
            <a:ext cx="2029777" cy="159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05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202B3A-88EC-499A-9470-F7C2689B733E}"/>
              </a:ext>
            </a:extLst>
          </p:cNvPr>
          <p:cNvSpPr txBox="1"/>
          <p:nvPr/>
        </p:nvSpPr>
        <p:spPr>
          <a:xfrm>
            <a:off x="1656080" y="843280"/>
            <a:ext cx="214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music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1A75EA-B777-428C-B461-CE1AF90A7B0B}"/>
              </a:ext>
            </a:extLst>
          </p:cNvPr>
          <p:cNvSpPr txBox="1"/>
          <p:nvPr/>
        </p:nvSpPr>
        <p:spPr>
          <a:xfrm>
            <a:off x="5608320" y="843280"/>
            <a:ext cx="592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music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band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music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instrument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AB34B0-741C-45AF-B1A2-93C37667FD6A}"/>
              </a:ext>
            </a:extLst>
          </p:cNvPr>
          <p:cNvSpPr txBox="1"/>
          <p:nvPr/>
        </p:nvSpPr>
        <p:spPr>
          <a:xfrm>
            <a:off x="5608320" y="3821611"/>
            <a:ext cx="592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B1D75A-5957-435D-A92A-9A42D844FCDB}"/>
              </a:ext>
            </a:extLst>
          </p:cNvPr>
          <p:cNvSpPr txBox="1"/>
          <p:nvPr/>
        </p:nvSpPr>
        <p:spPr>
          <a:xfrm>
            <a:off x="1656080" y="3821611"/>
            <a:ext cx="252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5A1CC13-B2DD-4BF8-86A0-96E08FA8B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2" y="2028239"/>
            <a:ext cx="2029777" cy="15977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7FB49B7-9CB8-4270-B7B2-0C061D9B8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332" y="2121016"/>
            <a:ext cx="2242994" cy="232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28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202B3A-88EC-499A-9470-F7C2689B733E}"/>
              </a:ext>
            </a:extLst>
          </p:cNvPr>
          <p:cNvSpPr txBox="1"/>
          <p:nvPr/>
        </p:nvSpPr>
        <p:spPr>
          <a:xfrm>
            <a:off x="1656080" y="843280"/>
            <a:ext cx="214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music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1A75EA-B777-428C-B461-CE1AF90A7B0B}"/>
              </a:ext>
            </a:extLst>
          </p:cNvPr>
          <p:cNvSpPr txBox="1"/>
          <p:nvPr/>
        </p:nvSpPr>
        <p:spPr>
          <a:xfrm>
            <a:off x="5608320" y="843280"/>
            <a:ext cx="592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music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band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music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instrument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AB34B0-741C-45AF-B1A2-93C37667FD6A}"/>
              </a:ext>
            </a:extLst>
          </p:cNvPr>
          <p:cNvSpPr txBox="1"/>
          <p:nvPr/>
        </p:nvSpPr>
        <p:spPr>
          <a:xfrm>
            <a:off x="5608320" y="3821611"/>
            <a:ext cx="592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natur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food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B1D75A-5957-435D-A92A-9A42D844FCDB}"/>
              </a:ext>
            </a:extLst>
          </p:cNvPr>
          <p:cNvSpPr txBox="1"/>
          <p:nvPr/>
        </p:nvSpPr>
        <p:spPr>
          <a:xfrm>
            <a:off x="1656080" y="3821611"/>
            <a:ext cx="252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5A1CC13-B2DD-4BF8-86A0-96E08FA8B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2" y="2028239"/>
            <a:ext cx="2029777" cy="15977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7FB49B7-9CB8-4270-B7B2-0C061D9B8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332" y="2121016"/>
            <a:ext cx="2242994" cy="232033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4641B95-B525-4B28-915B-E4AB84B56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07" y="4529497"/>
            <a:ext cx="3120049" cy="2082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7754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202B3A-88EC-499A-9470-F7C2689B733E}"/>
              </a:ext>
            </a:extLst>
          </p:cNvPr>
          <p:cNvSpPr txBox="1"/>
          <p:nvPr/>
        </p:nvSpPr>
        <p:spPr>
          <a:xfrm>
            <a:off x="1656080" y="843280"/>
            <a:ext cx="214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music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1A75EA-B777-428C-B461-CE1AF90A7B0B}"/>
              </a:ext>
            </a:extLst>
          </p:cNvPr>
          <p:cNvSpPr txBox="1"/>
          <p:nvPr/>
        </p:nvSpPr>
        <p:spPr>
          <a:xfrm>
            <a:off x="5608320" y="843280"/>
            <a:ext cx="592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music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band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music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instrument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AB34B0-741C-45AF-B1A2-93C37667FD6A}"/>
              </a:ext>
            </a:extLst>
          </p:cNvPr>
          <p:cNvSpPr txBox="1"/>
          <p:nvPr/>
        </p:nvSpPr>
        <p:spPr>
          <a:xfrm>
            <a:off x="5608320" y="3821611"/>
            <a:ext cx="592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natur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food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natur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beauty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B1D75A-5957-435D-A92A-9A42D844FCDB}"/>
              </a:ext>
            </a:extLst>
          </p:cNvPr>
          <p:cNvSpPr txBox="1"/>
          <p:nvPr/>
        </p:nvSpPr>
        <p:spPr>
          <a:xfrm>
            <a:off x="1656080" y="3821611"/>
            <a:ext cx="252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5A1CC13-B2DD-4BF8-86A0-96E08FA8B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2" y="2028239"/>
            <a:ext cx="2029777" cy="15977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7FB49B7-9CB8-4270-B7B2-0C061D9B8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332" y="2121016"/>
            <a:ext cx="2242994" cy="232033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4641B95-B525-4B28-915B-E4AB84B56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07" y="4529497"/>
            <a:ext cx="3120049" cy="2082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AED70F9-7247-45EF-BFAC-0F070F1D8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969" y="5175270"/>
            <a:ext cx="2029777" cy="1481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752DFDD-A23A-48F8-B6F2-7CCEE6954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3111" y="4228192"/>
            <a:ext cx="188595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7509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202B3A-88EC-499A-9470-F7C2689B733E}"/>
              </a:ext>
            </a:extLst>
          </p:cNvPr>
          <p:cNvSpPr txBox="1"/>
          <p:nvPr/>
        </p:nvSpPr>
        <p:spPr>
          <a:xfrm>
            <a:off x="1656080" y="843280"/>
            <a:ext cx="214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music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1A75EA-B777-428C-B461-CE1AF90A7B0B}"/>
              </a:ext>
            </a:extLst>
          </p:cNvPr>
          <p:cNvSpPr txBox="1"/>
          <p:nvPr/>
        </p:nvSpPr>
        <p:spPr>
          <a:xfrm>
            <a:off x="5608320" y="843280"/>
            <a:ext cx="592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music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band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music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instrument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AB34B0-741C-45AF-B1A2-93C37667FD6A}"/>
              </a:ext>
            </a:extLst>
          </p:cNvPr>
          <p:cNvSpPr txBox="1"/>
          <p:nvPr/>
        </p:nvSpPr>
        <p:spPr>
          <a:xfrm>
            <a:off x="5608320" y="3821611"/>
            <a:ext cx="592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natur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food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natur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beauty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B1D75A-5957-435D-A92A-9A42D844FCDB}"/>
              </a:ext>
            </a:extLst>
          </p:cNvPr>
          <p:cNvSpPr txBox="1"/>
          <p:nvPr/>
        </p:nvSpPr>
        <p:spPr>
          <a:xfrm>
            <a:off x="1656080" y="3821611"/>
            <a:ext cx="252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nature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5A1CC13-B2DD-4BF8-86A0-96E08FA8B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2" y="2028239"/>
            <a:ext cx="2029777" cy="15977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7FB49B7-9CB8-4270-B7B2-0C061D9B8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332" y="2121016"/>
            <a:ext cx="2242994" cy="232033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4641B95-B525-4B28-915B-E4AB84B56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07" y="4529497"/>
            <a:ext cx="3120049" cy="2082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AED70F9-7247-45EF-BFAC-0F070F1D8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969" y="5175270"/>
            <a:ext cx="2029777" cy="1481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752DFDD-A23A-48F8-B6F2-7CCEE6954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3111" y="4228192"/>
            <a:ext cx="188595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277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Picture 2" descr="castle に対する画像結果">
            <a:extLst>
              <a:ext uri="{FF2B5EF4-FFF2-40B4-BE49-F238E27FC236}">
                <a16:creationId xmlns:a16="http://schemas.microsoft.com/office/drawing/2014/main" id="{71979C53-E8AF-0AB7-BF57-6F2BE820C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09" y="1244521"/>
            <a:ext cx="2993510" cy="2072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057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28C69B-74DF-4006-B0CC-245B431C619A}"/>
              </a:ext>
            </a:extLst>
          </p:cNvPr>
          <p:cNvSpPr txBox="1"/>
          <p:nvPr/>
        </p:nvSpPr>
        <p:spPr>
          <a:xfrm>
            <a:off x="528320" y="304800"/>
            <a:ext cx="1198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Suffix &lt;-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&gt; Making 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oun into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endParaRPr kumimoji="1" lang="ja-JP" altLang="en-US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C3505F-E22F-4C24-914F-81FD67608F36}"/>
              </a:ext>
            </a:extLst>
          </p:cNvPr>
          <p:cNvSpPr txBox="1"/>
          <p:nvPr/>
        </p:nvSpPr>
        <p:spPr>
          <a:xfrm>
            <a:off x="6014720" y="1412240"/>
            <a:ext cx="377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9F53920-3ECA-4609-848C-C3FBC2FF6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232" y="4597372"/>
            <a:ext cx="2751424" cy="20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50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olly Phonics 2: text, images, music, video | Glogster EDU ...">
            <a:extLst>
              <a:ext uri="{FF2B5EF4-FFF2-40B4-BE49-F238E27FC236}">
                <a16:creationId xmlns:a16="http://schemas.microsoft.com/office/drawing/2014/main" id="{B4FE1F9D-6156-42E4-9142-F853BE1DF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7" b="5019"/>
          <a:stretch/>
        </p:blipFill>
        <p:spPr bwMode="auto">
          <a:xfrm>
            <a:off x="20" y="-1"/>
            <a:ext cx="12191980" cy="439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03CC970-4826-4CED-8063-0FB67663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286518" y="4564049"/>
            <a:ext cx="3905483" cy="2293951"/>
          </a:xfrm>
          <a:custGeom>
            <a:avLst/>
            <a:gdLst>
              <a:gd name="connsiteX0" fmla="*/ 0 w 3905483"/>
              <a:gd name="connsiteY0" fmla="*/ 2293951 h 2293951"/>
              <a:gd name="connsiteX1" fmla="*/ 3905483 w 3905483"/>
              <a:gd name="connsiteY1" fmla="*/ 2293951 h 2293951"/>
              <a:gd name="connsiteX2" fmla="*/ 3905483 w 3905483"/>
              <a:gd name="connsiteY2" fmla="*/ 0 h 2293951"/>
              <a:gd name="connsiteX3" fmla="*/ 2479521 w 3905483"/>
              <a:gd name="connsiteY3" fmla="*/ 0 h 2293951"/>
              <a:gd name="connsiteX4" fmla="*/ 1739055 w 3905483"/>
              <a:gd name="connsiteY4" fmla="*/ 0 h 2293951"/>
              <a:gd name="connsiteX5" fmla="*/ 1737976 w 3905483"/>
              <a:gd name="connsiteY5" fmla="*/ 2332 h 2293951"/>
              <a:gd name="connsiteX6" fmla="*/ 1061319 w 3905483"/>
              <a:gd name="connsiteY6" fmla="*/ 2332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483" h="2293951">
                <a:moveTo>
                  <a:pt x="0" y="2293951"/>
                </a:moveTo>
                <a:lnTo>
                  <a:pt x="3905483" y="2293951"/>
                </a:lnTo>
                <a:lnTo>
                  <a:pt x="3905483" y="0"/>
                </a:lnTo>
                <a:lnTo>
                  <a:pt x="2479521" y="0"/>
                </a:lnTo>
                <a:lnTo>
                  <a:pt x="1739055" y="0"/>
                </a:lnTo>
                <a:lnTo>
                  <a:pt x="1737976" y="2332"/>
                </a:lnTo>
                <a:lnTo>
                  <a:pt x="1061319" y="233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4490D63-3365-45CC-AC50-705C1B768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4564049"/>
            <a:ext cx="9110805" cy="2293951"/>
          </a:xfrm>
          <a:custGeom>
            <a:avLst/>
            <a:gdLst>
              <a:gd name="connsiteX0" fmla="*/ 0 w 9110805"/>
              <a:gd name="connsiteY0" fmla="*/ 2293951 h 2293951"/>
              <a:gd name="connsiteX1" fmla="*/ 107316 w 9110805"/>
              <a:gd name="connsiteY1" fmla="*/ 2293951 h 2293951"/>
              <a:gd name="connsiteX2" fmla="*/ 7277190 w 9110805"/>
              <a:gd name="connsiteY2" fmla="*/ 2293951 h 2293951"/>
              <a:gd name="connsiteX3" fmla="*/ 8048407 w 9110805"/>
              <a:gd name="connsiteY3" fmla="*/ 2293951 h 2293951"/>
              <a:gd name="connsiteX4" fmla="*/ 9110805 w 9110805"/>
              <a:gd name="connsiteY4" fmla="*/ 0 h 2293951"/>
              <a:gd name="connsiteX5" fmla="*/ 8339588 w 9110805"/>
              <a:gd name="connsiteY5" fmla="*/ 0 h 2293951"/>
              <a:gd name="connsiteX6" fmla="*/ 107316 w 9110805"/>
              <a:gd name="connsiteY6" fmla="*/ 0 h 2293951"/>
              <a:gd name="connsiteX7" fmla="*/ 0 w 9110805"/>
              <a:gd name="connsiteY7" fmla="*/ 0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0805" h="2293951">
                <a:moveTo>
                  <a:pt x="0" y="2293951"/>
                </a:moveTo>
                <a:lnTo>
                  <a:pt x="107316" y="2293951"/>
                </a:lnTo>
                <a:lnTo>
                  <a:pt x="7277190" y="2293951"/>
                </a:lnTo>
                <a:lnTo>
                  <a:pt x="8048407" y="2293951"/>
                </a:lnTo>
                <a:lnTo>
                  <a:pt x="9110805" y="0"/>
                </a:lnTo>
                <a:lnTo>
                  <a:pt x="8339588" y="0"/>
                </a:lnTo>
                <a:lnTo>
                  <a:pt x="10731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235C12-432D-4E45-BAC3-A652A4C9F3C3}"/>
              </a:ext>
            </a:extLst>
          </p:cNvPr>
          <p:cNvSpPr txBox="1"/>
          <p:nvPr/>
        </p:nvSpPr>
        <p:spPr>
          <a:xfrm>
            <a:off x="76200" y="4564049"/>
            <a:ext cx="8448675" cy="17806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Activity Page: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&lt;-al&gt; for adjectives</a:t>
            </a:r>
          </a:p>
        </p:txBody>
      </p:sp>
    </p:spTree>
    <p:extLst>
      <p:ext uri="{BB962C8B-B14F-4D97-AF65-F5344CB8AC3E}">
        <p14:creationId xmlns:p14="http://schemas.microsoft.com/office/powerpoint/2010/main" val="1040738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28C69B-74DF-4006-B0CC-245B431C619A}"/>
              </a:ext>
            </a:extLst>
          </p:cNvPr>
          <p:cNvSpPr txBox="1"/>
          <p:nvPr/>
        </p:nvSpPr>
        <p:spPr>
          <a:xfrm>
            <a:off x="528320" y="304800"/>
            <a:ext cx="1198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Suffix &lt;-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&gt; Making 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oun into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endParaRPr kumimoji="1" lang="ja-JP" altLang="en-US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1ED69C-C8F3-43D5-AA1A-D7C844A00E7E}"/>
              </a:ext>
            </a:extLst>
          </p:cNvPr>
          <p:cNvSpPr txBox="1"/>
          <p:nvPr/>
        </p:nvSpPr>
        <p:spPr>
          <a:xfrm>
            <a:off x="1981200" y="1412240"/>
            <a:ext cx="37795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4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floral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accidental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logical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intentional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critical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coastal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C3505F-E22F-4C24-914F-81FD67608F36}"/>
              </a:ext>
            </a:extLst>
          </p:cNvPr>
          <p:cNvSpPr txBox="1"/>
          <p:nvPr/>
        </p:nvSpPr>
        <p:spPr>
          <a:xfrm>
            <a:off x="6014720" y="1412240"/>
            <a:ext cx="377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9F53920-3ECA-4609-848C-C3FBC2FF6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232" y="4597372"/>
            <a:ext cx="2751424" cy="20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99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28C69B-74DF-4006-B0CC-245B431C619A}"/>
              </a:ext>
            </a:extLst>
          </p:cNvPr>
          <p:cNvSpPr txBox="1"/>
          <p:nvPr/>
        </p:nvSpPr>
        <p:spPr>
          <a:xfrm>
            <a:off x="528320" y="304800"/>
            <a:ext cx="1198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Suffix &lt;-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&gt; Making 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oun into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endParaRPr kumimoji="1" lang="ja-JP" altLang="en-US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1ED69C-C8F3-43D5-AA1A-D7C844A00E7E}"/>
              </a:ext>
            </a:extLst>
          </p:cNvPr>
          <p:cNvSpPr txBox="1"/>
          <p:nvPr/>
        </p:nvSpPr>
        <p:spPr>
          <a:xfrm>
            <a:off x="1981200" y="1412240"/>
            <a:ext cx="37795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4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floral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accidental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logical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intentional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critical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coastal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C3505F-E22F-4C24-914F-81FD67608F36}"/>
              </a:ext>
            </a:extLst>
          </p:cNvPr>
          <p:cNvSpPr txBox="1"/>
          <p:nvPr/>
        </p:nvSpPr>
        <p:spPr>
          <a:xfrm>
            <a:off x="6014720" y="1412240"/>
            <a:ext cx="3779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Nouns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9F53920-3ECA-4609-848C-C3FBC2FF6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232" y="4597372"/>
            <a:ext cx="2751424" cy="20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54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28C69B-74DF-4006-B0CC-245B431C619A}"/>
              </a:ext>
            </a:extLst>
          </p:cNvPr>
          <p:cNvSpPr txBox="1"/>
          <p:nvPr/>
        </p:nvSpPr>
        <p:spPr>
          <a:xfrm>
            <a:off x="528320" y="304800"/>
            <a:ext cx="1198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Suffix &lt;-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&gt; Making 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oun into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endParaRPr kumimoji="1" lang="ja-JP" altLang="en-US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1ED69C-C8F3-43D5-AA1A-D7C844A00E7E}"/>
              </a:ext>
            </a:extLst>
          </p:cNvPr>
          <p:cNvSpPr txBox="1"/>
          <p:nvPr/>
        </p:nvSpPr>
        <p:spPr>
          <a:xfrm>
            <a:off x="1981200" y="1412240"/>
            <a:ext cx="37795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4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floral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accidental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logical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intentional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critical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coastal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C3505F-E22F-4C24-914F-81FD67608F36}"/>
              </a:ext>
            </a:extLst>
          </p:cNvPr>
          <p:cNvSpPr txBox="1"/>
          <p:nvPr/>
        </p:nvSpPr>
        <p:spPr>
          <a:xfrm>
            <a:off x="6014720" y="1412240"/>
            <a:ext cx="37795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Nouns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flower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9F53920-3ECA-4609-848C-C3FBC2FF6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232" y="4597372"/>
            <a:ext cx="2751424" cy="20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80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28C69B-74DF-4006-B0CC-245B431C619A}"/>
              </a:ext>
            </a:extLst>
          </p:cNvPr>
          <p:cNvSpPr txBox="1"/>
          <p:nvPr/>
        </p:nvSpPr>
        <p:spPr>
          <a:xfrm>
            <a:off x="528320" y="304800"/>
            <a:ext cx="1198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Suffix &lt;-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&gt; Making 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oun into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endParaRPr kumimoji="1" lang="ja-JP" altLang="en-US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1ED69C-C8F3-43D5-AA1A-D7C844A00E7E}"/>
              </a:ext>
            </a:extLst>
          </p:cNvPr>
          <p:cNvSpPr txBox="1"/>
          <p:nvPr/>
        </p:nvSpPr>
        <p:spPr>
          <a:xfrm>
            <a:off x="1981200" y="1412240"/>
            <a:ext cx="37795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4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floral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accidental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logical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intentional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critical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coastal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C3505F-E22F-4C24-914F-81FD67608F36}"/>
              </a:ext>
            </a:extLst>
          </p:cNvPr>
          <p:cNvSpPr txBox="1"/>
          <p:nvPr/>
        </p:nvSpPr>
        <p:spPr>
          <a:xfrm>
            <a:off x="6014720" y="1412240"/>
            <a:ext cx="37795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Nouns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flower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accident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9F53920-3ECA-4609-848C-C3FBC2FF6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232" y="4597372"/>
            <a:ext cx="2751424" cy="20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9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28C69B-74DF-4006-B0CC-245B431C619A}"/>
              </a:ext>
            </a:extLst>
          </p:cNvPr>
          <p:cNvSpPr txBox="1"/>
          <p:nvPr/>
        </p:nvSpPr>
        <p:spPr>
          <a:xfrm>
            <a:off x="528320" y="304800"/>
            <a:ext cx="1198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Suffix &lt;-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&gt; Making 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oun into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endParaRPr kumimoji="1" lang="ja-JP" altLang="en-US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1ED69C-C8F3-43D5-AA1A-D7C844A00E7E}"/>
              </a:ext>
            </a:extLst>
          </p:cNvPr>
          <p:cNvSpPr txBox="1"/>
          <p:nvPr/>
        </p:nvSpPr>
        <p:spPr>
          <a:xfrm>
            <a:off x="1981200" y="1412240"/>
            <a:ext cx="37795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4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floral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accidental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logical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intentional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critical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coastal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C3505F-E22F-4C24-914F-81FD67608F36}"/>
              </a:ext>
            </a:extLst>
          </p:cNvPr>
          <p:cNvSpPr txBox="1"/>
          <p:nvPr/>
        </p:nvSpPr>
        <p:spPr>
          <a:xfrm>
            <a:off x="6014720" y="1412240"/>
            <a:ext cx="37795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Nouns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flower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accident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logic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9F53920-3ECA-4609-848C-C3FBC2FF6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232" y="4597372"/>
            <a:ext cx="2751424" cy="20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18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28C69B-74DF-4006-B0CC-245B431C619A}"/>
              </a:ext>
            </a:extLst>
          </p:cNvPr>
          <p:cNvSpPr txBox="1"/>
          <p:nvPr/>
        </p:nvSpPr>
        <p:spPr>
          <a:xfrm>
            <a:off x="528320" y="304800"/>
            <a:ext cx="1198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Suffix &lt;-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&gt; Making 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oun into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endParaRPr kumimoji="1" lang="ja-JP" altLang="en-US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1ED69C-C8F3-43D5-AA1A-D7C844A00E7E}"/>
              </a:ext>
            </a:extLst>
          </p:cNvPr>
          <p:cNvSpPr txBox="1"/>
          <p:nvPr/>
        </p:nvSpPr>
        <p:spPr>
          <a:xfrm>
            <a:off x="1981200" y="1412240"/>
            <a:ext cx="37795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4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floral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accidental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logical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intentional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critical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coastal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C3505F-E22F-4C24-914F-81FD67608F36}"/>
              </a:ext>
            </a:extLst>
          </p:cNvPr>
          <p:cNvSpPr txBox="1"/>
          <p:nvPr/>
        </p:nvSpPr>
        <p:spPr>
          <a:xfrm>
            <a:off x="6014720" y="1412240"/>
            <a:ext cx="37795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Nouns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flower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accident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logic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intention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9F53920-3ECA-4609-848C-C3FBC2FF6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232" y="4597372"/>
            <a:ext cx="2751424" cy="20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99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28C69B-74DF-4006-B0CC-245B431C619A}"/>
              </a:ext>
            </a:extLst>
          </p:cNvPr>
          <p:cNvSpPr txBox="1"/>
          <p:nvPr/>
        </p:nvSpPr>
        <p:spPr>
          <a:xfrm>
            <a:off x="528320" y="304800"/>
            <a:ext cx="1198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Suffix &lt;-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&gt; Making 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oun into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endParaRPr kumimoji="1" lang="ja-JP" altLang="en-US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1ED69C-C8F3-43D5-AA1A-D7C844A00E7E}"/>
              </a:ext>
            </a:extLst>
          </p:cNvPr>
          <p:cNvSpPr txBox="1"/>
          <p:nvPr/>
        </p:nvSpPr>
        <p:spPr>
          <a:xfrm>
            <a:off x="1981200" y="1412240"/>
            <a:ext cx="37795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4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floral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accidental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logical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intentional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critical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coastal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C3505F-E22F-4C24-914F-81FD67608F36}"/>
              </a:ext>
            </a:extLst>
          </p:cNvPr>
          <p:cNvSpPr txBox="1"/>
          <p:nvPr/>
        </p:nvSpPr>
        <p:spPr>
          <a:xfrm>
            <a:off x="6014720" y="1412240"/>
            <a:ext cx="37795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Nouns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flower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accident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logic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intention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critic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9F53920-3ECA-4609-848C-C3FBC2FF6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232" y="4597372"/>
            <a:ext cx="2751424" cy="20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564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28C69B-74DF-4006-B0CC-245B431C619A}"/>
              </a:ext>
            </a:extLst>
          </p:cNvPr>
          <p:cNvSpPr txBox="1"/>
          <p:nvPr/>
        </p:nvSpPr>
        <p:spPr>
          <a:xfrm>
            <a:off x="528320" y="304800"/>
            <a:ext cx="1198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Suffix &lt;-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&gt; Making 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oun into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  <a:endParaRPr kumimoji="1" lang="ja-JP" altLang="en-US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1ED69C-C8F3-43D5-AA1A-D7C844A00E7E}"/>
              </a:ext>
            </a:extLst>
          </p:cNvPr>
          <p:cNvSpPr txBox="1"/>
          <p:nvPr/>
        </p:nvSpPr>
        <p:spPr>
          <a:xfrm>
            <a:off x="1981200" y="1412240"/>
            <a:ext cx="37795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4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floral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accidental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logical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intentional</a:t>
            </a:r>
          </a:p>
          <a:p>
            <a:pPr algn="r"/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critical</a:t>
            </a:r>
          </a:p>
          <a:p>
            <a:pPr algn="r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coastal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C3505F-E22F-4C24-914F-81FD67608F36}"/>
              </a:ext>
            </a:extLst>
          </p:cNvPr>
          <p:cNvSpPr txBox="1"/>
          <p:nvPr/>
        </p:nvSpPr>
        <p:spPr>
          <a:xfrm>
            <a:off x="6014720" y="1412240"/>
            <a:ext cx="37795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Nouns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flower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accident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logic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intention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critic</a:t>
            </a: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coast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9F53920-3ECA-4609-848C-C3FBC2FF6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232" y="4597372"/>
            <a:ext cx="2751424" cy="20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27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bustle</a:t>
            </a:r>
          </a:p>
          <a:p>
            <a:endParaRPr kumimoji="1" lang="ja-JP" altLang="en-US" dirty="0"/>
          </a:p>
        </p:txBody>
      </p:sp>
      <p:pic>
        <p:nvPicPr>
          <p:cNvPr id="3" name="Picture 4" descr="bustle に対する画像結果">
            <a:extLst>
              <a:ext uri="{FF2B5EF4-FFF2-40B4-BE49-F238E27FC236}">
                <a16:creationId xmlns:a16="http://schemas.microsoft.com/office/drawing/2014/main" id="{973C6A53-B9F5-4230-F591-2A7E8004E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22" y="1845186"/>
            <a:ext cx="1780550" cy="2374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282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A3A0E1-001B-4269-A2AA-9AD49F0672A0}"/>
              </a:ext>
            </a:extLst>
          </p:cNvPr>
          <p:cNvSpPr txBox="1"/>
          <p:nvPr/>
        </p:nvSpPr>
        <p:spPr>
          <a:xfrm>
            <a:off x="381000" y="735985"/>
            <a:ext cx="1143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 papaya is a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fruit.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11F9FD-46C1-44DC-A833-FC160B5B9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295" y="2143124"/>
            <a:ext cx="5263409" cy="385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73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A3A0E1-001B-4269-A2AA-9AD49F0672A0}"/>
              </a:ext>
            </a:extLst>
          </p:cNvPr>
          <p:cNvSpPr txBox="1"/>
          <p:nvPr/>
        </p:nvSpPr>
        <p:spPr>
          <a:xfrm>
            <a:off x="381000" y="735985"/>
            <a:ext cx="1143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 papaya is a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fruit.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11F9FD-46C1-44DC-A833-FC160B5B9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295" y="2143124"/>
            <a:ext cx="5263409" cy="385127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D2CAB86-F8E9-4F66-8656-643F72CE2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537" y="1752281"/>
            <a:ext cx="3895725" cy="25717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0D4F41-BA19-4D50-9D51-2CB2B0C42C91}"/>
              </a:ext>
            </a:extLst>
          </p:cNvPr>
          <p:cNvSpPr txBox="1"/>
          <p:nvPr/>
        </p:nvSpPr>
        <p:spPr>
          <a:xfrm>
            <a:off x="9123680" y="2794000"/>
            <a:ext cx="227584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tropic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704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A3A0E1-001B-4269-A2AA-9AD49F0672A0}"/>
              </a:ext>
            </a:extLst>
          </p:cNvPr>
          <p:cNvSpPr txBox="1"/>
          <p:nvPr/>
        </p:nvSpPr>
        <p:spPr>
          <a:xfrm>
            <a:off x="381000" y="735985"/>
            <a:ext cx="1143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 papaya is a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tropic</a:t>
            </a:r>
            <a:r>
              <a:rPr lang="en-US" altLang="ja-JP" sz="54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fruit.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11F9FD-46C1-44DC-A833-FC160B5B9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295" y="2143124"/>
            <a:ext cx="5263409" cy="385127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D2CAB86-F8E9-4F66-8656-643F72CE2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537" y="1752281"/>
            <a:ext cx="3895725" cy="25717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0D4F41-BA19-4D50-9D51-2CB2B0C42C91}"/>
              </a:ext>
            </a:extLst>
          </p:cNvPr>
          <p:cNvSpPr txBox="1"/>
          <p:nvPr/>
        </p:nvSpPr>
        <p:spPr>
          <a:xfrm>
            <a:off x="9123680" y="2794000"/>
            <a:ext cx="227584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tropic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523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A3A0E1-001B-4269-A2AA-9AD49F0672A0}"/>
              </a:ext>
            </a:extLst>
          </p:cNvPr>
          <p:cNvSpPr txBox="1"/>
          <p:nvPr/>
        </p:nvSpPr>
        <p:spPr>
          <a:xfrm>
            <a:off x="381000" y="735985"/>
            <a:ext cx="1143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 flute is an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orchestr</a:t>
            </a:r>
            <a:r>
              <a:rPr lang="en-US" altLang="ja-JP" sz="54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instrument.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 descr="人, 男, 屋内, 持つ が含まれている画像&#10;&#10;自動的に生成された説明">
            <a:extLst>
              <a:ext uri="{FF2B5EF4-FFF2-40B4-BE49-F238E27FC236}">
                <a16:creationId xmlns:a16="http://schemas.microsoft.com/office/drawing/2014/main" id="{A4C60155-C758-41A2-84C7-9474C99FB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735580"/>
            <a:ext cx="68580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7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A3A0E1-001B-4269-A2AA-9AD49F0672A0}"/>
              </a:ext>
            </a:extLst>
          </p:cNvPr>
          <p:cNvSpPr txBox="1"/>
          <p:nvPr/>
        </p:nvSpPr>
        <p:spPr>
          <a:xfrm>
            <a:off x="381000" y="735985"/>
            <a:ext cx="1143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brid</a:t>
            </a:r>
            <a:r>
              <a:rPr lang="en-US" altLang="ja-JP" sz="54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gown is another name for a wedding dress.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1E25A4A-0B0E-40FB-9B6D-1B68477F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182" y="2458435"/>
            <a:ext cx="3061018" cy="4399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45385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A3A0E1-001B-4269-A2AA-9AD49F0672A0}"/>
              </a:ext>
            </a:extLst>
          </p:cNvPr>
          <p:cNvSpPr txBox="1"/>
          <p:nvPr/>
        </p:nvSpPr>
        <p:spPr>
          <a:xfrm>
            <a:off x="381000" y="735985"/>
            <a:ext cx="1143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There are several singers in Mary’s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music</a:t>
            </a:r>
            <a:r>
              <a:rPr lang="en-US" altLang="ja-JP" sz="54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family.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A3DBEB-8177-476D-8787-E1652BD9E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809" y="2697162"/>
            <a:ext cx="5821131" cy="3983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6570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A3A0E1-001B-4269-A2AA-9AD49F0672A0}"/>
              </a:ext>
            </a:extLst>
          </p:cNvPr>
          <p:cNvSpPr txBox="1"/>
          <p:nvPr/>
        </p:nvSpPr>
        <p:spPr>
          <a:xfrm>
            <a:off x="381000" y="735985"/>
            <a:ext cx="1143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Sherlock Holmes is  famous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magic</a:t>
            </a:r>
            <a:r>
              <a:rPr lang="en-US" altLang="ja-JP" sz="54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detective.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719ED27-96D8-42B0-81B5-B27CFFCB3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649" y="2492828"/>
            <a:ext cx="3055621" cy="436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000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A3A0E1-001B-4269-A2AA-9AD49F0672A0}"/>
              </a:ext>
            </a:extLst>
          </p:cNvPr>
          <p:cNvSpPr txBox="1"/>
          <p:nvPr/>
        </p:nvSpPr>
        <p:spPr>
          <a:xfrm>
            <a:off x="381000" y="735985"/>
            <a:ext cx="1143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 asked for an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addition</a:t>
            </a:r>
            <a:r>
              <a:rPr lang="en-US" altLang="ja-JP" sz="54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ticket to the concert.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3E52E30-3487-4846-9EA1-35B6CDADC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485" y="2905125"/>
            <a:ext cx="5902779" cy="358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079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A3A0E1-001B-4269-A2AA-9AD49F0672A0}"/>
              </a:ext>
            </a:extLst>
          </p:cNvPr>
          <p:cNvSpPr txBox="1"/>
          <p:nvPr/>
        </p:nvSpPr>
        <p:spPr>
          <a:xfrm>
            <a:off x="381000" y="735985"/>
            <a:ext cx="1143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 dancers wore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tradition</a:t>
            </a:r>
            <a:r>
              <a:rPr lang="en-US" altLang="ja-JP" sz="54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Spanish costume.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CC134F4-ED1B-41A9-BE3D-32D58E8AF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62" y="2400980"/>
            <a:ext cx="7140485" cy="4457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86116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A3A0E1-001B-4269-A2AA-9AD49F0672A0}"/>
              </a:ext>
            </a:extLst>
          </p:cNvPr>
          <p:cNvSpPr txBox="1"/>
          <p:nvPr/>
        </p:nvSpPr>
        <p:spPr>
          <a:xfrm>
            <a:off x="381000" y="735985"/>
            <a:ext cx="1143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Wool, cotton, silk and linen are all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natur</a:t>
            </a:r>
            <a:r>
              <a:rPr lang="en-US" altLang="ja-JP" sz="54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materials.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5D2F8FC-CC96-4D2E-A04D-36745B94A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13643"/>
            <a:ext cx="3438525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61DE7E8-5B36-4D35-8A57-A9001A0E0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390" y="2713468"/>
            <a:ext cx="3438525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D704EDB-9738-47CC-98EB-8C3CDBDDD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468540"/>
            <a:ext cx="238125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9E53460-3CA2-4D4C-9FBF-7348061E9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085" y="3885043"/>
            <a:ext cx="280035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1626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listen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Picture 6" descr="listen に対する画像結果">
            <a:extLst>
              <a:ext uri="{FF2B5EF4-FFF2-40B4-BE49-F238E27FC236}">
                <a16:creationId xmlns:a16="http://schemas.microsoft.com/office/drawing/2014/main" id="{17B1F8F3-A5CC-98EE-49B4-0F96365F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1" y="2721848"/>
            <a:ext cx="3800475" cy="2257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6876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A3A0E1-001B-4269-A2AA-9AD49F0672A0}"/>
              </a:ext>
            </a:extLst>
          </p:cNvPr>
          <p:cNvSpPr txBox="1"/>
          <p:nvPr/>
        </p:nvSpPr>
        <p:spPr>
          <a:xfrm>
            <a:off x="563880" y="421025"/>
            <a:ext cx="1143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He told a tale of dragons, unicorns and other </a:t>
            </a:r>
            <a:r>
              <a:rPr lang="en-US" altLang="ja-JP" sz="54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fiction</a:t>
            </a:r>
            <a:r>
              <a:rPr lang="en-US" altLang="ja-JP" sz="54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creatures.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EEF8DF-DB64-4443-BAE3-16C05C809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976" y="2510993"/>
            <a:ext cx="2564515" cy="3906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E73F2B5-EE17-41FA-B250-D0816245E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259" y="2741158"/>
            <a:ext cx="4643412" cy="3446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95851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A3A0E1-001B-4269-A2AA-9AD49F0672A0}"/>
              </a:ext>
            </a:extLst>
          </p:cNvPr>
          <p:cNvSpPr txBox="1"/>
          <p:nvPr/>
        </p:nvSpPr>
        <p:spPr>
          <a:xfrm>
            <a:off x="111760" y="735985"/>
            <a:ext cx="11927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000" b="1" dirty="0">
                <a:latin typeface="Cavolini" panose="03000502040302020204" pitchFamily="66" charset="0"/>
                <a:cs typeface="Cavolini" panose="03000502040302020204" pitchFamily="66" charset="0"/>
              </a:rPr>
              <a:t>Honeycombs have </a:t>
            </a:r>
            <a:r>
              <a:rPr lang="en-US" altLang="ja-JP" sz="5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hexagon</a:t>
            </a:r>
            <a:r>
              <a:rPr lang="en-US" altLang="ja-JP" sz="5000" b="1" u="sng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  <a:r>
              <a:rPr lang="en-US" altLang="ja-JP" sz="5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000" b="1" dirty="0">
                <a:latin typeface="Cavolini" panose="03000502040302020204" pitchFamily="66" charset="0"/>
                <a:cs typeface="Cavolini" panose="03000502040302020204" pitchFamily="66" charset="0"/>
              </a:rPr>
              <a:t>cells where bees store their honey.</a:t>
            </a:r>
            <a:endParaRPr kumimoji="1" lang="ja-JP" altLang="en-US" sz="5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6A35440-35CB-44B3-89C6-9FCDCA10C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2575640"/>
            <a:ext cx="5371425" cy="383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96F5C25-BFCD-4219-BFF3-79357A40E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290" y="3103325"/>
            <a:ext cx="25527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846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FB2E11-32A8-4DB1-9968-4D71170632A7}"/>
              </a:ext>
            </a:extLst>
          </p:cNvPr>
          <p:cNvSpPr txBox="1"/>
          <p:nvPr/>
        </p:nvSpPr>
        <p:spPr>
          <a:xfrm>
            <a:off x="477520" y="314305"/>
            <a:ext cx="4978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</a:p>
          <a:p>
            <a:pPr algn="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lphabet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</a:p>
          <a:p>
            <a:pPr algn="r"/>
            <a:endParaRPr lang="en-US" altLang="ja-JP" sz="5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B95331C-9462-496A-A2D5-356EDD41C7D9}"/>
              </a:ext>
            </a:extLst>
          </p:cNvPr>
          <p:cNvSpPr txBox="1"/>
          <p:nvPr/>
        </p:nvSpPr>
        <p:spPr>
          <a:xfrm>
            <a:off x="5974080" y="314305"/>
            <a:ext cx="602488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5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42895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FB2E11-32A8-4DB1-9968-4D71170632A7}"/>
              </a:ext>
            </a:extLst>
          </p:cNvPr>
          <p:cNvSpPr txBox="1"/>
          <p:nvPr/>
        </p:nvSpPr>
        <p:spPr>
          <a:xfrm>
            <a:off x="477520" y="314305"/>
            <a:ext cx="4978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</a:p>
          <a:p>
            <a:pPr algn="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lphabet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</a:p>
          <a:p>
            <a:pPr algn="r"/>
            <a:endParaRPr lang="en-US" altLang="ja-JP" sz="5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B95331C-9462-496A-A2D5-356EDD41C7D9}"/>
              </a:ext>
            </a:extLst>
          </p:cNvPr>
          <p:cNvSpPr txBox="1"/>
          <p:nvPr/>
        </p:nvSpPr>
        <p:spPr>
          <a:xfrm>
            <a:off x="5974080" y="314305"/>
            <a:ext cx="602488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Nouns (root words)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lphabet</a:t>
            </a:r>
            <a:endParaRPr kumimoji="1" lang="en-US" altLang="ja-JP" sz="5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5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8672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FB2E11-32A8-4DB1-9968-4D71170632A7}"/>
              </a:ext>
            </a:extLst>
          </p:cNvPr>
          <p:cNvSpPr txBox="1"/>
          <p:nvPr/>
        </p:nvSpPr>
        <p:spPr>
          <a:xfrm>
            <a:off x="477520" y="314305"/>
            <a:ext cx="49784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</a:p>
          <a:p>
            <a:pPr algn="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lphabet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</a:p>
          <a:p>
            <a:pPr algn="r"/>
            <a:endParaRPr lang="en-US" altLang="ja-JP" sz="5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rhythmical</a:t>
            </a:r>
          </a:p>
          <a:p>
            <a:pPr algn="r"/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B95331C-9462-496A-A2D5-356EDD41C7D9}"/>
              </a:ext>
            </a:extLst>
          </p:cNvPr>
          <p:cNvSpPr txBox="1"/>
          <p:nvPr/>
        </p:nvSpPr>
        <p:spPr>
          <a:xfrm>
            <a:off x="5974080" y="314305"/>
            <a:ext cx="602488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Nouns (root words)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lphabet</a:t>
            </a:r>
            <a:endParaRPr kumimoji="1" lang="en-US" altLang="ja-JP" sz="5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5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35559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FB2E11-32A8-4DB1-9968-4D71170632A7}"/>
              </a:ext>
            </a:extLst>
          </p:cNvPr>
          <p:cNvSpPr txBox="1"/>
          <p:nvPr/>
        </p:nvSpPr>
        <p:spPr>
          <a:xfrm>
            <a:off x="477520" y="314305"/>
            <a:ext cx="49784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</a:p>
          <a:p>
            <a:pPr algn="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lphabet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</a:p>
          <a:p>
            <a:pPr algn="r"/>
            <a:endParaRPr lang="en-US" altLang="ja-JP" sz="5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rhythmical</a:t>
            </a:r>
          </a:p>
          <a:p>
            <a:pPr algn="r"/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B95331C-9462-496A-A2D5-356EDD41C7D9}"/>
              </a:ext>
            </a:extLst>
          </p:cNvPr>
          <p:cNvSpPr txBox="1"/>
          <p:nvPr/>
        </p:nvSpPr>
        <p:spPr>
          <a:xfrm>
            <a:off x="5974080" y="314305"/>
            <a:ext cx="602488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Nouns (root words)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lphabet</a:t>
            </a:r>
            <a:endParaRPr kumimoji="1" lang="en-US" altLang="ja-JP" sz="5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5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rhythm</a:t>
            </a:r>
          </a:p>
          <a:p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81284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FB2E11-32A8-4DB1-9968-4D71170632A7}"/>
              </a:ext>
            </a:extLst>
          </p:cNvPr>
          <p:cNvSpPr txBox="1"/>
          <p:nvPr/>
        </p:nvSpPr>
        <p:spPr>
          <a:xfrm>
            <a:off x="477520" y="314305"/>
            <a:ext cx="4978400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</a:p>
          <a:p>
            <a:pPr algn="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lphabet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</a:p>
          <a:p>
            <a:pPr algn="r"/>
            <a:endParaRPr lang="en-US" altLang="ja-JP" sz="5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rhythmical</a:t>
            </a:r>
          </a:p>
          <a:p>
            <a:pPr algn="r"/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mythical</a:t>
            </a:r>
          </a:p>
          <a:p>
            <a:pPr algn="r"/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B95331C-9462-496A-A2D5-356EDD41C7D9}"/>
              </a:ext>
            </a:extLst>
          </p:cNvPr>
          <p:cNvSpPr txBox="1"/>
          <p:nvPr/>
        </p:nvSpPr>
        <p:spPr>
          <a:xfrm>
            <a:off x="5974080" y="314305"/>
            <a:ext cx="602488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Nouns (root words)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lphabet</a:t>
            </a:r>
            <a:endParaRPr kumimoji="1" lang="en-US" altLang="ja-JP" sz="5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5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rhythm</a:t>
            </a:r>
          </a:p>
          <a:p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74020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FB2E11-32A8-4DB1-9968-4D71170632A7}"/>
              </a:ext>
            </a:extLst>
          </p:cNvPr>
          <p:cNvSpPr txBox="1"/>
          <p:nvPr/>
        </p:nvSpPr>
        <p:spPr>
          <a:xfrm>
            <a:off x="477520" y="314305"/>
            <a:ext cx="49784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Adjectives</a:t>
            </a:r>
          </a:p>
          <a:p>
            <a:pPr algn="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lphabet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</a:p>
          <a:p>
            <a:pPr algn="r"/>
            <a:endParaRPr lang="en-US" altLang="ja-JP" sz="5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rhythmical</a:t>
            </a:r>
          </a:p>
          <a:p>
            <a:pPr algn="r"/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mythical</a:t>
            </a:r>
          </a:p>
          <a:p>
            <a:endParaRPr kumimoji="1" lang="en-US" altLang="ja-JP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B95331C-9462-496A-A2D5-356EDD41C7D9}"/>
              </a:ext>
            </a:extLst>
          </p:cNvPr>
          <p:cNvSpPr txBox="1"/>
          <p:nvPr/>
        </p:nvSpPr>
        <p:spPr>
          <a:xfrm>
            <a:off x="5974080" y="314305"/>
            <a:ext cx="602488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Nouns (root words)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lphabet</a:t>
            </a:r>
            <a:endParaRPr kumimoji="1" lang="en-US" altLang="ja-JP" sz="5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54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rhythm</a:t>
            </a:r>
          </a:p>
          <a:p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myth</a:t>
            </a:r>
          </a:p>
          <a:p>
            <a:endParaRPr kumimoji="1" lang="en-US" altLang="ja-JP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758991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" r="-1" b="64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48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4800" b="1">
              <a:latin typeface="+mj-lt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listen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thistle</a:t>
            </a:r>
          </a:p>
          <a:p>
            <a:endParaRPr kumimoji="1" lang="ja-JP" altLang="en-US" dirty="0"/>
          </a:p>
        </p:txBody>
      </p:sp>
      <p:pic>
        <p:nvPicPr>
          <p:cNvPr id="3" name="Picture 8" descr="thistle に対する画像結果">
            <a:extLst>
              <a:ext uri="{FF2B5EF4-FFF2-40B4-BE49-F238E27FC236}">
                <a16:creationId xmlns:a16="http://schemas.microsoft.com/office/drawing/2014/main" id="{956866D5-0D25-07C7-4967-3AC3973C8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40" y="3429000"/>
            <a:ext cx="1824196" cy="2334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328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listen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thistle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jostle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Picture 10" descr="jostle に対する画像結果">
            <a:extLst>
              <a:ext uri="{FF2B5EF4-FFF2-40B4-BE49-F238E27FC236}">
                <a16:creationId xmlns:a16="http://schemas.microsoft.com/office/drawing/2014/main" id="{2D123BE0-4F1C-64E1-A1FF-8692AA615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1" y="3975073"/>
            <a:ext cx="3872978" cy="2334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683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listen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thistle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jostle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glisten</a:t>
            </a:r>
          </a:p>
          <a:p>
            <a:endParaRPr kumimoji="1" lang="ja-JP" altLang="en-US" dirty="0"/>
          </a:p>
        </p:txBody>
      </p:sp>
      <p:pic>
        <p:nvPicPr>
          <p:cNvPr id="3" name="Picture 12" descr="glisten clipart に対する画像結果">
            <a:extLst>
              <a:ext uri="{FF2B5EF4-FFF2-40B4-BE49-F238E27FC236}">
                <a16:creationId xmlns:a16="http://schemas.microsoft.com/office/drawing/2014/main" id="{3CDB0663-29C3-F2D4-3485-C6C4E7D83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2" y="3651964"/>
            <a:ext cx="2181225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645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868681" y="136525"/>
            <a:ext cx="441769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listen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thistle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jostle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glisten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7.bristle</a:t>
            </a:r>
          </a:p>
          <a:p>
            <a:endParaRPr kumimoji="1" lang="ja-JP" altLang="en-US" dirty="0"/>
          </a:p>
        </p:txBody>
      </p:sp>
      <p:pic>
        <p:nvPicPr>
          <p:cNvPr id="3" name="Picture 2" descr="bristle に対する画像結果">
            <a:extLst>
              <a:ext uri="{FF2B5EF4-FFF2-40B4-BE49-F238E27FC236}">
                <a16:creationId xmlns:a16="http://schemas.microsoft.com/office/drawing/2014/main" id="{E663DC46-955D-3187-552A-42E24FBC3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78" y="4231224"/>
            <a:ext cx="2661193" cy="2113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511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917</Words>
  <Application>Microsoft Office PowerPoint</Application>
  <PresentationFormat>ワイド画面</PresentationFormat>
  <Paragraphs>439</Paragraphs>
  <Slides>58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58</vt:i4>
      </vt:variant>
    </vt:vector>
  </HeadingPairs>
  <TitlesOfParts>
    <vt:vector size="64" baseType="lpstr">
      <vt:lpstr>游ゴシック</vt:lpstr>
      <vt:lpstr>游ゴシック Light</vt:lpstr>
      <vt:lpstr>Arial</vt:lpstr>
      <vt:lpstr>Calibri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62</cp:revision>
  <dcterms:created xsi:type="dcterms:W3CDTF">2020-10-31T02:23:16Z</dcterms:created>
  <dcterms:modified xsi:type="dcterms:W3CDTF">2023-04-09T11:27:52Z</dcterms:modified>
</cp:coreProperties>
</file>