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4" r:id="rId2"/>
    <p:sldId id="1096" r:id="rId3"/>
    <p:sldId id="1139" r:id="rId4"/>
    <p:sldId id="1140" r:id="rId5"/>
    <p:sldId id="1141" r:id="rId6"/>
    <p:sldId id="1142" r:id="rId7"/>
    <p:sldId id="1143" r:id="rId8"/>
    <p:sldId id="1144" r:id="rId9"/>
    <p:sldId id="284" r:id="rId10"/>
    <p:sldId id="1119" r:id="rId11"/>
    <p:sldId id="1145" r:id="rId12"/>
    <p:sldId id="1146" r:id="rId13"/>
    <p:sldId id="1095" r:id="rId14"/>
    <p:sldId id="975" r:id="rId15"/>
    <p:sldId id="976" r:id="rId16"/>
    <p:sldId id="977" r:id="rId17"/>
    <p:sldId id="1148" r:id="rId18"/>
    <p:sldId id="1038" r:id="rId19"/>
    <p:sldId id="1137" r:id="rId20"/>
    <p:sldId id="1147" r:id="rId21"/>
    <p:sldId id="1149" r:id="rId22"/>
    <p:sldId id="1153" r:id="rId23"/>
    <p:sldId id="1154" r:id="rId24"/>
    <p:sldId id="1155" r:id="rId25"/>
    <p:sldId id="1156" r:id="rId26"/>
    <p:sldId id="1157" r:id="rId27"/>
    <p:sldId id="956" r:id="rId28"/>
    <p:sldId id="945" r:id="rId29"/>
    <p:sldId id="944" r:id="rId30"/>
    <p:sldId id="1150" r:id="rId31"/>
    <p:sldId id="946" r:id="rId32"/>
    <p:sldId id="1151" r:id="rId33"/>
    <p:sldId id="947" r:id="rId34"/>
    <p:sldId id="1152" r:id="rId35"/>
    <p:sldId id="978" r:id="rId36"/>
    <p:sldId id="328" r:id="rId37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矢野 義紀" initials="矢野" lastIdx="1" clrIdx="0">
    <p:extLst>
      <p:ext uri="{19B8F6BF-5375-455C-9EA6-DF929625EA0E}">
        <p15:presenceInfo xmlns:p15="http://schemas.microsoft.com/office/powerpoint/2012/main" userId="2e9862dcf282db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3784" autoAdjust="0"/>
  </p:normalViewPr>
  <p:slideViewPr>
    <p:cSldViewPr snapToGrid="0">
      <p:cViewPr varScale="1">
        <p:scale>
          <a:sx n="67" d="100"/>
          <a:sy n="67" d="100"/>
        </p:scale>
        <p:origin x="65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2591" cy="498784"/>
          </a:xfrm>
          <a:prstGeom prst="rect">
            <a:avLst/>
          </a:prstGeom>
        </p:spPr>
        <p:txBody>
          <a:bodyPr vert="horz" lIns="90990" tIns="45494" rIns="90990" bIns="4549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3828" y="0"/>
            <a:ext cx="2972590" cy="498784"/>
          </a:xfrm>
          <a:prstGeom prst="rect">
            <a:avLst/>
          </a:prstGeom>
        </p:spPr>
        <p:txBody>
          <a:bodyPr vert="horz" lIns="90990" tIns="45494" rIns="90990" bIns="45494" rtlCol="0"/>
          <a:lstStyle>
            <a:lvl1pPr algn="r">
              <a:defRPr sz="1200"/>
            </a:lvl1pPr>
          </a:lstStyle>
          <a:p>
            <a:fld id="{629B8ECF-AA2B-4DCF-989B-225E8D27A294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0" tIns="45494" rIns="90990" bIns="4549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591" y="4785800"/>
            <a:ext cx="5486400" cy="3916086"/>
          </a:xfrm>
          <a:prstGeom prst="rect">
            <a:avLst/>
          </a:prstGeom>
        </p:spPr>
        <p:txBody>
          <a:bodyPr vert="horz" lIns="90990" tIns="45494" rIns="90990" bIns="4549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6904"/>
            <a:ext cx="2972591" cy="498784"/>
          </a:xfrm>
          <a:prstGeom prst="rect">
            <a:avLst/>
          </a:prstGeom>
        </p:spPr>
        <p:txBody>
          <a:bodyPr vert="horz" lIns="90990" tIns="45494" rIns="90990" bIns="4549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3828" y="9446904"/>
            <a:ext cx="2972590" cy="498784"/>
          </a:xfrm>
          <a:prstGeom prst="rect">
            <a:avLst/>
          </a:prstGeom>
        </p:spPr>
        <p:txBody>
          <a:bodyPr vert="horz" lIns="90990" tIns="45494" rIns="90990" bIns="45494" rtlCol="0" anchor="b"/>
          <a:lstStyle>
            <a:lvl1pPr algn="r">
              <a:defRPr sz="1200"/>
            </a:lvl1pPr>
          </a:lstStyle>
          <a:p>
            <a:fld id="{25AEC5CC-F582-4F0F-855F-CD1736EEE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B89FC-B383-49A1-9C0F-8391A139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15D8C9-3AA3-43C6-8994-87A64C82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3CAA6A-5F7B-417C-82BA-F302A38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B1E2B9-007F-4263-BEB7-388AD00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E625B-E288-4C49-BBF9-4ABDD7ED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7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141FC-9BFD-4B3E-BF9F-7B26DC6A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51BDF1-7EAB-4A80-BCFF-1707E10E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C4F59-0094-4EFC-A2AA-11FC786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F69066-2166-42A1-8A41-A9F53E5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C8572-49A3-4B60-AF7B-808EDCEE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C5A34D-699D-4063-876D-BBE89F7AE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B083ED-771D-417B-AA4B-27087C9F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6C8FFE-044D-4965-8465-3D63866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049BC3-CE5B-4CE6-B56C-D3A79AA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53066-CCA3-4B7D-86B9-3E44CC7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7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9CF27-7CD0-4EB0-81E1-6321C23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E1548-81F2-4114-9710-9DCC261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EA658-913C-42F3-8843-574AE3E8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EAE4D-307D-4B3C-8BCC-F297E72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21681-2154-48D4-BCE1-B72314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6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C8E12-AB36-48E8-A24A-7BF320B8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26F1B-AE5A-481C-9F10-41E4460D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DFE457-9CE7-4351-84B4-80BC9D9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AAAF5-5F8B-4853-8179-2808D66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69507C-B9D8-4259-A4F2-375B17C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2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46D13-F2B2-4CE5-B39C-858E12B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3FE8D-5953-449E-8964-81E9E9307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8199-434E-43F4-86CE-D654D4937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77A5DA-8149-416D-895A-B13F6A9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029015-2D07-4ADE-B712-5917518A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00F97-F4B8-4635-BE65-D721004D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2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8F3B8-6F6C-4536-B82B-FEA939E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9BDED-269A-422F-880E-392A945F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F0AF4F-071E-4083-8C41-D70167CD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3C213F-A56B-4C63-959B-87BF9D44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642EAD-0C53-4A5C-9CE1-67356DF1B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628C2D-1BDF-417D-B568-FAF7625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608379-FDBA-47D0-B088-5D340D17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F87DBD-8A34-4525-907E-8991F7D1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99252-C1CF-42F4-9605-7C269E8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C7F320B-1546-4753-B927-9F55182E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F4E4B-26D1-44DB-A008-FBEFC571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34185-A3D1-4D07-BB36-5F3E1D3B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F1EA62-347F-4356-929E-EEA4E1D4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C7BBFB-6343-4A96-B4B1-C762C8C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3774-9027-4541-A068-2E2BEB8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1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A10E-72E1-444D-A0D1-40DB8D9F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11CF0-E6C8-4454-8606-47D7DAA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3F0970-9BF6-46E4-B552-1E2849506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74A4E5-E076-4995-9E73-7E875664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C3620-0C48-48FA-8EE9-BC9C6FBB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3103-83F3-4279-B752-FCFFDB20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72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3F8C-3AD1-4D15-937D-1ADA529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58495F-2899-412D-BFEF-D4BF39F3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024C83-9600-4030-8680-3FA3C884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A9A6C-C031-4CF0-B6A4-C8615757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746926-F943-48FD-9B52-B0CF5D2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FECF6-F82D-45B2-8782-F5A7747D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C550B4-6381-4025-94CB-24BA04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636D66-3A00-4BF5-96DA-4157CA4D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6307E-344A-49D5-90F8-B785919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B5C-1BA0-4E33-9AEE-F620A510F713}" type="datetimeFigureOut">
              <a:rPr kumimoji="1" lang="ja-JP" altLang="en-US" smtClean="0"/>
              <a:t>2023/4/12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569E-9658-48AD-901D-E562D733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A92CEA-1994-41D1-83B7-C3DDB35D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760970-8646-47B5-B923-306CD01E6AB3}"/>
              </a:ext>
            </a:extLst>
          </p:cNvPr>
          <p:cNvSpPr txBox="1"/>
          <p:nvPr/>
        </p:nvSpPr>
        <p:spPr>
          <a:xfrm>
            <a:off x="6264283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Jolly Grammar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6a-1</a:t>
            </a: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DA889D-34CC-48B7-9C7B-0789F19D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0" y="733511"/>
            <a:ext cx="4123316" cy="55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6538975" y="623302"/>
            <a:ext cx="4104005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Spelling Point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4358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cycle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6786880" y="416560"/>
            <a:ext cx="4358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57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4358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cycle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6786880" y="416560"/>
            <a:ext cx="4358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cle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76D462-929A-4C5F-9B82-907AAFEB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95" y="2482127"/>
            <a:ext cx="3057525" cy="30575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593FC36-8F71-4843-B69E-98B7C43E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779" y="2482127"/>
            <a:ext cx="1945698" cy="305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48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76199-97C1-4C75-80EC-E5FC96AE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9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559260" y="258077"/>
            <a:ext cx="50287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Spelling List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&lt;</a:t>
            </a:r>
            <a:r>
              <a:rPr lang="en-US" altLang="ja-JP" sz="4800" b="1" dirty="0" err="1">
                <a:latin typeface="+mj-lt"/>
                <a:ea typeface="+mj-ea"/>
                <a:cs typeface="+mj-cs"/>
              </a:rPr>
              <a:t>uni</a:t>
            </a:r>
            <a:r>
              <a:rPr lang="en-US" altLang="ja-JP" sz="4800" b="1" dirty="0">
                <a:latin typeface="+mj-lt"/>
                <a:ea typeface="+mj-ea"/>
                <a:cs typeface="+mj-cs"/>
              </a:rPr>
              <a:t>-&gt;&lt;mono-&gt;</a:t>
            </a: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39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235409" y="2147663"/>
            <a:ext cx="1209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 	      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corn	    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form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696862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gram	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rail  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tone</a:t>
            </a:r>
            <a:endParaRPr kumimoji="1" lang="ja-JP" altLang="en-US" sz="4400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2B4CB6B-C926-4CCD-A57C-57F44649AA09}"/>
              </a:ext>
            </a:extLst>
          </p:cNvPr>
          <p:cNvCxnSpPr>
            <a:cxnSpLocks/>
          </p:cNvCxnSpPr>
          <p:nvPr/>
        </p:nvCxnSpPr>
        <p:spPr>
          <a:xfrm flipH="1">
            <a:off x="981592" y="220635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D8CEF4D-8D49-4E46-9CC1-37DE2DDB9A18}"/>
              </a:ext>
            </a:extLst>
          </p:cNvPr>
          <p:cNvCxnSpPr>
            <a:cxnSpLocks/>
          </p:cNvCxnSpPr>
          <p:nvPr/>
        </p:nvCxnSpPr>
        <p:spPr>
          <a:xfrm flipH="1">
            <a:off x="5257016" y="21165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4A851C2-0599-49F5-B04D-3C10944F60CD}"/>
              </a:ext>
            </a:extLst>
          </p:cNvPr>
          <p:cNvCxnSpPr>
            <a:cxnSpLocks/>
          </p:cNvCxnSpPr>
          <p:nvPr/>
        </p:nvCxnSpPr>
        <p:spPr>
          <a:xfrm flipH="1">
            <a:off x="4637256" y="214766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4F7A60D-2726-4ACF-9E88-1C6870147A76}"/>
              </a:ext>
            </a:extLst>
          </p:cNvPr>
          <p:cNvCxnSpPr>
            <a:cxnSpLocks/>
          </p:cNvCxnSpPr>
          <p:nvPr/>
        </p:nvCxnSpPr>
        <p:spPr>
          <a:xfrm flipH="1">
            <a:off x="9357991" y="216650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0399908-B6DF-4B32-B987-A36C793D4357}"/>
              </a:ext>
            </a:extLst>
          </p:cNvPr>
          <p:cNvCxnSpPr>
            <a:cxnSpLocks/>
          </p:cNvCxnSpPr>
          <p:nvPr/>
        </p:nvCxnSpPr>
        <p:spPr>
          <a:xfrm flipH="1">
            <a:off x="8769270" y="2177579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240F5CF-4089-432D-909A-5A5BAF78EE8B}"/>
              </a:ext>
            </a:extLst>
          </p:cNvPr>
          <p:cNvCxnSpPr>
            <a:cxnSpLocks/>
          </p:cNvCxnSpPr>
          <p:nvPr/>
        </p:nvCxnSpPr>
        <p:spPr>
          <a:xfrm flipH="1">
            <a:off x="1487656" y="564307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4A7DF46-6427-4407-8B25-FFF4B68A126C}"/>
              </a:ext>
            </a:extLst>
          </p:cNvPr>
          <p:cNvCxnSpPr>
            <a:cxnSpLocks/>
          </p:cNvCxnSpPr>
          <p:nvPr/>
        </p:nvCxnSpPr>
        <p:spPr>
          <a:xfrm flipH="1">
            <a:off x="1836348" y="567152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7C2E8F4-2AEE-4312-80C5-DD3532907602}"/>
              </a:ext>
            </a:extLst>
          </p:cNvPr>
          <p:cNvCxnSpPr>
            <a:cxnSpLocks/>
          </p:cNvCxnSpPr>
          <p:nvPr/>
        </p:nvCxnSpPr>
        <p:spPr>
          <a:xfrm flipH="1">
            <a:off x="5711100" y="560702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689FBC-BF36-47F5-9E72-28BC8A2FEA5A}"/>
              </a:ext>
            </a:extLst>
          </p:cNvPr>
          <p:cNvCxnSpPr>
            <a:cxnSpLocks/>
          </p:cNvCxnSpPr>
          <p:nvPr/>
        </p:nvCxnSpPr>
        <p:spPr>
          <a:xfrm flipH="1">
            <a:off x="6088956" y="560432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66BD9D8-573C-46CC-BFB9-24BAEEBC72DD}"/>
              </a:ext>
            </a:extLst>
          </p:cNvPr>
          <p:cNvCxnSpPr>
            <a:cxnSpLocks/>
          </p:cNvCxnSpPr>
          <p:nvPr/>
        </p:nvCxnSpPr>
        <p:spPr>
          <a:xfrm flipH="1">
            <a:off x="9775100" y="560432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21D74BCF-150C-4BB6-8AE6-3D458BE1A61A}"/>
              </a:ext>
            </a:extLst>
          </p:cNvPr>
          <p:cNvCxnSpPr>
            <a:cxnSpLocks/>
          </p:cNvCxnSpPr>
          <p:nvPr/>
        </p:nvCxnSpPr>
        <p:spPr>
          <a:xfrm flipH="1">
            <a:off x="10093988" y="566272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>
            <a:extLst>
              <a:ext uri="{FF2B5EF4-FFF2-40B4-BE49-F238E27FC236}">
                <a16:creationId xmlns:a16="http://schemas.microsoft.com/office/drawing/2014/main" id="{9BB66A04-1EC6-4935-A059-C92C322F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928" y="138003"/>
            <a:ext cx="2486343" cy="195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6D77741-7BA2-4712-A2D6-302D9CDD6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277" y="246911"/>
            <a:ext cx="1483059" cy="197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8F62FBE-E1DE-4E27-AB69-DAEEAD176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03" y="3197335"/>
            <a:ext cx="2553721" cy="2539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FCFD4FBE-10EE-4FCD-8543-BDA1CBADB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700" y="2993170"/>
            <a:ext cx="3739688" cy="258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286D37F4-EADB-4F57-B750-20108A787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713" y="3068495"/>
            <a:ext cx="2694539" cy="266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04DEC925-ECFA-463F-893D-E0E13854A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09" y="5281"/>
            <a:ext cx="2706986" cy="216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01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399299" y="2310678"/>
            <a:ext cx="1264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uni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yc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</a:t>
            </a:r>
            <a:r>
              <a:rPr lang="en-US" altLang="ja-JP" sz="40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kumimoji="1" lang="en-US" altLang="ja-JP" sz="48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11560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ver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se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mono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lo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gue</a:t>
            </a:r>
            <a:r>
              <a:rPr kumimoji="1" lang="en-US" altLang="ja-JP" dirty="0">
                <a:solidFill>
                  <a:srgbClr val="FF0000"/>
                </a:solidFill>
              </a:rPr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45D4325-2C7C-444D-9770-5AE561239CA7}"/>
              </a:ext>
            </a:extLst>
          </p:cNvPr>
          <p:cNvCxnSpPr>
            <a:cxnSpLocks/>
          </p:cNvCxnSpPr>
          <p:nvPr/>
        </p:nvCxnSpPr>
        <p:spPr>
          <a:xfrm flipH="1">
            <a:off x="1218544" y="23235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40C99A8-5797-471E-9D91-16633AC93367}"/>
              </a:ext>
            </a:extLst>
          </p:cNvPr>
          <p:cNvCxnSpPr>
            <a:cxnSpLocks/>
          </p:cNvCxnSpPr>
          <p:nvPr/>
        </p:nvCxnSpPr>
        <p:spPr>
          <a:xfrm flipH="1">
            <a:off x="1767184" y="23235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559A864-B0E1-466B-B562-60BCD599FDAD}"/>
              </a:ext>
            </a:extLst>
          </p:cNvPr>
          <p:cNvCxnSpPr>
            <a:cxnSpLocks/>
          </p:cNvCxnSpPr>
          <p:nvPr/>
        </p:nvCxnSpPr>
        <p:spPr>
          <a:xfrm flipH="1">
            <a:off x="4967584" y="230558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B7F4B07A-6343-4A9A-AA1B-EE6CE2DCAA37}"/>
              </a:ext>
            </a:extLst>
          </p:cNvPr>
          <p:cNvCxnSpPr>
            <a:cxnSpLocks/>
          </p:cNvCxnSpPr>
          <p:nvPr/>
        </p:nvCxnSpPr>
        <p:spPr>
          <a:xfrm flipH="1">
            <a:off x="5458536" y="231456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7945F26-9184-416D-90C5-88A3D27D0EC1}"/>
              </a:ext>
            </a:extLst>
          </p:cNvPr>
          <p:cNvCxnSpPr>
            <a:cxnSpLocks/>
          </p:cNvCxnSpPr>
          <p:nvPr/>
        </p:nvCxnSpPr>
        <p:spPr>
          <a:xfrm flipH="1">
            <a:off x="6086510" y="230558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06EFEF7-0F29-4E11-909C-E6F961E6F672}"/>
              </a:ext>
            </a:extLst>
          </p:cNvPr>
          <p:cNvCxnSpPr>
            <a:cxnSpLocks/>
          </p:cNvCxnSpPr>
          <p:nvPr/>
        </p:nvCxnSpPr>
        <p:spPr>
          <a:xfrm flipH="1">
            <a:off x="9854757" y="231456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7E0BBF1-7AAE-4C68-9FAE-B5CB610759EA}"/>
              </a:ext>
            </a:extLst>
          </p:cNvPr>
          <p:cNvCxnSpPr>
            <a:cxnSpLocks/>
          </p:cNvCxnSpPr>
          <p:nvPr/>
        </p:nvCxnSpPr>
        <p:spPr>
          <a:xfrm flipH="1">
            <a:off x="598784" y="575388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622BF96E-AB3E-4561-AEB5-3BFF49EB36BF}"/>
              </a:ext>
            </a:extLst>
          </p:cNvPr>
          <p:cNvCxnSpPr>
            <a:cxnSpLocks/>
          </p:cNvCxnSpPr>
          <p:nvPr/>
        </p:nvCxnSpPr>
        <p:spPr>
          <a:xfrm flipH="1">
            <a:off x="1197568" y="569621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B67B673-CC77-4DBF-A1CF-33B3E90DA3D0}"/>
              </a:ext>
            </a:extLst>
          </p:cNvPr>
          <p:cNvCxnSpPr>
            <a:cxnSpLocks/>
          </p:cNvCxnSpPr>
          <p:nvPr/>
        </p:nvCxnSpPr>
        <p:spPr>
          <a:xfrm flipH="1">
            <a:off x="5617980" y="575388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DCD3F43-19D7-4A6D-8B84-BF586422CE00}"/>
              </a:ext>
            </a:extLst>
          </p:cNvPr>
          <p:cNvCxnSpPr>
            <a:cxnSpLocks/>
          </p:cNvCxnSpPr>
          <p:nvPr/>
        </p:nvCxnSpPr>
        <p:spPr>
          <a:xfrm flipH="1">
            <a:off x="6057320" y="575388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0DF8E30-AB7D-4873-AF8A-E8B697EA93E3}"/>
              </a:ext>
            </a:extLst>
          </p:cNvPr>
          <p:cNvCxnSpPr>
            <a:cxnSpLocks/>
          </p:cNvCxnSpPr>
          <p:nvPr/>
        </p:nvCxnSpPr>
        <p:spPr>
          <a:xfrm flipH="1">
            <a:off x="9729008" y="575388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0A7D2D4-F04D-4FB2-B178-8DA76031293E}"/>
              </a:ext>
            </a:extLst>
          </p:cNvPr>
          <p:cNvCxnSpPr>
            <a:cxnSpLocks/>
          </p:cNvCxnSpPr>
          <p:nvPr/>
        </p:nvCxnSpPr>
        <p:spPr>
          <a:xfrm flipH="1">
            <a:off x="10048213" y="569621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>
            <a:extLst>
              <a:ext uri="{FF2B5EF4-FFF2-40B4-BE49-F238E27FC236}">
                <a16:creationId xmlns:a16="http://schemas.microsoft.com/office/drawing/2014/main" id="{528EEF88-6787-436F-9311-ACCE792A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0" y="280881"/>
            <a:ext cx="2341778" cy="220796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323A3B2-FD3F-4C53-A34A-B7EEF1FA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078" y="225221"/>
            <a:ext cx="2022691" cy="202269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C93D976-17DF-41E3-BD36-512DA98E8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635" y="182377"/>
            <a:ext cx="1887296" cy="2123208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FBC6C0E-90D4-4FD0-B175-58E0997BD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18" y="3804225"/>
            <a:ext cx="2463800" cy="18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A570F9A8-4A25-4044-97A9-41701CA96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988" y="3279344"/>
            <a:ext cx="2416870" cy="241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A07C01D-7CE3-4E73-9DD7-5115152F2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752" y="3619394"/>
            <a:ext cx="2624040" cy="20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-60960" y="2574346"/>
            <a:ext cx="131165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llab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le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uni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versal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ch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rome</a:t>
            </a:r>
            <a:r>
              <a:rPr kumimoji="1" lang="en-US" altLang="ja-JP" sz="40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35788" y="5873113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lith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fica</a:t>
            </a:r>
            <a:r>
              <a:rPr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tion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mono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poly</a:t>
            </a:r>
            <a:r>
              <a:rPr kumimoji="1" lang="en-US" altLang="ja-JP" sz="36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7655BA8-6ADC-48AE-B40B-DC5B08DBE43A}"/>
              </a:ext>
            </a:extLst>
          </p:cNvPr>
          <p:cNvCxnSpPr>
            <a:cxnSpLocks/>
          </p:cNvCxnSpPr>
          <p:nvPr/>
        </p:nvCxnSpPr>
        <p:spPr>
          <a:xfrm flipH="1">
            <a:off x="1259184" y="24556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5D377A9-347F-4EC5-98F3-DAA8301F9BB9}"/>
              </a:ext>
            </a:extLst>
          </p:cNvPr>
          <p:cNvCxnSpPr>
            <a:cxnSpLocks/>
          </p:cNvCxnSpPr>
          <p:nvPr/>
        </p:nvCxnSpPr>
        <p:spPr>
          <a:xfrm flipH="1">
            <a:off x="1578072" y="24556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DBDB269-DB81-4497-86E1-45161767ABCF}"/>
              </a:ext>
            </a:extLst>
          </p:cNvPr>
          <p:cNvCxnSpPr>
            <a:cxnSpLocks/>
          </p:cNvCxnSpPr>
          <p:nvPr/>
        </p:nvCxnSpPr>
        <p:spPr>
          <a:xfrm flipH="1">
            <a:off x="2346304" y="24556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C024D45-07F3-4E00-B494-258A1E94E4A0}"/>
              </a:ext>
            </a:extLst>
          </p:cNvPr>
          <p:cNvCxnSpPr>
            <a:cxnSpLocks/>
          </p:cNvCxnSpPr>
          <p:nvPr/>
        </p:nvCxnSpPr>
        <p:spPr>
          <a:xfrm flipH="1">
            <a:off x="2881168" y="24556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45338B4-8284-475D-ADCF-CEF8A0C123F8}"/>
              </a:ext>
            </a:extLst>
          </p:cNvPr>
          <p:cNvCxnSpPr>
            <a:cxnSpLocks/>
          </p:cNvCxnSpPr>
          <p:nvPr/>
        </p:nvCxnSpPr>
        <p:spPr>
          <a:xfrm flipH="1">
            <a:off x="5079344" y="24556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B174DE0-2EE8-4BF4-81FC-18609591DC91}"/>
              </a:ext>
            </a:extLst>
          </p:cNvPr>
          <p:cNvCxnSpPr>
            <a:cxnSpLocks/>
          </p:cNvCxnSpPr>
          <p:nvPr/>
        </p:nvCxnSpPr>
        <p:spPr>
          <a:xfrm flipH="1">
            <a:off x="5566200" y="24556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69392BA1-1DD1-48F2-AD1F-3EC07A2E79F1}"/>
              </a:ext>
            </a:extLst>
          </p:cNvPr>
          <p:cNvCxnSpPr>
            <a:cxnSpLocks/>
          </p:cNvCxnSpPr>
          <p:nvPr/>
        </p:nvCxnSpPr>
        <p:spPr>
          <a:xfrm flipH="1">
            <a:off x="6373664" y="245561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99E7B8E-6AF6-457D-9D0F-CE10AD203776}"/>
              </a:ext>
            </a:extLst>
          </p:cNvPr>
          <p:cNvCxnSpPr>
            <a:cxnSpLocks/>
          </p:cNvCxnSpPr>
          <p:nvPr/>
        </p:nvCxnSpPr>
        <p:spPr>
          <a:xfrm flipH="1">
            <a:off x="9368536" y="2515498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31180E2-751B-4444-869D-CD50051272D7}"/>
              </a:ext>
            </a:extLst>
          </p:cNvPr>
          <p:cNvCxnSpPr>
            <a:cxnSpLocks/>
          </p:cNvCxnSpPr>
          <p:nvPr/>
        </p:nvCxnSpPr>
        <p:spPr>
          <a:xfrm flipH="1">
            <a:off x="9743956" y="253685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6D3904B-D269-4F06-89E4-A78CA32DB6D2}"/>
              </a:ext>
            </a:extLst>
          </p:cNvPr>
          <p:cNvCxnSpPr>
            <a:cxnSpLocks/>
          </p:cNvCxnSpPr>
          <p:nvPr/>
        </p:nvCxnSpPr>
        <p:spPr>
          <a:xfrm flipH="1">
            <a:off x="1677836" y="581544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052C11D9-EC6E-4F47-9484-3FA2B2E13294}"/>
              </a:ext>
            </a:extLst>
          </p:cNvPr>
          <p:cNvCxnSpPr>
            <a:cxnSpLocks/>
          </p:cNvCxnSpPr>
          <p:nvPr/>
        </p:nvCxnSpPr>
        <p:spPr>
          <a:xfrm flipH="1">
            <a:off x="2053444" y="581544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D7C93BB9-9851-42C1-9E3C-03A3DC259E97}"/>
              </a:ext>
            </a:extLst>
          </p:cNvPr>
          <p:cNvCxnSpPr>
            <a:cxnSpLocks/>
          </p:cNvCxnSpPr>
          <p:nvPr/>
        </p:nvCxnSpPr>
        <p:spPr>
          <a:xfrm flipH="1">
            <a:off x="4760456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8858160-9CCE-4B4D-8FAC-A3D5E186D265}"/>
              </a:ext>
            </a:extLst>
          </p:cNvPr>
          <p:cNvCxnSpPr>
            <a:cxnSpLocks/>
          </p:cNvCxnSpPr>
          <p:nvPr/>
        </p:nvCxnSpPr>
        <p:spPr>
          <a:xfrm flipH="1">
            <a:off x="5247312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9DC9EE9E-1FAE-4260-812A-05B14FF3A809}"/>
              </a:ext>
            </a:extLst>
          </p:cNvPr>
          <p:cNvCxnSpPr>
            <a:cxnSpLocks/>
          </p:cNvCxnSpPr>
          <p:nvPr/>
        </p:nvCxnSpPr>
        <p:spPr>
          <a:xfrm flipH="1">
            <a:off x="5676246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F68E151-AB2F-4D05-8B9E-348E71CE2930}"/>
              </a:ext>
            </a:extLst>
          </p:cNvPr>
          <p:cNvCxnSpPr>
            <a:cxnSpLocks/>
          </p:cNvCxnSpPr>
          <p:nvPr/>
        </p:nvCxnSpPr>
        <p:spPr>
          <a:xfrm flipH="1">
            <a:off x="6220172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CC1EE0C9-968D-410A-87FD-D4A2EAEED9F4}"/>
              </a:ext>
            </a:extLst>
          </p:cNvPr>
          <p:cNvCxnSpPr>
            <a:cxnSpLocks/>
          </p:cNvCxnSpPr>
          <p:nvPr/>
        </p:nvCxnSpPr>
        <p:spPr>
          <a:xfrm flipH="1">
            <a:off x="9465856" y="581544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C6E390B-16F6-46CB-A02D-8FDB3976037B}"/>
              </a:ext>
            </a:extLst>
          </p:cNvPr>
          <p:cNvCxnSpPr>
            <a:cxnSpLocks/>
          </p:cNvCxnSpPr>
          <p:nvPr/>
        </p:nvCxnSpPr>
        <p:spPr>
          <a:xfrm flipH="1">
            <a:off x="10464988" y="5812608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1C5EA1A4-C983-4B26-AE24-6110DF5D5644}"/>
              </a:ext>
            </a:extLst>
          </p:cNvPr>
          <p:cNvCxnSpPr>
            <a:cxnSpLocks/>
          </p:cNvCxnSpPr>
          <p:nvPr/>
        </p:nvCxnSpPr>
        <p:spPr>
          <a:xfrm flipH="1">
            <a:off x="10781560" y="575776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CF0E63F4-FF0D-42CA-B222-6B0B8E0B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2" y="434289"/>
            <a:ext cx="3282263" cy="191465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5D25A3F-D62D-48C0-8A53-C6A32633B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075" y="550408"/>
            <a:ext cx="2129838" cy="189958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22B9AAB-A135-4080-ABD2-9A9398E8B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493" y="261908"/>
            <a:ext cx="3155814" cy="227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3F77224-7080-4468-B191-5113ADEB7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7" y="3468832"/>
            <a:ext cx="3027852" cy="227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7E1A334-C696-4DCA-A093-39D7A26B4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229" y="3650366"/>
            <a:ext cx="3813810" cy="207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B21C89A4-3784-4B07-AB03-5FFA8FFA4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899" y="3749233"/>
            <a:ext cx="3229586" cy="198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38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58CC20-685A-41A5-ACA1-CC02A7C9D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381" y="2385569"/>
            <a:ext cx="1982893" cy="15809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965780-C19D-405F-9448-39A9D5D50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561" y="2423901"/>
            <a:ext cx="1911995" cy="15042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F947745-5EAE-400F-A3F3-4209B99A8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512" y="1974"/>
            <a:ext cx="1291453" cy="17166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BBF4D2A-AA81-4464-B8EB-96B823428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024" y="4620241"/>
            <a:ext cx="1631562" cy="16237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12983CF-DDFB-47DD-B161-E49161F5C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781" y="4771039"/>
            <a:ext cx="1914663" cy="132217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CCC49C-2EDB-4831-BB17-E54312464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9223" y="69964"/>
            <a:ext cx="1631112" cy="16163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E17CC92-DD3B-4475-ABC8-8D6065F1E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5282" y="152064"/>
            <a:ext cx="1714582" cy="161635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7724230-379C-41A2-9039-97E62BC9F8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409" y="2496368"/>
            <a:ext cx="1318127" cy="131812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C236B9-97EC-4FA0-9DD4-66C2EDC2EF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5934" y="2593739"/>
            <a:ext cx="1083947" cy="12207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78637B-3B61-4C4B-9DF4-30B50A0839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1328" y="4836344"/>
            <a:ext cx="1764685" cy="13104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AF61737-AC58-4908-A533-ACFBDCADC8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2812" y="4892554"/>
            <a:ext cx="1421328" cy="14213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8E6C05-C0F8-4063-BB42-7B483E0BE2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9881" y="-34762"/>
            <a:ext cx="2052563" cy="159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DC19D4A-70BF-4080-AB3F-865C283834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5219" y="2523533"/>
            <a:ext cx="2211901" cy="129096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3D5C889-C4A3-498B-9D4F-9F67FA9D0C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590" y="2477196"/>
            <a:ext cx="1369438" cy="12207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276F889-03F3-490C-982B-B48EFDA17D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02436" y="4836344"/>
            <a:ext cx="1764685" cy="127316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17969F4-6079-4F0B-BA25-54F94E1D98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240" y="305133"/>
            <a:ext cx="1844200" cy="13868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EFD3519-8B91-4051-965B-8C1EE73F25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317" y="5081083"/>
            <a:ext cx="1951670" cy="106170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D89B506-0C86-4AEA-A013-BE17209430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59784" y="381013"/>
            <a:ext cx="1968500" cy="120938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32325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-102978" y="2150749"/>
            <a:ext cx="4785044" cy="3283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Activity Page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Spelling</a:t>
            </a: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Numerical Prefixes for 1</a:t>
            </a: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5B2FE6-A0E1-4425-8D61-CE4E271B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63" y="680483"/>
            <a:ext cx="4109032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800159-A395-4521-AD23-2DB400695711}"/>
              </a:ext>
            </a:extLst>
          </p:cNvPr>
          <p:cNvSpPr txBox="1"/>
          <p:nvPr/>
        </p:nvSpPr>
        <p:spPr>
          <a:xfrm>
            <a:off x="485185" y="531737"/>
            <a:ext cx="114659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‘Its’ and ’it’s’ are homophones.  They are words that sound the same but have different spellings and meanings.  Which one should be used</a:t>
            </a:r>
            <a:r>
              <a:rPr lang="ja-JP" alt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>
                <a:latin typeface="Cavolini" panose="03000502040302020204" pitchFamily="66" charset="0"/>
                <a:cs typeface="Cavolini" panose="03000502040302020204" pitchFamily="66" charset="0"/>
              </a:rPr>
              <a:t>to 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complete each sentence correctly?</a:t>
            </a:r>
          </a:p>
          <a:p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(Page 3)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630D2DA-6A1C-416C-89F4-0AD5AE04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720" y="3914901"/>
            <a:ext cx="3152095" cy="25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5273675" y="602982"/>
            <a:ext cx="5998840" cy="45957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Let’s revise</a:t>
            </a:r>
            <a:endParaRPr lang="en-US" altLang="ja-JP" sz="5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dirty="0">
                <a:latin typeface="+mj-lt"/>
                <a:ea typeface="+mj-ea"/>
                <a:cs typeface="+mj-cs"/>
              </a:rPr>
              <a:t>Homophones.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8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27B1A1-9073-4B7D-B1A9-2CF9F19D63F4}"/>
              </a:ext>
            </a:extLst>
          </p:cNvPr>
          <p:cNvSpPr txBox="1"/>
          <p:nvPr/>
        </p:nvSpPr>
        <p:spPr>
          <a:xfrm>
            <a:off x="121920" y="505122"/>
            <a:ext cx="1218184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The museum is proud of </a:t>
            </a:r>
            <a:r>
              <a:rPr kumimoji="1"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collection of unicycle.</a:t>
            </a:r>
          </a:p>
          <a:p>
            <a:endParaRPr kumimoji="1" lang="en-US" altLang="ja-JP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The school has changed </a:t>
            </a:r>
            <a:r>
              <a:rPr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uniform from blue to green.</a:t>
            </a:r>
          </a:p>
          <a:p>
            <a:endParaRPr kumimoji="1" lang="en-US" altLang="ja-JP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You should 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go by monorail.  </a:t>
            </a:r>
            <a:r>
              <a:rPr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the quickest way to the    </a:t>
            </a:r>
          </a:p>
          <a:p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 airport.</a:t>
            </a:r>
          </a:p>
          <a:p>
            <a:endParaRPr kumimoji="1" lang="en-US" altLang="ja-JP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The union has asked </a:t>
            </a:r>
            <a:r>
              <a:rPr kumimoji="1"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members to go on strike next week.</a:t>
            </a:r>
          </a:p>
          <a:p>
            <a:endParaRPr lang="en-US" altLang="ja-JP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 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gloomy picture because of </a:t>
            </a:r>
            <a:r>
              <a:rPr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monochrome design.</a:t>
            </a:r>
          </a:p>
          <a:p>
            <a:endParaRPr kumimoji="1" lang="en-US" altLang="ja-JP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“Yes, </a:t>
            </a:r>
            <a:r>
              <a:rPr kumimoji="1"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</a:t>
            </a:r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a huge monolith,” the teacher told the class.</a:t>
            </a:r>
          </a:p>
          <a:p>
            <a:endParaRPr lang="en-US" altLang="ja-JP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This is Dad’s handkerchief.  </a:t>
            </a:r>
            <a:r>
              <a:rPr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got his monogram in </a:t>
            </a:r>
          </a:p>
          <a:p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 the corner.</a:t>
            </a:r>
          </a:p>
          <a:p>
            <a:endParaRPr kumimoji="1" lang="en-US" altLang="ja-JP" sz="1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“</a:t>
            </a:r>
            <a:r>
              <a:rPr kumimoji="1" lang="en-US" altLang="ja-JP" sz="29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</a:t>
            </a:r>
            <a:r>
              <a:rPr kumimoji="1"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 a story about </a:t>
            </a:r>
            <a:r>
              <a:rPr lang="en-US" altLang="ja-JP" sz="2900" b="1" dirty="0">
                <a:latin typeface="Cavolini" panose="03000502040302020204" pitchFamily="66" charset="0"/>
                <a:cs typeface="Cavolini" panose="03000502040302020204" pitchFamily="66" charset="0"/>
              </a:rPr>
              <a:t>a dragon and a unicorn,” said the boy.</a:t>
            </a:r>
            <a:endParaRPr kumimoji="1" lang="ja-JP" altLang="en-US" sz="29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94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76199-97C1-4C75-80EC-E5FC96AE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9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559260" y="258077"/>
            <a:ext cx="50287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Parsing </a:t>
            </a:r>
            <a:r>
              <a:rPr kumimoji="1" lang="ja-JP" altLang="en-US" sz="4800" b="1" dirty="0">
                <a:latin typeface="+mj-lt"/>
                <a:ea typeface="+mj-ea"/>
                <a:cs typeface="+mj-cs"/>
              </a:rPr>
              <a:t>＆</a:t>
            </a:r>
            <a:endParaRPr kumimoji="1" lang="en-US" altLang="ja-JP" sz="48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 dirty="0">
                <a:latin typeface="+mj-lt"/>
                <a:ea typeface="+mj-ea"/>
                <a:cs typeface="+mj-cs"/>
              </a:rPr>
              <a:t>Sentence Wall</a:t>
            </a: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9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formance monologue に対する画像結果">
            <a:extLst>
              <a:ext uri="{FF2B5EF4-FFF2-40B4-BE49-F238E27FC236}">
                <a16:creationId xmlns:a16="http://schemas.microsoft.com/office/drawing/2014/main" id="{E33661A4-1122-36D2-7294-79675A78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58" y="1495106"/>
            <a:ext cx="7415696" cy="4926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184FDB-0DF4-3435-719C-42D73DF57ECC}"/>
              </a:ext>
            </a:extLst>
          </p:cNvPr>
          <p:cNvSpPr txBox="1"/>
          <p:nvPr/>
        </p:nvSpPr>
        <p:spPr>
          <a:xfrm>
            <a:off x="396240" y="43688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actor performed the monologue perfectly.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96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formance monologue に対する画像結果">
            <a:extLst>
              <a:ext uri="{FF2B5EF4-FFF2-40B4-BE49-F238E27FC236}">
                <a16:creationId xmlns:a16="http://schemas.microsoft.com/office/drawing/2014/main" id="{E33661A4-1122-36D2-7294-79675A78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58" y="1495106"/>
            <a:ext cx="7415696" cy="4926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184FDB-0DF4-3435-719C-42D73DF57ECC}"/>
              </a:ext>
            </a:extLst>
          </p:cNvPr>
          <p:cNvSpPr txBox="1"/>
          <p:nvPr/>
        </p:nvSpPr>
        <p:spPr>
          <a:xfrm>
            <a:off x="396240" y="43688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performed the monologue perfectly.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6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formance monologue に対する画像結果">
            <a:extLst>
              <a:ext uri="{FF2B5EF4-FFF2-40B4-BE49-F238E27FC236}">
                <a16:creationId xmlns:a16="http://schemas.microsoft.com/office/drawing/2014/main" id="{E33661A4-1122-36D2-7294-79675A78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58" y="1495106"/>
            <a:ext cx="7415696" cy="4926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184FDB-0DF4-3435-719C-42D73DF57ECC}"/>
              </a:ext>
            </a:extLst>
          </p:cNvPr>
          <p:cNvSpPr txBox="1"/>
          <p:nvPr/>
        </p:nvSpPr>
        <p:spPr>
          <a:xfrm>
            <a:off x="396240" y="43688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performed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monologue perfectly.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21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formance monologue に対する画像結果">
            <a:extLst>
              <a:ext uri="{FF2B5EF4-FFF2-40B4-BE49-F238E27FC236}">
                <a16:creationId xmlns:a16="http://schemas.microsoft.com/office/drawing/2014/main" id="{E33661A4-1122-36D2-7294-79675A78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58" y="1495106"/>
            <a:ext cx="7415696" cy="4926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184FDB-0DF4-3435-719C-42D73DF57ECC}"/>
              </a:ext>
            </a:extLst>
          </p:cNvPr>
          <p:cNvSpPr txBox="1"/>
          <p:nvPr/>
        </p:nvSpPr>
        <p:spPr>
          <a:xfrm>
            <a:off x="396240" y="43688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performed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monologue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perfectly.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95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formance monologue に対する画像結果">
            <a:extLst>
              <a:ext uri="{FF2B5EF4-FFF2-40B4-BE49-F238E27FC236}">
                <a16:creationId xmlns:a16="http://schemas.microsoft.com/office/drawing/2014/main" id="{E33661A4-1122-36D2-7294-79675A78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58" y="1495106"/>
            <a:ext cx="7415696" cy="4926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184FDB-0DF4-3435-719C-42D73DF57ECC}"/>
              </a:ext>
            </a:extLst>
          </p:cNvPr>
          <p:cNvSpPr txBox="1"/>
          <p:nvPr/>
        </p:nvSpPr>
        <p:spPr>
          <a:xfrm>
            <a:off x="396240" y="43688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performed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monologue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perfectly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670560" y="1621393"/>
            <a:ext cx="35763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actor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4246880" y="1621393"/>
            <a:ext cx="32816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kumimoji="1"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performed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perfectly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7528560" y="1621393"/>
            <a:ext cx="466344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monologue</a:t>
            </a: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the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862F08-89A8-4162-881E-598CBA7D544C}"/>
              </a:ext>
            </a:extLst>
          </p:cNvPr>
          <p:cNvSpPr txBox="1"/>
          <p:nvPr/>
        </p:nvSpPr>
        <p:spPr>
          <a:xfrm>
            <a:off x="4521200" y="3652718"/>
            <a:ext cx="291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avolini" panose="03000502040302020204" pitchFamily="66" charset="0"/>
                <a:cs typeface="Cavolini" panose="03000502040302020204" pitchFamily="66" charset="0"/>
              </a:rPr>
              <a:t>(transitive)</a:t>
            </a:r>
            <a:endParaRPr kumimoji="1" lang="ja-JP" alt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233680" y="182880"/>
            <a:ext cx="1160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actor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performed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</a:t>
            </a:r>
            <a:r>
              <a:rPr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monologue</a:t>
            </a:r>
            <a:r>
              <a:rPr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 dirty="0">
                <a:solidFill>
                  <a:srgbClr val="FFC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perfectly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33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477980" y="1122363"/>
            <a:ext cx="439881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2C23A-C8FF-449D-BA7A-B684C6F5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03" y="371042"/>
            <a:ext cx="7603313" cy="61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4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4F6BD17-8CC2-4A68-BCC0-37D81B2ED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357" y="2168179"/>
            <a:ext cx="3343168" cy="43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8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066DE7-E578-4BA7-BB06-3387C434F800}"/>
              </a:ext>
            </a:extLst>
          </p:cNvPr>
          <p:cNvSpPr txBox="1"/>
          <p:nvPr/>
        </p:nvSpPr>
        <p:spPr>
          <a:xfrm>
            <a:off x="487680" y="325120"/>
            <a:ext cx="560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53695A-19D2-43CC-A0B3-1D2D1895558B}"/>
              </a:ext>
            </a:extLst>
          </p:cNvPr>
          <p:cNvSpPr txBox="1"/>
          <p:nvPr/>
        </p:nvSpPr>
        <p:spPr>
          <a:xfrm>
            <a:off x="6451600" y="325120"/>
            <a:ext cx="5608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t’s</a:t>
            </a:r>
          </a:p>
          <a:p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294640" y="508000"/>
            <a:ext cx="830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 man in the painting was wearing a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mono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cle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F6BD17-8CC2-4A68-BCC0-37D81B2ED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357" y="2168179"/>
            <a:ext cx="3343168" cy="43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81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DEB83D-CA46-4DC7-889D-E07267AB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76874"/>
            <a:ext cx="5487256" cy="407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03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294640" y="508000"/>
            <a:ext cx="830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How many stars are in the </a:t>
            </a:r>
            <a:r>
              <a:rPr kumimoji="1"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kumimoji="1"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verse?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DEB83D-CA46-4DC7-889D-E07267AB1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76874"/>
            <a:ext cx="5487256" cy="407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359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294640" y="508000"/>
            <a:ext cx="880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8066FB4-03BF-46DE-9941-76246848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357" y="2190143"/>
            <a:ext cx="3522003" cy="45668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46CDA2-3D57-41B2-BB51-6119500D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300" y="4617413"/>
            <a:ext cx="4381500" cy="187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9906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294640" y="508000"/>
            <a:ext cx="8808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“Turn to the first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uni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 in our textbook,” said the teacher.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8066FB4-03BF-46DE-9941-76246848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357" y="2190143"/>
            <a:ext cx="3522003" cy="45668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446CDA2-3D57-41B2-BB51-6119500D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300" y="4617413"/>
            <a:ext cx="4381500" cy="187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4559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3E2F5E-75C8-4CB5-A59E-1CC262BCFCBA}"/>
              </a:ext>
            </a:extLst>
          </p:cNvPr>
          <p:cNvSpPr txBox="1"/>
          <p:nvPr/>
        </p:nvSpPr>
        <p:spPr>
          <a:xfrm>
            <a:off x="975360" y="1127760"/>
            <a:ext cx="10220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Assignment </a:t>
            </a:r>
          </a:p>
          <a:p>
            <a:endParaRPr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Learn Words in the List</a:t>
            </a:r>
          </a:p>
          <a:p>
            <a:pPr marL="742950" indent="-742950"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Complete Sentence Wall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9207D5-8746-491B-91F2-21F3EAF7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125" y="3677919"/>
            <a:ext cx="1962475" cy="26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5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7763099" y="2790295"/>
            <a:ext cx="3064087" cy="1960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next time!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DE5207-2B36-43CC-AC33-21B8EAFC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" y="316771"/>
            <a:ext cx="6088297" cy="62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066DE7-E578-4BA7-BB06-3387C434F800}"/>
              </a:ext>
            </a:extLst>
          </p:cNvPr>
          <p:cNvSpPr txBox="1"/>
          <p:nvPr/>
        </p:nvSpPr>
        <p:spPr>
          <a:xfrm>
            <a:off x="487680" y="325120"/>
            <a:ext cx="5608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hat describes  nouns by saying who it belongs to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53695A-19D2-43CC-A0B3-1D2D1895558B}"/>
              </a:ext>
            </a:extLst>
          </p:cNvPr>
          <p:cNvSpPr txBox="1"/>
          <p:nvPr/>
        </p:nvSpPr>
        <p:spPr>
          <a:xfrm>
            <a:off x="6451600" y="325120"/>
            <a:ext cx="560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t’s</a:t>
            </a:r>
          </a:p>
        </p:txBody>
      </p:sp>
    </p:spTree>
    <p:extLst>
      <p:ext uri="{BB962C8B-B14F-4D97-AF65-F5344CB8AC3E}">
        <p14:creationId xmlns:p14="http://schemas.microsoft.com/office/powerpoint/2010/main" val="2861286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066DE7-E578-4BA7-BB06-3387C434F800}"/>
              </a:ext>
            </a:extLst>
          </p:cNvPr>
          <p:cNvSpPr txBox="1"/>
          <p:nvPr/>
        </p:nvSpPr>
        <p:spPr>
          <a:xfrm>
            <a:off x="487680" y="325120"/>
            <a:ext cx="5608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hat describes  nouns by saying who it belongs to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53695A-19D2-43CC-A0B3-1D2D1895558B}"/>
              </a:ext>
            </a:extLst>
          </p:cNvPr>
          <p:cNvSpPr txBox="1"/>
          <p:nvPr/>
        </p:nvSpPr>
        <p:spPr>
          <a:xfrm>
            <a:off x="6451600" y="325120"/>
            <a:ext cx="5608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t’s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contraction of either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is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or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has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72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066DE7-E578-4BA7-BB06-3387C434F800}"/>
              </a:ext>
            </a:extLst>
          </p:cNvPr>
          <p:cNvSpPr txBox="1"/>
          <p:nvPr/>
        </p:nvSpPr>
        <p:spPr>
          <a:xfrm>
            <a:off x="487680" y="325120"/>
            <a:ext cx="5608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hat describes  nouns by saying who it belongs to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53695A-19D2-43CC-A0B3-1D2D1895558B}"/>
              </a:ext>
            </a:extLst>
          </p:cNvPr>
          <p:cNvSpPr txBox="1"/>
          <p:nvPr/>
        </p:nvSpPr>
        <p:spPr>
          <a:xfrm>
            <a:off x="6451600" y="325120"/>
            <a:ext cx="5608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t’s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contraction of either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is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or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has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1FB850-5900-475B-A296-816E71060A78}"/>
              </a:ext>
            </a:extLst>
          </p:cNvPr>
          <p:cNvSpPr txBox="1"/>
          <p:nvPr/>
        </p:nvSpPr>
        <p:spPr>
          <a:xfrm>
            <a:off x="254000" y="5537200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cold so the dog will need 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coat.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D7AE1D-7448-418E-B9FC-FAE83C82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75" y="4107906"/>
            <a:ext cx="1746250" cy="14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5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066DE7-E578-4BA7-BB06-3387C434F800}"/>
              </a:ext>
            </a:extLst>
          </p:cNvPr>
          <p:cNvSpPr txBox="1"/>
          <p:nvPr/>
        </p:nvSpPr>
        <p:spPr>
          <a:xfrm>
            <a:off x="487680" y="325120"/>
            <a:ext cx="5608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hat describes  nouns by saying who it belongs to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53695A-19D2-43CC-A0B3-1D2D1895558B}"/>
              </a:ext>
            </a:extLst>
          </p:cNvPr>
          <p:cNvSpPr txBox="1"/>
          <p:nvPr/>
        </p:nvSpPr>
        <p:spPr>
          <a:xfrm>
            <a:off x="6451600" y="325120"/>
            <a:ext cx="5608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t’s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contraction of either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is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or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has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1FB850-5900-475B-A296-816E71060A78}"/>
              </a:ext>
            </a:extLst>
          </p:cNvPr>
          <p:cNvSpPr txBox="1"/>
          <p:nvPr/>
        </p:nvSpPr>
        <p:spPr>
          <a:xfrm>
            <a:off x="254000" y="5537200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cold so the dog will need 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	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coat.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D7AE1D-7448-418E-B9FC-FAE83C82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75" y="4107906"/>
            <a:ext cx="1746250" cy="14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9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066DE7-E578-4BA7-BB06-3387C434F800}"/>
              </a:ext>
            </a:extLst>
          </p:cNvPr>
          <p:cNvSpPr txBox="1"/>
          <p:nvPr/>
        </p:nvSpPr>
        <p:spPr>
          <a:xfrm>
            <a:off x="487680" y="325120"/>
            <a:ext cx="5608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Possessive adjective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hat describes  nouns by saying who it belongs to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53695A-19D2-43CC-A0B3-1D2D1895558B}"/>
              </a:ext>
            </a:extLst>
          </p:cNvPr>
          <p:cNvSpPr txBox="1"/>
          <p:nvPr/>
        </p:nvSpPr>
        <p:spPr>
          <a:xfrm>
            <a:off x="6451600" y="325120"/>
            <a:ext cx="5608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t’s</a:t>
            </a:r>
          </a:p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A contraction of either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is 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or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it has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1FB850-5900-475B-A296-816E71060A78}"/>
              </a:ext>
            </a:extLst>
          </p:cNvPr>
          <p:cNvSpPr txBox="1"/>
          <p:nvPr/>
        </p:nvSpPr>
        <p:spPr>
          <a:xfrm>
            <a:off x="254000" y="5537200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It’s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 	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cold so the dog will need 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000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its</a:t>
            </a:r>
            <a:r>
              <a:rPr kumimoji="1" lang="en-US" altLang="ja-JP" sz="4000" u="sng" dirty="0">
                <a:latin typeface="Cavolini" panose="03000502040302020204" pitchFamily="66" charset="0"/>
                <a:cs typeface="Cavolini" panose="03000502040302020204" pitchFamily="66" charset="0"/>
              </a:rPr>
              <a:t>	</a:t>
            </a:r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coat.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D7AE1D-7448-418E-B9FC-FAE83C82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875" y="4107906"/>
            <a:ext cx="1746250" cy="14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7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Homophones</a:t>
            </a: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F78016-1B38-4798-8B0F-CB187CB6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44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515</Words>
  <Application>Microsoft Office PowerPoint</Application>
  <PresentationFormat>ワイド画面</PresentationFormat>
  <Paragraphs>136</Paragraphs>
  <Slides>36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2" baseType="lpstr">
      <vt:lpstr>游ゴシック</vt:lpstr>
      <vt:lpstr>游ゴシック Light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336</cp:revision>
  <cp:lastPrinted>2021-05-29T23:41:31Z</cp:lastPrinted>
  <dcterms:created xsi:type="dcterms:W3CDTF">2020-09-21T09:21:49Z</dcterms:created>
  <dcterms:modified xsi:type="dcterms:W3CDTF">2023-04-12T08:42:15Z</dcterms:modified>
</cp:coreProperties>
</file>