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8" r:id="rId2"/>
    <p:sldId id="257" r:id="rId3"/>
    <p:sldId id="973" r:id="rId4"/>
    <p:sldId id="990" r:id="rId5"/>
    <p:sldId id="989" r:id="rId6"/>
    <p:sldId id="988" r:id="rId7"/>
    <p:sldId id="987" r:id="rId8"/>
    <p:sldId id="986" r:id="rId9"/>
    <p:sldId id="985" r:id="rId10"/>
    <p:sldId id="984" r:id="rId11"/>
    <p:sldId id="983" r:id="rId12"/>
    <p:sldId id="982" r:id="rId13"/>
    <p:sldId id="981" r:id="rId14"/>
    <p:sldId id="980" r:id="rId15"/>
    <p:sldId id="979" r:id="rId16"/>
    <p:sldId id="978" r:id="rId17"/>
    <p:sldId id="977" r:id="rId18"/>
    <p:sldId id="976" r:id="rId19"/>
    <p:sldId id="975" r:id="rId20"/>
    <p:sldId id="974" r:id="rId21"/>
    <p:sldId id="899" r:id="rId22"/>
    <p:sldId id="894" r:id="rId23"/>
    <p:sldId id="908" r:id="rId24"/>
    <p:sldId id="914" r:id="rId25"/>
    <p:sldId id="963" r:id="rId26"/>
    <p:sldId id="375" r:id="rId27"/>
    <p:sldId id="839" r:id="rId28"/>
    <p:sldId id="778" r:id="rId29"/>
    <p:sldId id="841" r:id="rId30"/>
    <p:sldId id="840" r:id="rId31"/>
    <p:sldId id="842" r:id="rId32"/>
    <p:sldId id="843" r:id="rId33"/>
    <p:sldId id="844" r:id="rId34"/>
    <p:sldId id="845" r:id="rId35"/>
    <p:sldId id="846" r:id="rId36"/>
    <p:sldId id="847" r:id="rId37"/>
    <p:sldId id="391" r:id="rId38"/>
  </p:sldIdLst>
  <p:sldSz cx="12192000" cy="6858000"/>
  <p:notesSz cx="6881813" cy="100028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21" autoAdjust="0"/>
    <p:restoredTop sz="94660"/>
  </p:normalViewPr>
  <p:slideViewPr>
    <p:cSldViewPr snapToGrid="0">
      <p:cViewPr varScale="1">
        <p:scale>
          <a:sx n="67" d="100"/>
          <a:sy n="67" d="100"/>
        </p:scale>
        <p:origin x="532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326545DF-9F6E-4685-85DF-8773BCFBCDED}" type="datetimeFigureOut">
              <a:rPr kumimoji="1" lang="ja-JP" altLang="en-US" smtClean="0"/>
              <a:t>2023/3/11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50950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2023/3/11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2023/3/11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2023/3/11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2023/3/11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2023/3/11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2023/3/11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2023/3/11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367461" y="728664"/>
            <a:ext cx="4984813" cy="315708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Jolly Grammar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4a-36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92" r="11492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epic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comic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hectic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toxic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classic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exotic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heroic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8.poetic</a:t>
            </a:r>
          </a:p>
          <a:p>
            <a:endParaRPr kumimoji="1" lang="ja-JP" altLang="en-US" dirty="0"/>
          </a:p>
        </p:txBody>
      </p:sp>
      <p:pic>
        <p:nvPicPr>
          <p:cNvPr id="3" name="Picture 4" descr="poetic clipart に対する画像結果">
            <a:extLst>
              <a:ext uri="{FF2B5EF4-FFF2-40B4-BE49-F238E27FC236}">
                <a16:creationId xmlns:a16="http://schemas.microsoft.com/office/drawing/2014/main" id="{063F3043-8DF0-6B0B-BDE0-2FD9D4BD1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275" y="4264980"/>
            <a:ext cx="2434199" cy="232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189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epic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comic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hectic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toxic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classic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exotic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heroic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8.poetic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9.athletic</a:t>
            </a:r>
          </a:p>
          <a:p>
            <a:endParaRPr kumimoji="1" lang="ja-JP" altLang="en-US" dirty="0"/>
          </a:p>
        </p:txBody>
      </p:sp>
      <p:pic>
        <p:nvPicPr>
          <p:cNvPr id="3" name="Picture 6" descr="athletic に対する画像結果">
            <a:extLst>
              <a:ext uri="{FF2B5EF4-FFF2-40B4-BE49-F238E27FC236}">
                <a16:creationId xmlns:a16="http://schemas.microsoft.com/office/drawing/2014/main" id="{D9172D99-35D4-406A-87DE-C1E45FFFA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574" y="4706931"/>
            <a:ext cx="2800851" cy="184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711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epic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comic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hectic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toxic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classic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exotic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heroic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8.poetic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9.athletic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dramatic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Picture 8" descr="dramatic clipart に対する画像結果">
            <a:extLst>
              <a:ext uri="{FF2B5EF4-FFF2-40B4-BE49-F238E27FC236}">
                <a16:creationId xmlns:a16="http://schemas.microsoft.com/office/drawing/2014/main" id="{4003D985-AE69-DEB7-A68A-8CB45B62A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956" y="1035328"/>
            <a:ext cx="3400425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090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epic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comic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hectic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toxic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classic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exotic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heroic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8.poetic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9.athletic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dramatic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11.fantastic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Picture 10" descr="fantastic clipart に対する画像結果">
            <a:extLst>
              <a:ext uri="{FF2B5EF4-FFF2-40B4-BE49-F238E27FC236}">
                <a16:creationId xmlns:a16="http://schemas.microsoft.com/office/drawing/2014/main" id="{7877E887-43F4-2CE8-8258-CD4F737F6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98" y="1924299"/>
            <a:ext cx="2490788" cy="182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043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epic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comic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hectic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toxic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classic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exotic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heroic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8.poetic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9.athletic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dramatic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11.fantastic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12.lunatic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Picture 12" descr="lunatic clipart に対する画像結果">
            <a:extLst>
              <a:ext uri="{FF2B5EF4-FFF2-40B4-BE49-F238E27FC236}">
                <a16:creationId xmlns:a16="http://schemas.microsoft.com/office/drawing/2014/main" id="{C4B499B7-7F5D-CA64-5F01-9A74E5ED9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720" y="3429000"/>
            <a:ext cx="2066925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529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epic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comic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hectic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toxic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classic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exotic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heroic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8.poetic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9.athletic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dramatic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11.fantastic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12.lunatic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13.chaotic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Picture 2" descr="chaotic clipart に対する画像結果">
            <a:extLst>
              <a:ext uri="{FF2B5EF4-FFF2-40B4-BE49-F238E27FC236}">
                <a16:creationId xmlns:a16="http://schemas.microsoft.com/office/drawing/2014/main" id="{5C572DE5-93B6-87F3-6B94-9BB109348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45178"/>
            <a:ext cx="2784409" cy="220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262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epic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comic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hectic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toxic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classic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exotic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heroic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8.poetic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9.athletic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dramatic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11.fantastic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12.lunatic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13.chaotic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14.rhythmic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3456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epic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comic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hectic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toxic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classic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exotic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heroic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8.poetic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9.athletic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dramatic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11.fantastic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12.lunatic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13.chaotic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14.rhythmic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15.scientific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Picture 4" descr="rhythmic clipart に対する画像結果">
            <a:extLst>
              <a:ext uri="{FF2B5EF4-FFF2-40B4-BE49-F238E27FC236}">
                <a16:creationId xmlns:a16="http://schemas.microsoft.com/office/drawing/2014/main" id="{11B4A561-43D1-8382-17D5-B36525CFB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788" y="3996579"/>
            <a:ext cx="2011562" cy="244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164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epic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comic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hectic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toxic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classic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exotic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heroic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8.poetic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9.athletic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dramatic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11.fantastic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12.lunatic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13.chaotic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14.rhythmic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15.scientific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16.synmpathetic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Picture 6" descr="scientific clipart に対する画像結果">
            <a:extLst>
              <a:ext uri="{FF2B5EF4-FFF2-40B4-BE49-F238E27FC236}">
                <a16:creationId xmlns:a16="http://schemas.microsoft.com/office/drawing/2014/main" id="{FEC2C509-9239-6535-15B6-8F45B5630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187" y="1822548"/>
            <a:ext cx="2595813" cy="216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776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epic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comic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hectic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toxic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classic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exotic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heroic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8.poetic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9.athletic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dramatic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11.fantastic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12.lunatic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13.chaotic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14.rhythmic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15.scientific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16.synmpathetic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17.monosyllabic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Picture 10" descr="monosyllabic list に対する画像結果">
            <a:extLst>
              <a:ext uri="{FF2B5EF4-FFF2-40B4-BE49-F238E27FC236}">
                <a16:creationId xmlns:a16="http://schemas.microsoft.com/office/drawing/2014/main" id="{1A099896-8F2B-0EF7-1AF9-66A46CF3A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666" y="1424749"/>
            <a:ext cx="2672334" cy="200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512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EFC8DE-9AC9-4387-B079-F4B6B0631D95}"/>
              </a:ext>
            </a:extLst>
          </p:cNvPr>
          <p:cNvSpPr txBox="1"/>
          <p:nvPr/>
        </p:nvSpPr>
        <p:spPr>
          <a:xfrm>
            <a:off x="7559812" y="2723322"/>
            <a:ext cx="3510355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Spelling Test 18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298F446-5009-4B05-B661-20EF1F16A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60" r="17561"/>
          <a:stretch/>
        </p:blipFill>
        <p:spPr>
          <a:xfrm>
            <a:off x="1258859" y="1120046"/>
            <a:ext cx="5635819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0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epic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comic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hectic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toxic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classic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exotic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heroic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8.poetic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9.athletic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dramatic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11.fantastic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12.lunatic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13.chaotic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14.rhythmic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15.scientific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16.synmpathetic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17.monosyllabic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18.characteristic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Picture 12" descr="characteristic children に対する画像結果">
            <a:extLst>
              <a:ext uri="{FF2B5EF4-FFF2-40B4-BE49-F238E27FC236}">
                <a16:creationId xmlns:a16="http://schemas.microsoft.com/office/drawing/2014/main" id="{A96616EF-0D2A-CBCA-94E4-EF1DC6CDD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131" y="1589813"/>
            <a:ext cx="2722219" cy="144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852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8EB0EB-5D68-4E35-9977-2003E8E9EE80}"/>
              </a:ext>
            </a:extLst>
          </p:cNvPr>
          <p:cNvSpPr txBox="1"/>
          <p:nvPr/>
        </p:nvSpPr>
        <p:spPr>
          <a:xfrm>
            <a:off x="7041856" y="1276350"/>
            <a:ext cx="4036334" cy="42246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Let’s Revise Homophones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F51CB24-7571-449F-9ED5-8BA6623C0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49" r="4619" b="3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1305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274B18C-DB2F-4B65-B7AF-B3E5FEE599E5}"/>
              </a:ext>
            </a:extLst>
          </p:cNvPr>
          <p:cNvSpPr txBox="1"/>
          <p:nvPr/>
        </p:nvSpPr>
        <p:spPr>
          <a:xfrm>
            <a:off x="447675" y="224016"/>
            <a:ext cx="1069657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＝</a:t>
            </a:r>
            <a:r>
              <a:rPr lang="en-US" altLang="ja-JP" sz="44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infinitive, preposition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	She is going </a:t>
            </a:r>
            <a:r>
              <a:rPr lang="en-US" altLang="ja-JP" sz="4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to</a:t>
            </a:r>
            <a:r>
              <a:rPr lang="en-US" altLang="ja-JP" sz="4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sing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	I am going </a:t>
            </a:r>
            <a:r>
              <a:rPr lang="en-US" altLang="ja-JP" sz="4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to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the park.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two</a:t>
            </a:r>
            <a:r>
              <a:rPr lang="ja-JP" altLang="en-US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　＝</a:t>
            </a:r>
            <a:r>
              <a:rPr lang="ja-JP" altLang="en-US" sz="44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２</a:t>
            </a:r>
            <a:endParaRPr lang="en-US" altLang="ja-JP" sz="4400" b="1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	He has </a:t>
            </a:r>
            <a:r>
              <a:rPr kumimoji="1" lang="en-US" altLang="ja-JP" sz="4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two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cars. 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too</a:t>
            </a:r>
            <a:r>
              <a:rPr lang="ja-JP" altLang="en-US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ja-JP" altLang="en-US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＝</a:t>
            </a:r>
            <a:r>
              <a:rPr lang="en-US" altLang="ja-JP" sz="44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also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You are tall </a:t>
            </a:r>
            <a:r>
              <a:rPr lang="en-US" altLang="ja-JP" sz="4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too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632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98C5FE9-EF81-410D-8BB4-FDE1F7B37701}"/>
              </a:ext>
            </a:extLst>
          </p:cNvPr>
          <p:cNvSpPr txBox="1"/>
          <p:nvPr/>
        </p:nvSpPr>
        <p:spPr>
          <a:xfrm>
            <a:off x="857250" y="742950"/>
            <a:ext cx="1067752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your</a:t>
            </a:r>
            <a:r>
              <a:rPr lang="ja-JP" altLang="en-US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＝</a:t>
            </a:r>
            <a:r>
              <a:rPr lang="en-US" altLang="ja-JP" sz="44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possessive adjective</a:t>
            </a:r>
            <a:endParaRPr kumimoji="1" lang="en-US" altLang="ja-JP" sz="4400" b="1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I like </a:t>
            </a:r>
            <a:r>
              <a:rPr lang="en-US" altLang="ja-JP" sz="4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your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bag.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you’re</a:t>
            </a:r>
            <a:r>
              <a:rPr kumimoji="1" lang="ja-JP" altLang="en-US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＝ </a:t>
            </a:r>
            <a:r>
              <a:rPr kumimoji="1" lang="en-US" altLang="ja-JP" sz="44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 are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You’re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so lucky.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9970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7222076-A8A3-438B-8E23-FA893200C142}"/>
              </a:ext>
            </a:extLst>
          </p:cNvPr>
          <p:cNvSpPr txBox="1"/>
          <p:nvPr/>
        </p:nvSpPr>
        <p:spPr>
          <a:xfrm>
            <a:off x="628650" y="561975"/>
            <a:ext cx="1077277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there</a:t>
            </a:r>
            <a:r>
              <a:rPr kumimoji="1" lang="ja-JP" altLang="en-US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＝</a:t>
            </a:r>
            <a:r>
              <a:rPr kumimoji="1" lang="en-US" altLang="ja-JP" sz="44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 to show position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 house is over </a:t>
            </a:r>
            <a:r>
              <a:rPr lang="en-US" altLang="ja-JP" sz="4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there.</a:t>
            </a: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their</a:t>
            </a:r>
            <a:r>
              <a:rPr kumimoji="1" lang="ja-JP" altLang="en-US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＝</a:t>
            </a:r>
            <a:r>
              <a:rPr kumimoji="1" lang="en-US" altLang="ja-JP" sz="44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possessive adjective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I love </a:t>
            </a:r>
            <a:r>
              <a:rPr lang="en-US" altLang="ja-JP" sz="4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their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cookies.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they’re</a:t>
            </a:r>
            <a:r>
              <a:rPr kumimoji="1" lang="ja-JP" altLang="en-US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＝ </a:t>
            </a:r>
            <a:r>
              <a:rPr kumimoji="1" lang="en-US" altLang="ja-JP" sz="44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 are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They’re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my parents.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493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7222076-A8A3-438B-8E23-FA893200C142}"/>
              </a:ext>
            </a:extLst>
          </p:cNvPr>
          <p:cNvSpPr txBox="1"/>
          <p:nvPr/>
        </p:nvSpPr>
        <p:spPr>
          <a:xfrm>
            <a:off x="628650" y="561975"/>
            <a:ext cx="1077277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where</a:t>
            </a:r>
            <a:r>
              <a:rPr kumimoji="1" lang="ja-JP" altLang="en-US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＝</a:t>
            </a:r>
            <a:r>
              <a:rPr kumimoji="1" lang="en-US" altLang="ja-JP" sz="44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question word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Where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is your brother?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wear</a:t>
            </a:r>
            <a:r>
              <a:rPr kumimoji="1" lang="ja-JP" altLang="en-US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＝</a:t>
            </a:r>
            <a:r>
              <a:rPr lang="en-US" altLang="ja-JP" sz="44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  <a:endParaRPr kumimoji="1" lang="en-US" altLang="ja-JP" sz="4400" b="1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I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wear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my favorite shoes everyday.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were</a:t>
            </a:r>
            <a:r>
              <a:rPr kumimoji="1" lang="ja-JP" altLang="en-US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＝ 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 tense of the verb to be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lang="en-US" altLang="ja-JP" sz="4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were </a:t>
            </a:r>
            <a:r>
              <a:rPr lang="en-US" altLang="ja-JP" sz="4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good friends in Japan.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720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olly Phonics 2: text, images, music, video | Glogster EDU ...">
            <a:extLst>
              <a:ext uri="{FF2B5EF4-FFF2-40B4-BE49-F238E27FC236}">
                <a16:creationId xmlns:a16="http://schemas.microsoft.com/office/drawing/2014/main" id="{B4FE1F9D-6156-42E4-9142-F853BE1DF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7" b="5019"/>
          <a:stretch/>
        </p:blipFill>
        <p:spPr bwMode="auto">
          <a:xfrm>
            <a:off x="20" y="-1"/>
            <a:ext cx="12191980" cy="439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303CC970-4826-4CED-8063-0FB67663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286518" y="4564049"/>
            <a:ext cx="3905483" cy="2293951"/>
          </a:xfrm>
          <a:custGeom>
            <a:avLst/>
            <a:gdLst>
              <a:gd name="connsiteX0" fmla="*/ 0 w 3905483"/>
              <a:gd name="connsiteY0" fmla="*/ 2293951 h 2293951"/>
              <a:gd name="connsiteX1" fmla="*/ 3905483 w 3905483"/>
              <a:gd name="connsiteY1" fmla="*/ 2293951 h 2293951"/>
              <a:gd name="connsiteX2" fmla="*/ 3905483 w 3905483"/>
              <a:gd name="connsiteY2" fmla="*/ 0 h 2293951"/>
              <a:gd name="connsiteX3" fmla="*/ 2479521 w 3905483"/>
              <a:gd name="connsiteY3" fmla="*/ 0 h 2293951"/>
              <a:gd name="connsiteX4" fmla="*/ 1739055 w 3905483"/>
              <a:gd name="connsiteY4" fmla="*/ 0 h 2293951"/>
              <a:gd name="connsiteX5" fmla="*/ 1737976 w 3905483"/>
              <a:gd name="connsiteY5" fmla="*/ 2332 h 2293951"/>
              <a:gd name="connsiteX6" fmla="*/ 1061319 w 3905483"/>
              <a:gd name="connsiteY6" fmla="*/ 2332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5483" h="2293951">
                <a:moveTo>
                  <a:pt x="0" y="2293951"/>
                </a:moveTo>
                <a:lnTo>
                  <a:pt x="3905483" y="2293951"/>
                </a:lnTo>
                <a:lnTo>
                  <a:pt x="3905483" y="0"/>
                </a:lnTo>
                <a:lnTo>
                  <a:pt x="2479521" y="0"/>
                </a:lnTo>
                <a:lnTo>
                  <a:pt x="1739055" y="0"/>
                </a:lnTo>
                <a:lnTo>
                  <a:pt x="1737976" y="2332"/>
                </a:lnTo>
                <a:lnTo>
                  <a:pt x="1061319" y="2332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14490D63-3365-45CC-AC50-705C1B768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4564049"/>
            <a:ext cx="9110805" cy="2293951"/>
          </a:xfrm>
          <a:custGeom>
            <a:avLst/>
            <a:gdLst>
              <a:gd name="connsiteX0" fmla="*/ 0 w 9110805"/>
              <a:gd name="connsiteY0" fmla="*/ 2293951 h 2293951"/>
              <a:gd name="connsiteX1" fmla="*/ 107316 w 9110805"/>
              <a:gd name="connsiteY1" fmla="*/ 2293951 h 2293951"/>
              <a:gd name="connsiteX2" fmla="*/ 7277190 w 9110805"/>
              <a:gd name="connsiteY2" fmla="*/ 2293951 h 2293951"/>
              <a:gd name="connsiteX3" fmla="*/ 8048407 w 9110805"/>
              <a:gd name="connsiteY3" fmla="*/ 2293951 h 2293951"/>
              <a:gd name="connsiteX4" fmla="*/ 9110805 w 9110805"/>
              <a:gd name="connsiteY4" fmla="*/ 0 h 2293951"/>
              <a:gd name="connsiteX5" fmla="*/ 8339588 w 9110805"/>
              <a:gd name="connsiteY5" fmla="*/ 0 h 2293951"/>
              <a:gd name="connsiteX6" fmla="*/ 107316 w 9110805"/>
              <a:gd name="connsiteY6" fmla="*/ 0 h 2293951"/>
              <a:gd name="connsiteX7" fmla="*/ 0 w 9110805"/>
              <a:gd name="connsiteY7" fmla="*/ 0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10805" h="2293951">
                <a:moveTo>
                  <a:pt x="0" y="2293951"/>
                </a:moveTo>
                <a:lnTo>
                  <a:pt x="107316" y="2293951"/>
                </a:lnTo>
                <a:lnTo>
                  <a:pt x="7277190" y="2293951"/>
                </a:lnTo>
                <a:lnTo>
                  <a:pt x="8048407" y="2293951"/>
                </a:lnTo>
                <a:lnTo>
                  <a:pt x="9110805" y="0"/>
                </a:lnTo>
                <a:lnTo>
                  <a:pt x="8339588" y="0"/>
                </a:lnTo>
                <a:lnTo>
                  <a:pt x="107316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6235C12-432D-4E45-BAC3-A652A4C9F3C3}"/>
              </a:ext>
            </a:extLst>
          </p:cNvPr>
          <p:cNvSpPr txBox="1"/>
          <p:nvPr/>
        </p:nvSpPr>
        <p:spPr>
          <a:xfrm>
            <a:off x="76200" y="4564049"/>
            <a:ext cx="8448675" cy="17806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3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Activity Page: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3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Homophones(</a:t>
            </a:r>
            <a:r>
              <a:rPr lang="en-US" altLang="ja-JP" sz="3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where, wear, were</a:t>
            </a:r>
            <a:r>
              <a:rPr kumimoji="1" lang="en-US" altLang="ja-JP" sz="3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40738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7ABFD9-ED6A-490F-96BC-575935E46F6B}"/>
              </a:ext>
            </a:extLst>
          </p:cNvPr>
          <p:cNvSpPr txBox="1"/>
          <p:nvPr/>
        </p:nvSpPr>
        <p:spPr>
          <a:xfrm>
            <a:off x="1070085" y="653477"/>
            <a:ext cx="103211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She did not know what to 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wear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to the party.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031CBA9-0973-422F-ADCA-115EB49D7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5029" y="2417192"/>
            <a:ext cx="2962184" cy="444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5152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7ABFD9-ED6A-490F-96BC-575935E46F6B}"/>
              </a:ext>
            </a:extLst>
          </p:cNvPr>
          <p:cNvSpPr txBox="1"/>
          <p:nvPr/>
        </p:nvSpPr>
        <p:spPr>
          <a:xfrm>
            <a:off x="409576" y="449729"/>
            <a:ext cx="11543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Where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shall we go today?</a:t>
            </a:r>
            <a:endParaRPr kumimoji="1" lang="ja-JP" altLang="en-US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9852445-2ACB-46DC-B895-82684514A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726" y="1905000"/>
            <a:ext cx="4080969" cy="391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178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7ABFD9-ED6A-490F-96BC-575935E46F6B}"/>
              </a:ext>
            </a:extLst>
          </p:cNvPr>
          <p:cNvSpPr txBox="1"/>
          <p:nvPr/>
        </p:nvSpPr>
        <p:spPr>
          <a:xfrm>
            <a:off x="533400" y="478304"/>
            <a:ext cx="112674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were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ready to go home.</a:t>
            </a:r>
          </a:p>
          <a:p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453A8C7-9E1C-419A-8950-5801F2705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133" y="2322417"/>
            <a:ext cx="6919733" cy="423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53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epic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FC26C4C-C951-ACCA-6490-DFD84001E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753" y="1244521"/>
            <a:ext cx="3118069" cy="233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03827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7ABFD9-ED6A-490F-96BC-575935E46F6B}"/>
              </a:ext>
            </a:extLst>
          </p:cNvPr>
          <p:cNvSpPr txBox="1"/>
          <p:nvPr/>
        </p:nvSpPr>
        <p:spPr>
          <a:xfrm>
            <a:off x="995680" y="583079"/>
            <a:ext cx="10200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were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cold, but now 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we are warm.</a:t>
            </a:r>
            <a:endParaRPr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589DE79-F115-4157-BC62-114F60FD1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834" y="2503615"/>
            <a:ext cx="5298046" cy="397353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789C819-6831-47CC-B042-8582EB4A173A}"/>
              </a:ext>
            </a:extLst>
          </p:cNvPr>
          <p:cNvSpPr txBox="1"/>
          <p:nvPr/>
        </p:nvSpPr>
        <p:spPr>
          <a:xfrm>
            <a:off x="8107680" y="3429000"/>
            <a:ext cx="256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Aharoni" panose="02010803020104030203" pitchFamily="2" charset="-79"/>
                <a:cs typeface="Aharoni" panose="02010803020104030203" pitchFamily="2" charset="-79"/>
              </a:rPr>
              <a:t>Now</a:t>
            </a:r>
            <a:endParaRPr kumimoji="1" lang="ja-JP" alt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448790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7ABFD9-ED6A-490F-96BC-575935E46F6B}"/>
              </a:ext>
            </a:extLst>
          </p:cNvPr>
          <p:cNvSpPr txBox="1"/>
          <p:nvPr/>
        </p:nvSpPr>
        <p:spPr>
          <a:xfrm>
            <a:off x="462290" y="411629"/>
            <a:ext cx="112674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The staff had to 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wear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suits at the office.</a:t>
            </a:r>
            <a:endParaRPr kumimoji="1" lang="ja-JP" altLang="en-US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2260104-5CA7-4D22-8794-DFF1E4DCA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396" y="2262803"/>
            <a:ext cx="4446739" cy="417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47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7ABFD9-ED6A-490F-96BC-575935E46F6B}"/>
              </a:ext>
            </a:extLst>
          </p:cNvPr>
          <p:cNvSpPr txBox="1"/>
          <p:nvPr/>
        </p:nvSpPr>
        <p:spPr>
          <a:xfrm>
            <a:off x="462290" y="482984"/>
            <a:ext cx="112674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Where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did you buy your new shoes?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3082F45-3CA1-432D-A77A-8E9391D40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326005"/>
            <a:ext cx="4490403" cy="4441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1773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7ABFD9-ED6A-490F-96BC-575935E46F6B}"/>
              </a:ext>
            </a:extLst>
          </p:cNvPr>
          <p:cNvSpPr txBox="1"/>
          <p:nvPr/>
        </p:nvSpPr>
        <p:spPr>
          <a:xfrm>
            <a:off x="462290" y="468779"/>
            <a:ext cx="112674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You said you 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were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going out on Tuesday.</a:t>
            </a:r>
            <a:endParaRPr kumimoji="1" lang="ja-JP" altLang="en-US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7B06D6A-2B60-445F-A140-D48CC7A70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050" y="2598297"/>
            <a:ext cx="5182306" cy="384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912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7ABFD9-ED6A-490F-96BC-575935E46F6B}"/>
              </a:ext>
            </a:extLst>
          </p:cNvPr>
          <p:cNvSpPr txBox="1"/>
          <p:nvPr/>
        </p:nvSpPr>
        <p:spPr>
          <a:xfrm>
            <a:off x="1040523" y="459254"/>
            <a:ext cx="109555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They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were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both fluent 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in speaking Spanish.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B5C5376-F0F1-4A85-8ED7-6DAD5E8AF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068" y="2667000"/>
            <a:ext cx="6783864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235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7ABFD9-ED6A-490F-96BC-575935E46F6B}"/>
              </a:ext>
            </a:extLst>
          </p:cNvPr>
          <p:cNvSpPr txBox="1"/>
          <p:nvPr/>
        </p:nvSpPr>
        <p:spPr>
          <a:xfrm>
            <a:off x="942975" y="697379"/>
            <a:ext cx="10591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We will 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wear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snowflake costumes in the play.</a:t>
            </a:r>
            <a:endParaRPr kumimoji="1" lang="ja-JP" altLang="en-US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6F41381-2AB7-4033-A17C-042956A9C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658" y="2742258"/>
            <a:ext cx="3503840" cy="4028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8FD86F4-190D-46CC-9256-A8F88716C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7663" y="2913808"/>
            <a:ext cx="3362325" cy="3865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43058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7ABFD9-ED6A-490F-96BC-575935E46F6B}"/>
              </a:ext>
            </a:extLst>
          </p:cNvPr>
          <p:cNvSpPr txBox="1"/>
          <p:nvPr/>
        </p:nvSpPr>
        <p:spPr>
          <a:xfrm>
            <a:off x="981075" y="449729"/>
            <a:ext cx="105911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The reporter asked 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where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the robbery happened.</a:t>
            </a:r>
          </a:p>
          <a:p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4F2390B-8FD1-4AF1-91A6-34E0A236C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3545950"/>
            <a:ext cx="2864168" cy="318240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86ECDE8-F025-4D69-BDDF-141BE8D62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921" y="2353926"/>
            <a:ext cx="4111942" cy="433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675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4" r="-1" b="640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39" name="Freeform: Shape 38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48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4800" b="1">
              <a:latin typeface="+mj-lt"/>
              <a:ea typeface="+mj-ea"/>
              <a:cs typeface="+mj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epic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comic</a:t>
            </a:r>
          </a:p>
          <a:p>
            <a:endParaRPr kumimoji="1" lang="ja-JP" altLang="en-US" dirty="0"/>
          </a:p>
        </p:txBody>
      </p:sp>
      <p:pic>
        <p:nvPicPr>
          <p:cNvPr id="3" name="Picture 2" descr="comic に対する画像結果">
            <a:extLst>
              <a:ext uri="{FF2B5EF4-FFF2-40B4-BE49-F238E27FC236}">
                <a16:creationId xmlns:a16="http://schemas.microsoft.com/office/drawing/2014/main" id="{0D0A0356-2A09-F0F6-832D-5DED1DB9A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93" y="1983184"/>
            <a:ext cx="3246050" cy="233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786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epic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comic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hectic</a:t>
            </a:r>
          </a:p>
          <a:p>
            <a:endParaRPr kumimoji="1" lang="ja-JP" altLang="en-US" dirty="0"/>
          </a:p>
        </p:txBody>
      </p:sp>
      <p:pic>
        <p:nvPicPr>
          <p:cNvPr id="3" name="Picture 4" descr="hectic に対する画像結果">
            <a:extLst>
              <a:ext uri="{FF2B5EF4-FFF2-40B4-BE49-F238E27FC236}">
                <a16:creationId xmlns:a16="http://schemas.microsoft.com/office/drawing/2014/main" id="{6D76BA02-6979-EE14-7DF2-3840A364F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69" y="2523358"/>
            <a:ext cx="271462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2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epic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comic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hectic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toxic</a:t>
            </a:r>
          </a:p>
          <a:p>
            <a:endParaRPr kumimoji="1" lang="ja-JP" altLang="en-US" dirty="0"/>
          </a:p>
        </p:txBody>
      </p:sp>
      <p:pic>
        <p:nvPicPr>
          <p:cNvPr id="3" name="Picture 6" descr="toxic に対する画像結果">
            <a:extLst>
              <a:ext uri="{FF2B5EF4-FFF2-40B4-BE49-F238E27FC236}">
                <a16:creationId xmlns:a16="http://schemas.microsoft.com/office/drawing/2014/main" id="{3DF38B60-0A66-00E0-9F17-39996C857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71" y="3460512"/>
            <a:ext cx="248602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396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epic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comic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hectic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toxic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classic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Picture 8" descr="classic に対する画像結果">
            <a:extLst>
              <a:ext uri="{FF2B5EF4-FFF2-40B4-BE49-F238E27FC236}">
                <a16:creationId xmlns:a16="http://schemas.microsoft.com/office/drawing/2014/main" id="{7E80E8E2-6F47-5FBD-A46F-94FB2A56D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81" y="4199176"/>
            <a:ext cx="3190401" cy="212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279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epic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comic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hectic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toxic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classic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exotic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Picture 10" descr="exotic に対する画像結果">
            <a:extLst>
              <a:ext uri="{FF2B5EF4-FFF2-40B4-BE49-F238E27FC236}">
                <a16:creationId xmlns:a16="http://schemas.microsoft.com/office/drawing/2014/main" id="{944F80B4-5B37-76B1-F147-11FE006CA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1964"/>
            <a:ext cx="22098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258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epic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comic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hectic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toxic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classic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exotic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heroic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Picture 2" descr="heroic に対する画像結果">
            <a:extLst>
              <a:ext uri="{FF2B5EF4-FFF2-40B4-BE49-F238E27FC236}">
                <a16:creationId xmlns:a16="http://schemas.microsoft.com/office/drawing/2014/main" id="{747314EB-1990-5AE4-0D2B-150B00328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382" y="4656643"/>
            <a:ext cx="3381639" cy="203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208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584</Words>
  <Application>Microsoft Office PowerPoint</Application>
  <PresentationFormat>ワイド画面</PresentationFormat>
  <Paragraphs>225</Paragraphs>
  <Slides>37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44" baseType="lpstr">
      <vt:lpstr>游ゴシック</vt:lpstr>
      <vt:lpstr>游ゴシック Light</vt:lpstr>
      <vt:lpstr>Aharoni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38</cp:revision>
  <dcterms:created xsi:type="dcterms:W3CDTF">2020-10-31T02:23:16Z</dcterms:created>
  <dcterms:modified xsi:type="dcterms:W3CDTF">2023-03-11T14:49:43Z</dcterms:modified>
</cp:coreProperties>
</file>