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4" r:id="rId2"/>
    <p:sldId id="283" r:id="rId3"/>
    <p:sldId id="2065" r:id="rId4"/>
    <p:sldId id="2109" r:id="rId5"/>
    <p:sldId id="2108" r:id="rId6"/>
    <p:sldId id="2107" r:id="rId7"/>
    <p:sldId id="2105" r:id="rId8"/>
    <p:sldId id="2104" r:id="rId9"/>
    <p:sldId id="2103" r:id="rId10"/>
    <p:sldId id="2102" r:id="rId11"/>
    <p:sldId id="2101" r:id="rId12"/>
    <p:sldId id="2100" r:id="rId13"/>
    <p:sldId id="2099" r:id="rId14"/>
    <p:sldId id="2098" r:id="rId15"/>
    <p:sldId id="2097" r:id="rId16"/>
    <p:sldId id="2096" r:id="rId17"/>
    <p:sldId id="2095" r:id="rId18"/>
    <p:sldId id="2094" r:id="rId19"/>
    <p:sldId id="2093" r:id="rId20"/>
    <p:sldId id="2092" r:id="rId21"/>
    <p:sldId id="1168" r:id="rId22"/>
    <p:sldId id="1921" r:id="rId23"/>
    <p:sldId id="2110" r:id="rId24"/>
    <p:sldId id="2111" r:id="rId25"/>
    <p:sldId id="2086" r:id="rId26"/>
    <p:sldId id="2062" r:id="rId27"/>
    <p:sldId id="2121" r:id="rId28"/>
    <p:sldId id="2112" r:id="rId29"/>
    <p:sldId id="2120" r:id="rId30"/>
    <p:sldId id="2119" r:id="rId31"/>
    <p:sldId id="2117" r:id="rId32"/>
    <p:sldId id="2118" r:id="rId33"/>
    <p:sldId id="2116" r:id="rId34"/>
    <p:sldId id="2115" r:id="rId35"/>
    <p:sldId id="2114" r:id="rId36"/>
    <p:sldId id="1559" r:id="rId37"/>
    <p:sldId id="2122" r:id="rId38"/>
    <p:sldId id="328" r:id="rId39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1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67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0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904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OkO8DaPIyXo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6b-24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valuable に対する画像結果">
            <a:extLst>
              <a:ext uri="{FF2B5EF4-FFF2-40B4-BE49-F238E27FC236}">
                <a16:creationId xmlns:a16="http://schemas.microsoft.com/office/drawing/2014/main" id="{F7E1A071-482B-F08B-4018-630E66D6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04197"/>
            <a:ext cx="2692749" cy="184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reliable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reliable clipart に対する画像結果">
            <a:extLst>
              <a:ext uri="{FF2B5EF4-FFF2-40B4-BE49-F238E27FC236}">
                <a16:creationId xmlns:a16="http://schemas.microsoft.com/office/drawing/2014/main" id="{8247D9F5-D406-30D7-E13E-D4FC149B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96879"/>
            <a:ext cx="1410640" cy="15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6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reliable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296025" y="458956"/>
            <a:ext cx="5191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suitable clipart に対する画像結果">
            <a:extLst>
              <a:ext uri="{FF2B5EF4-FFF2-40B4-BE49-F238E27FC236}">
                <a16:creationId xmlns:a16="http://schemas.microsoft.com/office/drawing/2014/main" id="{B2B0C364-8F6F-D0A0-B941-E3696F29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18" y="1623824"/>
            <a:ext cx="1776601" cy="17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1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reliable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296025" y="458956"/>
            <a:ext cx="51911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fashionable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fashionable  cliaprt に対する画像結果">
            <a:extLst>
              <a:ext uri="{FF2B5EF4-FFF2-40B4-BE49-F238E27FC236}">
                <a16:creationId xmlns:a16="http://schemas.microsoft.com/office/drawing/2014/main" id="{0F831ED2-7C32-1C85-3C34-67A3A4252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60" y="2054488"/>
            <a:ext cx="2062521" cy="20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1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9. reliable</a:t>
            </a:r>
            <a:endParaRPr kumimoji="1" lang="en-US" altLang="ja-JP" sz="4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296025" y="458956"/>
            <a:ext cx="51911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  <a:endParaRPr kumimoji="1" lang="ja-JP" altLang="en-US" sz="3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>
                <a:latin typeface="Cavolini" panose="03000502040302020204" pitchFamily="66" charset="0"/>
                <a:cs typeface="Cavolini" panose="03000502040302020204" pitchFamily="66" charset="0"/>
              </a:rPr>
              <a:t>11. fashionable</a:t>
            </a:r>
          </a:p>
          <a:p>
            <a:r>
              <a:rPr lang="en-US" altLang="ja-JP" sz="3800" b="1">
                <a:latin typeface="Cavolini" panose="03000502040302020204" pitchFamily="66" charset="0"/>
                <a:cs typeface="Cavolini" panose="03000502040302020204" pitchFamily="66" charset="0"/>
              </a:rPr>
              <a:t>12. understandable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understandable clipart に対する画像結果">
            <a:extLst>
              <a:ext uri="{FF2B5EF4-FFF2-40B4-BE49-F238E27FC236}">
                <a16:creationId xmlns:a16="http://schemas.microsoft.com/office/drawing/2014/main" id="{078AF97C-1E51-17AC-781A-D60F5C27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59" y="2449000"/>
            <a:ext cx="1776601" cy="215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5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reliable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296025" y="458956"/>
            <a:ext cx="51911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fashionable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understandable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considerable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considerable clipart に対する画像結果">
            <a:extLst>
              <a:ext uri="{FF2B5EF4-FFF2-40B4-BE49-F238E27FC236}">
                <a16:creationId xmlns:a16="http://schemas.microsoft.com/office/drawing/2014/main" id="{D415936D-FD4F-0892-50DF-148D897D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75" y="3236028"/>
            <a:ext cx="1712351" cy="179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55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reliable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296025" y="458956"/>
            <a:ext cx="51911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fashionable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understandable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considerable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recognisable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recognisable clipart に対する画像結果">
            <a:extLst>
              <a:ext uri="{FF2B5EF4-FFF2-40B4-BE49-F238E27FC236}">
                <a16:creationId xmlns:a16="http://schemas.microsoft.com/office/drawing/2014/main" id="{DFACBB5F-F1BA-45B4-1B81-1279189A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314" y="3796319"/>
            <a:ext cx="2073655" cy="16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2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reliable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296025" y="458956"/>
            <a:ext cx="51911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fashionable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understandable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considerable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recognisable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persuadable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persuade に対する画像結果">
            <a:extLst>
              <a:ext uri="{FF2B5EF4-FFF2-40B4-BE49-F238E27FC236}">
                <a16:creationId xmlns:a16="http://schemas.microsoft.com/office/drawing/2014/main" id="{A6980497-0D5E-0610-BB09-F36A2CAA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4605416"/>
            <a:ext cx="3135324" cy="2100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6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reliable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296025" y="458956"/>
            <a:ext cx="51911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fashionable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understandable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considerable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recognisable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persuadable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tolerable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tolerable clipart に対する画像結果">
            <a:extLst>
              <a:ext uri="{FF2B5EF4-FFF2-40B4-BE49-F238E27FC236}">
                <a16:creationId xmlns:a16="http://schemas.microsoft.com/office/drawing/2014/main" id="{C6459E58-BC0C-F39E-876D-4BA7F3B7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4199319"/>
            <a:ext cx="1979753" cy="21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93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reliable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296025" y="458956"/>
            <a:ext cx="51911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fashionable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understandable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considerable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recognisable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persuadable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tolerable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17. applicable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applicalbe clipart に対する画像結果">
            <a:extLst>
              <a:ext uri="{FF2B5EF4-FFF2-40B4-BE49-F238E27FC236}">
                <a16:creationId xmlns:a16="http://schemas.microsoft.com/office/drawing/2014/main" id="{81139FE6-9853-8A43-8FEE-2A2E2393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2" y="4727664"/>
            <a:ext cx="2028075" cy="1825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-50867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30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1385729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valuable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reliable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296025" y="458956"/>
            <a:ext cx="51911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fashionable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understandable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considerable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recognisable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persuadable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tolerable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17. applicable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18. knowledgeable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knowledgeable に対する画像結果">
            <a:extLst>
              <a:ext uri="{FF2B5EF4-FFF2-40B4-BE49-F238E27FC236}">
                <a16:creationId xmlns:a16="http://schemas.microsoft.com/office/drawing/2014/main" id="{DDB6BF9C-E8A3-D168-2506-54A94B33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85" y="5175873"/>
            <a:ext cx="1909828" cy="1548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52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2441307"/>
            <a:ext cx="5998840" cy="302604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 Sentences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619271" y="1504950"/>
            <a:ext cx="3295630" cy="45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585327" y="191895"/>
            <a:ext cx="1329433" cy="18260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0A90D3-172E-6D04-D2B8-90C8AB6684E4}"/>
              </a:ext>
            </a:extLst>
          </p:cNvPr>
          <p:cNvSpPr txBox="1"/>
          <p:nvPr/>
        </p:nvSpPr>
        <p:spPr>
          <a:xfrm>
            <a:off x="3156843" y="85725"/>
            <a:ext cx="27146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</a:t>
            </a:r>
          </a:p>
          <a:p>
            <a:endParaRPr kumimoji="1" lang="en-US" altLang="ja-JP" sz="4000" b="1" dirty="0"/>
          </a:p>
          <a:p>
            <a:r>
              <a:rPr kumimoji="1"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  <a:r>
              <a:rPr kumimoji="1"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EA0F1D-E237-E4DC-E757-FF9D1195DD88}"/>
              </a:ext>
            </a:extLst>
          </p:cNvPr>
          <p:cNvSpPr txBox="1"/>
          <p:nvPr/>
        </p:nvSpPr>
        <p:spPr>
          <a:xfrm>
            <a:off x="-1" y="352425"/>
            <a:ext cx="1219200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Types of sentences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Simple :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having a subject and verb   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I have a dog.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Compound :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consisting of two simple sentences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I have a dog and he has a cat.</a:t>
            </a:r>
          </a:p>
          <a:p>
            <a:endParaRPr lang="en-US" altLang="ja-JP" sz="36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Complex : </a:t>
            </a:r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containing a main clause and 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a dependent clause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I had a dog when I was younger.</a:t>
            </a:r>
            <a:endParaRPr lang="en-US" altLang="ja-JP" sz="28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98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585327" y="191895"/>
            <a:ext cx="1329433" cy="18260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0A90D3-172E-6D04-D2B8-90C8AB6684E4}"/>
              </a:ext>
            </a:extLst>
          </p:cNvPr>
          <p:cNvSpPr txBox="1"/>
          <p:nvPr/>
        </p:nvSpPr>
        <p:spPr>
          <a:xfrm>
            <a:off x="3156843" y="85725"/>
            <a:ext cx="27146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</a:t>
            </a:r>
          </a:p>
          <a:p>
            <a:endParaRPr kumimoji="1" lang="en-US" altLang="ja-JP" sz="4000" b="1" dirty="0"/>
          </a:p>
          <a:p>
            <a:r>
              <a:rPr kumimoji="1"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  <a:r>
              <a:rPr kumimoji="1"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EA0F1D-E237-E4DC-E757-FF9D1195DD88}"/>
              </a:ext>
            </a:extLst>
          </p:cNvPr>
          <p:cNvSpPr txBox="1"/>
          <p:nvPr/>
        </p:nvSpPr>
        <p:spPr>
          <a:xfrm>
            <a:off x="-1" y="352425"/>
            <a:ext cx="121920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Types of sentences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 :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stating facts   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</a:t>
            </a:r>
            <a:r>
              <a:rPr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I have a dog.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Questions :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asking for information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</a:t>
            </a:r>
            <a:r>
              <a:rPr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Do you have pet?</a:t>
            </a:r>
          </a:p>
          <a:p>
            <a:endParaRPr lang="en-US" altLang="ja-JP" sz="36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Exclamation :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making an exclamation</a:t>
            </a: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			   </a:t>
            </a:r>
            <a:r>
              <a:rPr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You have so many pets!</a:t>
            </a:r>
            <a:endParaRPr lang="en-US" altLang="ja-JP" sz="28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09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585327" y="191895"/>
            <a:ext cx="1329433" cy="18260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0A90D3-172E-6D04-D2B8-90C8AB6684E4}"/>
              </a:ext>
            </a:extLst>
          </p:cNvPr>
          <p:cNvSpPr txBox="1"/>
          <p:nvPr/>
        </p:nvSpPr>
        <p:spPr>
          <a:xfrm>
            <a:off x="3156843" y="85725"/>
            <a:ext cx="27146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 </a:t>
            </a:r>
          </a:p>
          <a:p>
            <a:endParaRPr kumimoji="1" lang="en-US" altLang="ja-JP" sz="4000" b="1" dirty="0"/>
          </a:p>
          <a:p>
            <a:r>
              <a:rPr kumimoji="1"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  <a:r>
              <a:rPr kumimoji="1" lang="en-US" altLang="ja-JP" sz="4000" b="1" dirty="0"/>
              <a:t> </a:t>
            </a:r>
          </a:p>
          <a:p>
            <a:r>
              <a:rPr lang="en-US" altLang="ja-JP" sz="4000" b="1" dirty="0"/>
              <a:t> </a:t>
            </a:r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EA0F1D-E237-E4DC-E757-FF9D1195DD88}"/>
              </a:ext>
            </a:extLst>
          </p:cNvPr>
          <p:cNvSpPr txBox="1"/>
          <p:nvPr/>
        </p:nvSpPr>
        <p:spPr>
          <a:xfrm>
            <a:off x="-1" y="352425"/>
            <a:ext cx="1219200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Types of sentences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Positive :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expression what it is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</a:t>
            </a:r>
            <a:r>
              <a:rPr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I have a dog.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Negative :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expressing what is not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</a:t>
            </a:r>
            <a:r>
              <a:rPr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You do not have a dog.</a:t>
            </a:r>
          </a:p>
          <a:p>
            <a:endParaRPr lang="en-US" altLang="ja-JP" sz="28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</a:t>
            </a:r>
            <a:r>
              <a:rPr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The baby will not sleep.</a:t>
            </a:r>
          </a:p>
        </p:txBody>
      </p:sp>
    </p:spTree>
    <p:extLst>
      <p:ext uri="{BB962C8B-B14F-4D97-AF65-F5344CB8AC3E}">
        <p14:creationId xmlns:p14="http://schemas.microsoft.com/office/powerpoint/2010/main" val="1577776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2441307"/>
            <a:ext cx="5998840" cy="302604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Do you know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i="1" dirty="0">
                <a:latin typeface="+mj-lt"/>
                <a:ea typeface="+mj-ea"/>
                <a:cs typeface="+mj-cs"/>
                <a:hlinkClick r:id="rId2"/>
              </a:rPr>
              <a:t>Simon Says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869"/>
          <a:stretch/>
        </p:blipFill>
        <p:spPr>
          <a:xfrm>
            <a:off x="1619271" y="1504950"/>
            <a:ext cx="3295630" cy="45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0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352446" y="4250091"/>
            <a:ext cx="1666854" cy="228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3BD0CA-3DEC-790D-2890-A13F71E38501}"/>
              </a:ext>
            </a:extLst>
          </p:cNvPr>
          <p:cNvSpPr txBox="1"/>
          <p:nvPr/>
        </p:nvSpPr>
        <p:spPr>
          <a:xfrm>
            <a:off x="441387" y="318443"/>
            <a:ext cx="111156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Congenial" panose="020B0604020202020204" pitchFamily="2" charset="0"/>
              </a:rPr>
              <a:t>Simon says</a:t>
            </a:r>
            <a:r>
              <a:rPr kumimoji="1" lang="en-US" altLang="ja-JP" sz="4800" dirty="0">
                <a:latin typeface="Congenial" panose="020B0604020202020204" pitchFamily="2" charset="0"/>
              </a:rPr>
              <a:t>…</a:t>
            </a:r>
          </a:p>
          <a:p>
            <a:pPr algn="ctr"/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kumimoji="1" lang="en-US" altLang="ja-JP" sz="4800" dirty="0">
                <a:latin typeface="Congenial" panose="020B0604020202020204" pitchFamily="2" charset="0"/>
              </a:rPr>
              <a:t>Sit down</a:t>
            </a:r>
            <a:r>
              <a:rPr lang="en-US" altLang="ja-JP" sz="4800" dirty="0">
                <a:latin typeface="Congenial" panose="020B0604020202020204" pitchFamily="2" charset="0"/>
              </a:rPr>
              <a:t>.</a:t>
            </a:r>
          </a:p>
          <a:p>
            <a:pPr algn="ctr"/>
            <a:r>
              <a:rPr kumimoji="1" lang="en-US" altLang="ja-JP" sz="4800" dirty="0">
                <a:latin typeface="Congenial" panose="020B0604020202020204" pitchFamily="2" charset="0"/>
              </a:rPr>
              <a:t>Clap your hands.</a:t>
            </a:r>
          </a:p>
          <a:p>
            <a:pPr algn="ctr"/>
            <a:r>
              <a:rPr lang="en-US" altLang="ja-JP" sz="4800" dirty="0">
                <a:latin typeface="Congenial" panose="020B0604020202020204" pitchFamily="2" charset="0"/>
              </a:rPr>
              <a:t> Stamp your feet.</a:t>
            </a:r>
          </a:p>
          <a:p>
            <a:pPr algn="ctr"/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endParaRPr kumimoji="1" lang="en-US" altLang="ja-JP" sz="4800" dirty="0">
              <a:latin typeface="Congenial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84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352446" y="4250091"/>
            <a:ext cx="1666854" cy="228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3BD0CA-3DEC-790D-2890-A13F71E38501}"/>
              </a:ext>
            </a:extLst>
          </p:cNvPr>
          <p:cNvSpPr txBox="1"/>
          <p:nvPr/>
        </p:nvSpPr>
        <p:spPr>
          <a:xfrm>
            <a:off x="441387" y="318443"/>
            <a:ext cx="1111567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Congenial" panose="020B0604020202020204" pitchFamily="2" charset="0"/>
              </a:rPr>
              <a:t>Simon says</a:t>
            </a:r>
            <a:r>
              <a:rPr kumimoji="1" lang="en-US" altLang="ja-JP" sz="4800" dirty="0">
                <a:latin typeface="Congenial" panose="020B0604020202020204" pitchFamily="2" charset="0"/>
              </a:rPr>
              <a:t>…</a:t>
            </a:r>
          </a:p>
          <a:p>
            <a:pPr algn="ctr"/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kumimoji="1" lang="en-US" altLang="ja-JP" sz="4800" dirty="0">
                <a:latin typeface="Congenial" panose="020B0604020202020204" pitchFamily="2" charset="0"/>
              </a:rPr>
              <a:t>Sit down</a:t>
            </a:r>
            <a:r>
              <a:rPr lang="en-US" altLang="ja-JP" sz="4800" dirty="0">
                <a:latin typeface="Congenial" panose="020B0604020202020204" pitchFamily="2" charset="0"/>
              </a:rPr>
              <a:t>.</a:t>
            </a:r>
          </a:p>
          <a:p>
            <a:pPr algn="ctr"/>
            <a:r>
              <a:rPr kumimoji="1" lang="en-US" altLang="ja-JP" sz="4800" dirty="0">
                <a:latin typeface="Congenial" panose="020B0604020202020204" pitchFamily="2" charset="0"/>
              </a:rPr>
              <a:t>Clap your hands.</a:t>
            </a:r>
          </a:p>
          <a:p>
            <a:pPr algn="ctr"/>
            <a:r>
              <a:rPr lang="en-US" altLang="ja-JP" sz="4800" dirty="0">
                <a:latin typeface="Congenial" panose="020B0604020202020204" pitchFamily="2" charset="0"/>
              </a:rPr>
              <a:t> Stamp your feet.</a:t>
            </a:r>
          </a:p>
          <a:p>
            <a:pPr algn="ctr"/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lang="en-US" altLang="ja-JP" sz="4800" dirty="0">
                <a:solidFill>
                  <a:srgbClr val="FF0000"/>
                </a:solidFill>
                <a:latin typeface="Congenial" panose="020B0604020202020204" pitchFamily="2" charset="0"/>
              </a:rPr>
              <a:t>Imperative sentence</a:t>
            </a:r>
          </a:p>
          <a:p>
            <a:pPr algn="ctr"/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endParaRPr kumimoji="1" lang="en-US" altLang="ja-JP" sz="4800" dirty="0">
              <a:latin typeface="Congenial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92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352446" y="4250091"/>
            <a:ext cx="1666854" cy="228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3BD0CA-3DEC-790D-2890-A13F71E38501}"/>
              </a:ext>
            </a:extLst>
          </p:cNvPr>
          <p:cNvSpPr txBox="1"/>
          <p:nvPr/>
        </p:nvSpPr>
        <p:spPr>
          <a:xfrm>
            <a:off x="441387" y="318443"/>
            <a:ext cx="111156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ongenial" panose="020B0604020202020204" pitchFamily="2" charset="0"/>
              </a:rPr>
              <a:t>Sit down</a:t>
            </a:r>
            <a:r>
              <a:rPr lang="en-US" altLang="ja-JP" sz="4000" dirty="0">
                <a:latin typeface="Congenial" panose="020B0604020202020204" pitchFamily="2" charset="0"/>
              </a:rPr>
              <a:t>.    </a:t>
            </a:r>
            <a:r>
              <a:rPr kumimoji="1" lang="en-US" altLang="ja-JP" sz="4000" dirty="0">
                <a:latin typeface="Congenial" panose="020B0604020202020204" pitchFamily="2" charset="0"/>
              </a:rPr>
              <a:t>Clap your hands.   </a:t>
            </a:r>
            <a:r>
              <a:rPr lang="en-US" altLang="ja-JP" sz="4000" dirty="0">
                <a:latin typeface="Congenial" panose="020B0604020202020204" pitchFamily="2" charset="0"/>
              </a:rPr>
              <a:t>Stamp your feet.</a:t>
            </a:r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lang="en-US" altLang="ja-JP" sz="4800" dirty="0">
                <a:solidFill>
                  <a:srgbClr val="FF0000"/>
                </a:solidFill>
                <a:latin typeface="Congenial" panose="020B0604020202020204" pitchFamily="2" charset="0"/>
              </a:rPr>
              <a:t>Imperative sentence</a:t>
            </a:r>
          </a:p>
          <a:p>
            <a:pPr algn="ctr"/>
            <a:endParaRPr kumimoji="1" lang="en-US" altLang="ja-JP" sz="4800" dirty="0">
              <a:latin typeface="Congenial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6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352446" y="4250091"/>
            <a:ext cx="1666854" cy="228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3BD0CA-3DEC-790D-2890-A13F71E38501}"/>
              </a:ext>
            </a:extLst>
          </p:cNvPr>
          <p:cNvSpPr txBox="1"/>
          <p:nvPr/>
        </p:nvSpPr>
        <p:spPr>
          <a:xfrm>
            <a:off x="441387" y="318443"/>
            <a:ext cx="111156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ongenial" panose="020B0604020202020204" pitchFamily="2" charset="0"/>
              </a:rPr>
              <a:t>Sit down</a:t>
            </a:r>
            <a:r>
              <a:rPr lang="en-US" altLang="ja-JP" sz="4000" dirty="0">
                <a:latin typeface="Congenial" panose="020B0604020202020204" pitchFamily="2" charset="0"/>
              </a:rPr>
              <a:t>.    </a:t>
            </a:r>
            <a:r>
              <a:rPr kumimoji="1" lang="en-US" altLang="ja-JP" sz="4000" dirty="0">
                <a:latin typeface="Congenial" panose="020B0604020202020204" pitchFamily="2" charset="0"/>
              </a:rPr>
              <a:t>Clap your hands.   </a:t>
            </a:r>
            <a:r>
              <a:rPr lang="en-US" altLang="ja-JP" sz="4000" dirty="0">
                <a:latin typeface="Congenial" panose="020B0604020202020204" pitchFamily="2" charset="0"/>
              </a:rPr>
              <a:t>Stamp your feet.</a:t>
            </a:r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lang="en-US" altLang="ja-JP" sz="4800" dirty="0">
                <a:solidFill>
                  <a:srgbClr val="FF0000"/>
                </a:solidFill>
                <a:latin typeface="Congenial" panose="020B0604020202020204" pitchFamily="2" charset="0"/>
              </a:rPr>
              <a:t>Imperative sentence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Warnings: Be aware of the dog!</a:t>
            </a:r>
          </a:p>
          <a:p>
            <a:pPr algn="ctr"/>
            <a:endParaRPr kumimoji="1" lang="en-US" altLang="ja-JP" sz="4800" dirty="0">
              <a:latin typeface="Congenial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5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" descr="enjoyable に対する画像結果">
            <a:extLst>
              <a:ext uri="{FF2B5EF4-FFF2-40B4-BE49-F238E27FC236}">
                <a16:creationId xmlns:a16="http://schemas.microsoft.com/office/drawing/2014/main" id="{2EF3EAE9-A84A-D41E-B8FB-B09E6754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409430"/>
            <a:ext cx="2910288" cy="1817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67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352446" y="4250091"/>
            <a:ext cx="1666854" cy="228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3BD0CA-3DEC-790D-2890-A13F71E38501}"/>
              </a:ext>
            </a:extLst>
          </p:cNvPr>
          <p:cNvSpPr txBox="1"/>
          <p:nvPr/>
        </p:nvSpPr>
        <p:spPr>
          <a:xfrm>
            <a:off x="441387" y="318443"/>
            <a:ext cx="11115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ongenial" panose="020B0604020202020204" pitchFamily="2" charset="0"/>
              </a:rPr>
              <a:t>Sit down</a:t>
            </a:r>
            <a:r>
              <a:rPr lang="en-US" altLang="ja-JP" sz="4000" dirty="0">
                <a:latin typeface="Congenial" panose="020B0604020202020204" pitchFamily="2" charset="0"/>
              </a:rPr>
              <a:t>.    </a:t>
            </a:r>
            <a:r>
              <a:rPr kumimoji="1" lang="en-US" altLang="ja-JP" sz="4000" dirty="0">
                <a:latin typeface="Congenial" panose="020B0604020202020204" pitchFamily="2" charset="0"/>
              </a:rPr>
              <a:t>Clap your hands.   </a:t>
            </a:r>
            <a:r>
              <a:rPr lang="en-US" altLang="ja-JP" sz="4000" dirty="0">
                <a:latin typeface="Congenial" panose="020B0604020202020204" pitchFamily="2" charset="0"/>
              </a:rPr>
              <a:t>Stamp your feet.</a:t>
            </a:r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lang="en-US" altLang="ja-JP" sz="4800" dirty="0">
                <a:solidFill>
                  <a:srgbClr val="FF0000"/>
                </a:solidFill>
                <a:latin typeface="Congenial" panose="020B0604020202020204" pitchFamily="2" charset="0"/>
              </a:rPr>
              <a:t>Imperative sentence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Warnings: Be aware of the dog!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Instructions: Stir in the flour gradually.</a:t>
            </a:r>
          </a:p>
          <a:p>
            <a:pPr algn="ctr"/>
            <a:endParaRPr kumimoji="1" lang="en-US" altLang="ja-JP" sz="4800" dirty="0">
              <a:latin typeface="Congenial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06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352446" y="4250091"/>
            <a:ext cx="1666854" cy="228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3BD0CA-3DEC-790D-2890-A13F71E38501}"/>
              </a:ext>
            </a:extLst>
          </p:cNvPr>
          <p:cNvSpPr txBox="1"/>
          <p:nvPr/>
        </p:nvSpPr>
        <p:spPr>
          <a:xfrm>
            <a:off x="441387" y="318443"/>
            <a:ext cx="111156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ongenial" panose="020B0604020202020204" pitchFamily="2" charset="0"/>
              </a:rPr>
              <a:t>Sit down</a:t>
            </a:r>
            <a:r>
              <a:rPr lang="en-US" altLang="ja-JP" sz="4000" dirty="0">
                <a:latin typeface="Congenial" panose="020B0604020202020204" pitchFamily="2" charset="0"/>
              </a:rPr>
              <a:t>.    </a:t>
            </a:r>
            <a:r>
              <a:rPr kumimoji="1" lang="en-US" altLang="ja-JP" sz="4000" dirty="0">
                <a:latin typeface="Congenial" panose="020B0604020202020204" pitchFamily="2" charset="0"/>
              </a:rPr>
              <a:t>Clap your hands.   </a:t>
            </a:r>
            <a:r>
              <a:rPr lang="en-US" altLang="ja-JP" sz="4000" dirty="0">
                <a:latin typeface="Congenial" panose="020B0604020202020204" pitchFamily="2" charset="0"/>
              </a:rPr>
              <a:t>Stamp your feet.</a:t>
            </a:r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lang="en-US" altLang="ja-JP" sz="4800" dirty="0">
                <a:solidFill>
                  <a:srgbClr val="FF0000"/>
                </a:solidFill>
                <a:latin typeface="Congenial" panose="020B0604020202020204" pitchFamily="2" charset="0"/>
              </a:rPr>
              <a:t>Imperative sentence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Warnings: Be aware of the dog!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Instructions: Stir in the flour gradually.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Advice: Use a sharp knife</a:t>
            </a:r>
          </a:p>
          <a:p>
            <a:pPr algn="ctr"/>
            <a:endParaRPr kumimoji="1" lang="en-US" altLang="ja-JP" sz="4800" dirty="0">
              <a:latin typeface="Congenial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36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352446" y="4250091"/>
            <a:ext cx="1666854" cy="228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3BD0CA-3DEC-790D-2890-A13F71E38501}"/>
              </a:ext>
            </a:extLst>
          </p:cNvPr>
          <p:cNvSpPr txBox="1"/>
          <p:nvPr/>
        </p:nvSpPr>
        <p:spPr>
          <a:xfrm>
            <a:off x="441387" y="318443"/>
            <a:ext cx="111156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ongenial" panose="020B0604020202020204" pitchFamily="2" charset="0"/>
              </a:rPr>
              <a:t>Sit down</a:t>
            </a:r>
            <a:r>
              <a:rPr lang="en-US" altLang="ja-JP" sz="4000" dirty="0">
                <a:latin typeface="Congenial" panose="020B0604020202020204" pitchFamily="2" charset="0"/>
              </a:rPr>
              <a:t>.    </a:t>
            </a:r>
            <a:r>
              <a:rPr kumimoji="1" lang="en-US" altLang="ja-JP" sz="4000" dirty="0">
                <a:latin typeface="Congenial" panose="020B0604020202020204" pitchFamily="2" charset="0"/>
              </a:rPr>
              <a:t>Clap your hands.   </a:t>
            </a:r>
            <a:r>
              <a:rPr lang="en-US" altLang="ja-JP" sz="4000" dirty="0">
                <a:latin typeface="Congenial" panose="020B0604020202020204" pitchFamily="2" charset="0"/>
              </a:rPr>
              <a:t>Stamp your feet.</a:t>
            </a:r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lang="en-US" altLang="ja-JP" sz="4800" dirty="0">
                <a:solidFill>
                  <a:srgbClr val="FF0000"/>
                </a:solidFill>
                <a:latin typeface="Congenial" panose="020B0604020202020204" pitchFamily="2" charset="0"/>
              </a:rPr>
              <a:t>Imperative sentence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Warnings: Be aware of the dog!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Instructions: Stir in the flour gradually.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Advice: Use a sharp knife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Suggestions: Try the apple pie.</a:t>
            </a:r>
          </a:p>
          <a:p>
            <a:pPr algn="ctr"/>
            <a:endParaRPr kumimoji="1" lang="en-US" altLang="ja-JP" sz="4800" dirty="0">
              <a:latin typeface="Congenial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61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352446" y="4250091"/>
            <a:ext cx="1666854" cy="228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3BD0CA-3DEC-790D-2890-A13F71E38501}"/>
              </a:ext>
            </a:extLst>
          </p:cNvPr>
          <p:cNvSpPr txBox="1"/>
          <p:nvPr/>
        </p:nvSpPr>
        <p:spPr>
          <a:xfrm>
            <a:off x="441387" y="318443"/>
            <a:ext cx="11115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ongenial" panose="020B0604020202020204" pitchFamily="2" charset="0"/>
              </a:rPr>
              <a:t>Sit down</a:t>
            </a:r>
            <a:r>
              <a:rPr lang="en-US" altLang="ja-JP" sz="4000" dirty="0">
                <a:latin typeface="Congenial" panose="020B0604020202020204" pitchFamily="2" charset="0"/>
              </a:rPr>
              <a:t>.    </a:t>
            </a:r>
            <a:r>
              <a:rPr kumimoji="1" lang="en-US" altLang="ja-JP" sz="4000" dirty="0">
                <a:latin typeface="Congenial" panose="020B0604020202020204" pitchFamily="2" charset="0"/>
              </a:rPr>
              <a:t>Clap your hands.   </a:t>
            </a:r>
            <a:r>
              <a:rPr lang="en-US" altLang="ja-JP" sz="4000" dirty="0">
                <a:latin typeface="Congenial" panose="020B0604020202020204" pitchFamily="2" charset="0"/>
              </a:rPr>
              <a:t>Stamp your feet.</a:t>
            </a:r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lang="en-US" altLang="ja-JP" sz="4800" dirty="0">
                <a:solidFill>
                  <a:srgbClr val="FF0000"/>
                </a:solidFill>
                <a:latin typeface="Congenial" panose="020B0604020202020204" pitchFamily="2" charset="0"/>
              </a:rPr>
              <a:t>Imperative sentence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Warnings: Be aware of the dog!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Instructions: Stir in the flour gradually.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Advice: Use a sharp knife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Suggestions: Try the apple pie.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Invitations: Come and see us soon.</a:t>
            </a:r>
          </a:p>
          <a:p>
            <a:pPr algn="ctr"/>
            <a:endParaRPr kumimoji="1" lang="en-US" altLang="ja-JP" sz="4800" dirty="0">
              <a:latin typeface="Congenial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80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352446" y="4250091"/>
            <a:ext cx="1666854" cy="228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3BD0CA-3DEC-790D-2890-A13F71E38501}"/>
              </a:ext>
            </a:extLst>
          </p:cNvPr>
          <p:cNvSpPr txBox="1"/>
          <p:nvPr/>
        </p:nvSpPr>
        <p:spPr>
          <a:xfrm>
            <a:off x="441387" y="318443"/>
            <a:ext cx="1111567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ongenial" panose="020B0604020202020204" pitchFamily="2" charset="0"/>
              </a:rPr>
              <a:t>Sit down</a:t>
            </a:r>
            <a:r>
              <a:rPr lang="en-US" altLang="ja-JP" sz="4000" dirty="0">
                <a:latin typeface="Congenial" panose="020B0604020202020204" pitchFamily="2" charset="0"/>
              </a:rPr>
              <a:t>.    </a:t>
            </a:r>
            <a:r>
              <a:rPr kumimoji="1" lang="en-US" altLang="ja-JP" sz="4000" dirty="0">
                <a:latin typeface="Congenial" panose="020B0604020202020204" pitchFamily="2" charset="0"/>
              </a:rPr>
              <a:t>Clap your hands.   </a:t>
            </a:r>
            <a:r>
              <a:rPr lang="en-US" altLang="ja-JP" sz="4000" dirty="0">
                <a:latin typeface="Congenial" panose="020B0604020202020204" pitchFamily="2" charset="0"/>
              </a:rPr>
              <a:t>Stamp your feet.</a:t>
            </a:r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lang="en-US" altLang="ja-JP" sz="4800" dirty="0">
                <a:solidFill>
                  <a:srgbClr val="FF0000"/>
                </a:solidFill>
                <a:latin typeface="Congenial" panose="020B0604020202020204" pitchFamily="2" charset="0"/>
              </a:rPr>
              <a:t>Imperative sentence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Warnings: Be aware of the dog!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Instructions: Stir in the flour gradually.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Advice: Use a sharp knife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Suggestions: Try the apple pie.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Invitations: Come and see us soon.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Requests: Help me, please.</a:t>
            </a:r>
          </a:p>
          <a:p>
            <a:pPr algn="ctr"/>
            <a:endParaRPr kumimoji="1" lang="en-US" altLang="ja-JP" sz="4800" dirty="0">
              <a:latin typeface="Congenial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39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352446" y="4250091"/>
            <a:ext cx="1666854" cy="22894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3BD0CA-3DEC-790D-2890-A13F71E38501}"/>
              </a:ext>
            </a:extLst>
          </p:cNvPr>
          <p:cNvSpPr txBox="1"/>
          <p:nvPr/>
        </p:nvSpPr>
        <p:spPr>
          <a:xfrm>
            <a:off x="441387" y="318443"/>
            <a:ext cx="1111567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ongenial" panose="020B0604020202020204" pitchFamily="2" charset="0"/>
              </a:rPr>
              <a:t>Sit down</a:t>
            </a:r>
            <a:r>
              <a:rPr lang="en-US" altLang="ja-JP" sz="4000" dirty="0">
                <a:latin typeface="Congenial" panose="020B0604020202020204" pitchFamily="2" charset="0"/>
              </a:rPr>
              <a:t>.    </a:t>
            </a:r>
            <a:r>
              <a:rPr kumimoji="1" lang="en-US" altLang="ja-JP" sz="4000" dirty="0">
                <a:latin typeface="Congenial" panose="020B0604020202020204" pitchFamily="2" charset="0"/>
              </a:rPr>
              <a:t>Clap your hands.   </a:t>
            </a:r>
            <a:r>
              <a:rPr lang="en-US" altLang="ja-JP" sz="4000" dirty="0">
                <a:latin typeface="Congenial" panose="020B0604020202020204" pitchFamily="2" charset="0"/>
              </a:rPr>
              <a:t>Stamp your feet.</a:t>
            </a:r>
            <a:endParaRPr lang="en-US" altLang="ja-JP" sz="4800" dirty="0">
              <a:latin typeface="Congenial" panose="020B0604020202020204" pitchFamily="2" charset="0"/>
            </a:endParaRPr>
          </a:p>
          <a:p>
            <a:pPr algn="ctr"/>
            <a:r>
              <a:rPr lang="en-US" altLang="ja-JP" sz="4800" dirty="0">
                <a:solidFill>
                  <a:srgbClr val="FF0000"/>
                </a:solidFill>
                <a:latin typeface="Congenial" panose="020B0604020202020204" pitchFamily="2" charset="0"/>
              </a:rPr>
              <a:t>Imperative sentence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Warnings: Be aware of the dog!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Instructions: Stir in the flour gradually.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Advice: Use a sharp knife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Suggestions: Try the apple pie.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Invitations: Come and see us soon.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Requests: Help me, please.</a:t>
            </a:r>
          </a:p>
          <a:p>
            <a:pPr algn="ctr"/>
            <a:r>
              <a:rPr lang="en-US" altLang="ja-JP" sz="4000" dirty="0">
                <a:latin typeface="Congenial" panose="020B0604020202020204" pitchFamily="2" charset="0"/>
              </a:rPr>
              <a:t>(negative)</a:t>
            </a:r>
          </a:p>
          <a:p>
            <a:pPr algn="ctr"/>
            <a:r>
              <a:rPr lang="en-US" altLang="ja-JP" sz="4800" dirty="0">
                <a:latin typeface="Congenial" panose="020B0604020202020204" pitchFamily="2" charset="0"/>
              </a:rPr>
              <a:t>Do not disturb. Don’t disturb</a:t>
            </a:r>
          </a:p>
          <a:p>
            <a:pPr algn="ctr"/>
            <a:endParaRPr kumimoji="1" lang="en-US" altLang="ja-JP" sz="4800" dirty="0">
              <a:latin typeface="Congenial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92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4666544" cy="3678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 dirty="0">
                <a:latin typeface="+mj-lt"/>
                <a:ea typeface="+mj-ea"/>
                <a:cs typeface="+mj-cs"/>
              </a:rPr>
              <a:t>Imperatives</a:t>
            </a:r>
            <a:endParaRPr kumimoji="1" lang="en-US" altLang="ja-JP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7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43278" y="512937"/>
            <a:ext cx="4666544" cy="3678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 dirty="0">
                <a:latin typeface="+mj-lt"/>
                <a:ea typeface="+mj-ea"/>
                <a:cs typeface="+mj-cs"/>
              </a:rPr>
              <a:t>Positive &amp; negative imperatives</a:t>
            </a:r>
            <a:endParaRPr kumimoji="1" lang="en-US" altLang="ja-JP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4" y="640080"/>
            <a:ext cx="2073783" cy="20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77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adorable に対する画像結果">
            <a:extLst>
              <a:ext uri="{FF2B5EF4-FFF2-40B4-BE49-F238E27FC236}">
                <a16:creationId xmlns:a16="http://schemas.microsoft.com/office/drawing/2014/main" id="{DD6C3052-A016-EC44-6D0D-52C380D7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46" y="531415"/>
            <a:ext cx="1787825" cy="1930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0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avoidable plastic bag に対する画像結果">
            <a:extLst>
              <a:ext uri="{FF2B5EF4-FFF2-40B4-BE49-F238E27FC236}">
                <a16:creationId xmlns:a16="http://schemas.microsoft.com/office/drawing/2014/main" id="{61A52920-1A21-8D2B-0D08-C18E0D86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545967"/>
            <a:ext cx="2598578" cy="1646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8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available room に対する画像結果">
            <a:extLst>
              <a:ext uri="{FF2B5EF4-FFF2-40B4-BE49-F238E27FC236}">
                <a16:creationId xmlns:a16="http://schemas.microsoft.com/office/drawing/2014/main" id="{6045F839-2C4B-8BFD-7FB7-D65EC94A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47" y="770380"/>
            <a:ext cx="2834058" cy="192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2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notable  に対する画像結果">
            <a:extLst>
              <a:ext uri="{FF2B5EF4-FFF2-40B4-BE49-F238E27FC236}">
                <a16:creationId xmlns:a16="http://schemas.microsoft.com/office/drawing/2014/main" id="{8BBA373B-7F61-1C7A-755A-4D55A5B7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51" y="1628386"/>
            <a:ext cx="2187769" cy="1943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4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reasonable price に対する画像結果">
            <a:extLst>
              <a:ext uri="{FF2B5EF4-FFF2-40B4-BE49-F238E27FC236}">
                <a16:creationId xmlns:a16="http://schemas.microsoft.com/office/drawing/2014/main" id="{97573149-D50C-1BCA-4F63-1056F4D7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07" y="2157590"/>
            <a:ext cx="1694075" cy="18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2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enjoyable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adorable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avoidable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available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notable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reasonable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7.comfortable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comfortable に対する画像結果">
            <a:extLst>
              <a:ext uri="{FF2B5EF4-FFF2-40B4-BE49-F238E27FC236}">
                <a16:creationId xmlns:a16="http://schemas.microsoft.com/office/drawing/2014/main" id="{E9B2ECB4-28D5-18C9-6D97-6FDC7159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93" y="2957707"/>
            <a:ext cx="2886076" cy="1714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9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7324</TotalTime>
  <Words>954</Words>
  <Application>Microsoft Office PowerPoint</Application>
  <PresentationFormat>ワイド画面</PresentationFormat>
  <Paragraphs>288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游ゴシック</vt:lpstr>
      <vt:lpstr>游ゴシック Light</vt:lpstr>
      <vt:lpstr>Arial</vt:lpstr>
      <vt:lpstr>Cavolini</vt:lpstr>
      <vt:lpstr>Congenial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490</cp:revision>
  <cp:lastPrinted>2022-05-30T22:44:42Z</cp:lastPrinted>
  <dcterms:created xsi:type="dcterms:W3CDTF">2020-09-21T09:21:49Z</dcterms:created>
  <dcterms:modified xsi:type="dcterms:W3CDTF">2022-11-27T10:05:04Z</dcterms:modified>
</cp:coreProperties>
</file>