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4" r:id="rId2"/>
    <p:sldId id="283" r:id="rId3"/>
    <p:sldId id="1780" r:id="rId4"/>
    <p:sldId id="1852" r:id="rId5"/>
    <p:sldId id="1851" r:id="rId6"/>
    <p:sldId id="1850" r:id="rId7"/>
    <p:sldId id="1849" r:id="rId8"/>
    <p:sldId id="1848" r:id="rId9"/>
    <p:sldId id="1847" r:id="rId10"/>
    <p:sldId id="1846" r:id="rId11"/>
    <p:sldId id="1845" r:id="rId12"/>
    <p:sldId id="1844" r:id="rId13"/>
    <p:sldId id="1843" r:id="rId14"/>
    <p:sldId id="1842" r:id="rId15"/>
    <p:sldId id="1841" r:id="rId16"/>
    <p:sldId id="1840" r:id="rId17"/>
    <p:sldId id="1839" r:id="rId18"/>
    <p:sldId id="1838" r:id="rId19"/>
    <p:sldId id="1837" r:id="rId20"/>
    <p:sldId id="1836" r:id="rId21"/>
    <p:sldId id="1168" r:id="rId22"/>
    <p:sldId id="1835" r:id="rId23"/>
    <p:sldId id="1853" r:id="rId24"/>
    <p:sldId id="1854" r:id="rId25"/>
    <p:sldId id="1855" r:id="rId26"/>
    <p:sldId id="1856" r:id="rId27"/>
    <p:sldId id="1857" r:id="rId28"/>
    <p:sldId id="1858" r:id="rId29"/>
    <p:sldId id="1859" r:id="rId30"/>
    <p:sldId id="1860" r:id="rId31"/>
    <p:sldId id="1863" r:id="rId32"/>
    <p:sldId id="1864" r:id="rId33"/>
    <p:sldId id="1862" r:id="rId34"/>
    <p:sldId id="1861" r:id="rId35"/>
    <p:sldId id="1865" r:id="rId36"/>
    <p:sldId id="1866" r:id="rId37"/>
    <p:sldId id="1867" r:id="rId38"/>
    <p:sldId id="1868" r:id="rId39"/>
    <p:sldId id="1869" r:id="rId40"/>
    <p:sldId id="1870" r:id="rId41"/>
    <p:sldId id="1871" r:id="rId42"/>
    <p:sldId id="1872" r:id="rId43"/>
    <p:sldId id="1873" r:id="rId44"/>
    <p:sldId id="1874" r:id="rId45"/>
    <p:sldId id="1875" r:id="rId46"/>
    <p:sldId id="1559" r:id="rId47"/>
    <p:sldId id="1657" r:id="rId48"/>
    <p:sldId id="1805" r:id="rId49"/>
    <p:sldId id="1806" r:id="rId50"/>
    <p:sldId id="328" r:id="rId5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51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</p:txBody>
      </p:sp>
      <p:pic>
        <p:nvPicPr>
          <p:cNvPr id="5" name="Picture 2" descr="pneumonia に対する画像結果">
            <a:extLst>
              <a:ext uri="{FF2B5EF4-FFF2-40B4-BE49-F238E27FC236}">
                <a16:creationId xmlns:a16="http://schemas.microsoft.com/office/drawing/2014/main" id="{CA2A41C9-094E-6502-6F26-000FEB700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0481"/>
          <a:stretch/>
        </p:blipFill>
        <p:spPr bwMode="auto">
          <a:xfrm>
            <a:off x="8323927" y="1447973"/>
            <a:ext cx="1659195" cy="1659195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5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4" descr="pneumatic に対する画像結果">
            <a:extLst>
              <a:ext uri="{FF2B5EF4-FFF2-40B4-BE49-F238E27FC236}">
                <a16:creationId xmlns:a16="http://schemas.microsoft.com/office/drawing/2014/main" id="{8026DBDC-D94B-B4CF-8CD3-999CDDFC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43" y="1400407"/>
            <a:ext cx="1660673" cy="1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5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6" descr="psychiatry に対する画像結果">
            <a:extLst>
              <a:ext uri="{FF2B5EF4-FFF2-40B4-BE49-F238E27FC236}">
                <a16:creationId xmlns:a16="http://schemas.microsoft.com/office/drawing/2014/main" id="{A2D08393-840F-AB9A-CB23-F337CAB5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74" y="1692795"/>
            <a:ext cx="2004701" cy="12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8" descr="psychology に対する画像結果">
            <a:extLst>
              <a:ext uri="{FF2B5EF4-FFF2-40B4-BE49-F238E27FC236}">
                <a16:creationId xmlns:a16="http://schemas.microsoft.com/office/drawing/2014/main" id="{62A6319F-2639-BF56-ED20-5BF1D00A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05" y="1985183"/>
            <a:ext cx="1897244" cy="144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1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pic>
        <p:nvPicPr>
          <p:cNvPr id="5" name="Picture 20" descr="pterodactyl に対する画像結果">
            <a:extLst>
              <a:ext uri="{FF2B5EF4-FFF2-40B4-BE49-F238E27FC236}">
                <a16:creationId xmlns:a16="http://schemas.microsoft.com/office/drawing/2014/main" id="{F5A9B476-9E92-CC0A-AC82-E8E7F907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62" y="1978001"/>
            <a:ext cx="1665525" cy="11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0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28452" y="477078"/>
            <a:ext cx="4863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psychiatrist</a:t>
            </a:r>
          </a:p>
        </p:txBody>
      </p:sp>
      <p:pic>
        <p:nvPicPr>
          <p:cNvPr id="6" name="Picture 2" descr="psychiatrist test に対する画像結果">
            <a:extLst>
              <a:ext uri="{FF2B5EF4-FFF2-40B4-BE49-F238E27FC236}">
                <a16:creationId xmlns:a16="http://schemas.microsoft.com/office/drawing/2014/main" id="{CD97A820-2590-692D-30FF-97781B7D8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16357" b="1"/>
          <a:stretch/>
        </p:blipFill>
        <p:spPr bwMode="auto">
          <a:xfrm>
            <a:off x="8535856" y="1680755"/>
            <a:ext cx="1748245" cy="174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1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28452" y="477078"/>
            <a:ext cx="48635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psychiatrist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pseudonym</a:t>
            </a:r>
          </a:p>
        </p:txBody>
      </p:sp>
      <p:pic>
        <p:nvPicPr>
          <p:cNvPr id="6" name="Picture 22" descr="pseudonym に対する画像結果">
            <a:extLst>
              <a:ext uri="{FF2B5EF4-FFF2-40B4-BE49-F238E27FC236}">
                <a16:creationId xmlns:a16="http://schemas.microsoft.com/office/drawing/2014/main" id="{4829A5ED-EB15-E471-2244-8A2A884F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5" y="5094658"/>
            <a:ext cx="2075744" cy="881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7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28452" y="477078"/>
            <a:ext cx="48635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psychiatrist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pseudonym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ptarmigan</a:t>
            </a:r>
          </a:p>
        </p:txBody>
      </p:sp>
      <p:pic>
        <p:nvPicPr>
          <p:cNvPr id="6" name="Picture 24" descr="ptarmigan に対する画像結果">
            <a:extLst>
              <a:ext uri="{FF2B5EF4-FFF2-40B4-BE49-F238E27FC236}">
                <a16:creationId xmlns:a16="http://schemas.microsoft.com/office/drawing/2014/main" id="{13CA0D3F-B2D5-06C9-45C1-EC03328E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0" y="4555467"/>
            <a:ext cx="1789717" cy="157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7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28452" y="477078"/>
            <a:ext cx="48635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psychiatrist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pseudonym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ptarmigan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psoriasis</a:t>
            </a:r>
          </a:p>
        </p:txBody>
      </p:sp>
      <p:pic>
        <p:nvPicPr>
          <p:cNvPr id="6" name="Picture 26" descr="psoriasis clipart に対する画像結果">
            <a:extLst>
              <a:ext uri="{FF2B5EF4-FFF2-40B4-BE49-F238E27FC236}">
                <a16:creationId xmlns:a16="http://schemas.microsoft.com/office/drawing/2014/main" id="{00D698D4-AE93-E43E-3767-0B0D437A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7" y="4619447"/>
            <a:ext cx="1894554" cy="14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28452" y="477078"/>
            <a:ext cx="48635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psychiatrist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pseudonym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ptarmigan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psoriasis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psi</a:t>
            </a:r>
          </a:p>
        </p:txBody>
      </p:sp>
      <p:pic>
        <p:nvPicPr>
          <p:cNvPr id="8" name="Picture 8" descr="psi  に対する画像結果">
            <a:extLst>
              <a:ext uri="{FF2B5EF4-FFF2-40B4-BE49-F238E27FC236}">
                <a16:creationId xmlns:a16="http://schemas.microsoft.com/office/drawing/2014/main" id="{3C5A6766-2C6B-BC2E-76EB-A8966F83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" y="4693588"/>
            <a:ext cx="1212754" cy="15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21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pneumonia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pneumatic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psychiatry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pterodactyl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28452" y="477078"/>
            <a:ext cx="48635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psychiatrist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pseudonym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ptarmigan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psoriasis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psi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psychological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8BB35F-0471-7130-FC65-5A4C7CC6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9" y="4526871"/>
            <a:ext cx="200575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8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Review Sentences.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828696" y="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422660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Granny and Grandpa sent their eldest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grandchildren cards and presents. </a:t>
            </a:r>
          </a:p>
        </p:txBody>
      </p:sp>
      <p:pic>
        <p:nvPicPr>
          <p:cNvPr id="1028" name="Picture 4" descr="presents  に対する画像結果">
            <a:extLst>
              <a:ext uri="{FF2B5EF4-FFF2-40B4-BE49-F238E27FC236}">
                <a16:creationId xmlns:a16="http://schemas.microsoft.com/office/drawing/2014/main" id="{7A184389-4F4E-8034-FB91-B3CB1E395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/>
        </p:blipFill>
        <p:spPr bwMode="auto">
          <a:xfrm>
            <a:off x="1565087" y="3016827"/>
            <a:ext cx="4898776" cy="32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ndparents  に対する画像結果">
            <a:extLst>
              <a:ext uri="{FF2B5EF4-FFF2-40B4-BE49-F238E27FC236}">
                <a16:creationId xmlns:a16="http://schemas.microsoft.com/office/drawing/2014/main" id="{7F9586E8-0273-834D-C937-BCEA11B08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-3"/>
          <a:stretch/>
        </p:blipFill>
        <p:spPr bwMode="auto">
          <a:xfrm>
            <a:off x="6463863" y="3268570"/>
            <a:ext cx="4562443" cy="30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5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422660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Granny and Grandpa 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sent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their eldest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grandchildren cards and presents. </a:t>
            </a:r>
          </a:p>
        </p:txBody>
      </p:sp>
      <p:pic>
        <p:nvPicPr>
          <p:cNvPr id="1028" name="Picture 4" descr="presents  に対する画像結果">
            <a:extLst>
              <a:ext uri="{FF2B5EF4-FFF2-40B4-BE49-F238E27FC236}">
                <a16:creationId xmlns:a16="http://schemas.microsoft.com/office/drawing/2014/main" id="{7A184389-4F4E-8034-FB91-B3CB1E395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/>
        </p:blipFill>
        <p:spPr bwMode="auto">
          <a:xfrm>
            <a:off x="1565087" y="3016827"/>
            <a:ext cx="4898776" cy="32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ndparents  に対する画像結果">
            <a:extLst>
              <a:ext uri="{FF2B5EF4-FFF2-40B4-BE49-F238E27FC236}">
                <a16:creationId xmlns:a16="http://schemas.microsoft.com/office/drawing/2014/main" id="{7F9586E8-0273-834D-C937-BCEA11B08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-3"/>
          <a:stretch/>
        </p:blipFill>
        <p:spPr bwMode="auto">
          <a:xfrm>
            <a:off x="6463863" y="3268570"/>
            <a:ext cx="4562443" cy="30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6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422660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Granny and Grandpa 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sent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their eldest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grandchildren cards and presents. </a:t>
            </a:r>
          </a:p>
        </p:txBody>
      </p:sp>
      <p:pic>
        <p:nvPicPr>
          <p:cNvPr id="1028" name="Picture 4" descr="presents  に対する画像結果">
            <a:extLst>
              <a:ext uri="{FF2B5EF4-FFF2-40B4-BE49-F238E27FC236}">
                <a16:creationId xmlns:a16="http://schemas.microsoft.com/office/drawing/2014/main" id="{7A184389-4F4E-8034-FB91-B3CB1E395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/>
        </p:blipFill>
        <p:spPr bwMode="auto">
          <a:xfrm>
            <a:off x="1565087" y="3016827"/>
            <a:ext cx="4898776" cy="32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ndparents  に対する画像結果">
            <a:extLst>
              <a:ext uri="{FF2B5EF4-FFF2-40B4-BE49-F238E27FC236}">
                <a16:creationId xmlns:a16="http://schemas.microsoft.com/office/drawing/2014/main" id="{7F9586E8-0273-834D-C937-BCEA11B08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-3"/>
          <a:stretch/>
        </p:blipFill>
        <p:spPr bwMode="auto">
          <a:xfrm>
            <a:off x="6463863" y="3268570"/>
            <a:ext cx="4562443" cy="30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03D3EA3-7D02-55F0-D618-1B82679E23F9}"/>
              </a:ext>
            </a:extLst>
          </p:cNvPr>
          <p:cNvSpPr/>
          <p:nvPr/>
        </p:nvSpPr>
        <p:spPr>
          <a:xfrm>
            <a:off x="1133475" y="333375"/>
            <a:ext cx="5572125" cy="9715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628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422660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Granny and Grandpa 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sent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their eldest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grandchildren cards and presents. </a:t>
            </a:r>
          </a:p>
        </p:txBody>
      </p:sp>
      <p:pic>
        <p:nvPicPr>
          <p:cNvPr id="1028" name="Picture 4" descr="presents  に対する画像結果">
            <a:extLst>
              <a:ext uri="{FF2B5EF4-FFF2-40B4-BE49-F238E27FC236}">
                <a16:creationId xmlns:a16="http://schemas.microsoft.com/office/drawing/2014/main" id="{7A184389-4F4E-8034-FB91-B3CB1E395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/>
        </p:blipFill>
        <p:spPr bwMode="auto">
          <a:xfrm>
            <a:off x="1565087" y="3016827"/>
            <a:ext cx="4898776" cy="32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ndparents  に対する画像結果">
            <a:extLst>
              <a:ext uri="{FF2B5EF4-FFF2-40B4-BE49-F238E27FC236}">
                <a16:creationId xmlns:a16="http://schemas.microsoft.com/office/drawing/2014/main" id="{7F9586E8-0273-834D-C937-BCEA11B08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-3"/>
          <a:stretch/>
        </p:blipFill>
        <p:spPr bwMode="auto">
          <a:xfrm>
            <a:off x="6463863" y="3268570"/>
            <a:ext cx="4562443" cy="30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03D3EA3-7D02-55F0-D618-1B82679E23F9}"/>
              </a:ext>
            </a:extLst>
          </p:cNvPr>
          <p:cNvSpPr/>
          <p:nvPr/>
        </p:nvSpPr>
        <p:spPr>
          <a:xfrm>
            <a:off x="1133475" y="333375"/>
            <a:ext cx="5572125" cy="9715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7258AD8-475F-01C1-0357-6D186AF94B13}"/>
              </a:ext>
            </a:extLst>
          </p:cNvPr>
          <p:cNvSpPr/>
          <p:nvPr/>
        </p:nvSpPr>
        <p:spPr>
          <a:xfrm>
            <a:off x="5475890" y="1578732"/>
            <a:ext cx="5055476" cy="112260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292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422660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Granny and Grandpa 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sent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their eldest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grandchildren cards and presents. </a:t>
            </a:r>
          </a:p>
        </p:txBody>
      </p:sp>
      <p:pic>
        <p:nvPicPr>
          <p:cNvPr id="1028" name="Picture 4" descr="presents  に対する画像結果">
            <a:extLst>
              <a:ext uri="{FF2B5EF4-FFF2-40B4-BE49-F238E27FC236}">
                <a16:creationId xmlns:a16="http://schemas.microsoft.com/office/drawing/2014/main" id="{7A184389-4F4E-8034-FB91-B3CB1E395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/>
        </p:blipFill>
        <p:spPr bwMode="auto">
          <a:xfrm>
            <a:off x="1565087" y="3016827"/>
            <a:ext cx="4898776" cy="32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ndparents  に対する画像結果">
            <a:extLst>
              <a:ext uri="{FF2B5EF4-FFF2-40B4-BE49-F238E27FC236}">
                <a16:creationId xmlns:a16="http://schemas.microsoft.com/office/drawing/2014/main" id="{7F9586E8-0273-834D-C937-BCEA11B08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-3"/>
          <a:stretch/>
        </p:blipFill>
        <p:spPr bwMode="auto">
          <a:xfrm>
            <a:off x="6463863" y="3268570"/>
            <a:ext cx="4562443" cy="30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03D3EA3-7D02-55F0-D618-1B82679E23F9}"/>
              </a:ext>
            </a:extLst>
          </p:cNvPr>
          <p:cNvSpPr/>
          <p:nvPr/>
        </p:nvSpPr>
        <p:spPr>
          <a:xfrm>
            <a:off x="1133475" y="333375"/>
            <a:ext cx="5572125" cy="9715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B0972FF-381E-1FA7-7018-EBAFEDD75625}"/>
              </a:ext>
            </a:extLst>
          </p:cNvPr>
          <p:cNvSpPr/>
          <p:nvPr/>
        </p:nvSpPr>
        <p:spPr>
          <a:xfrm>
            <a:off x="1565087" y="1599574"/>
            <a:ext cx="3910803" cy="112260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7258AD8-475F-01C1-0357-6D186AF94B13}"/>
              </a:ext>
            </a:extLst>
          </p:cNvPr>
          <p:cNvSpPr/>
          <p:nvPr/>
        </p:nvSpPr>
        <p:spPr>
          <a:xfrm>
            <a:off x="5475890" y="1578732"/>
            <a:ext cx="5055476" cy="112260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18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177159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thieves 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94" y="2877522"/>
            <a:ext cx="5163384" cy="3704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28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177159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thieves 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94" y="2877522"/>
            <a:ext cx="5163384" cy="3704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C0F82D-4C88-E4F8-A89E-3ACB53910FC8}"/>
              </a:ext>
            </a:extLst>
          </p:cNvPr>
          <p:cNvSpPr/>
          <p:nvPr/>
        </p:nvSpPr>
        <p:spPr>
          <a:xfrm>
            <a:off x="4197427" y="630621"/>
            <a:ext cx="1608462" cy="8015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57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177159"/>
            <a:ext cx="10178934" cy="2131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thieves</a:t>
            </a:r>
            <a:r>
              <a:rPr kumimoji="1" lang="en-US" altLang="ja-JP" sz="54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 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94" y="2877522"/>
            <a:ext cx="5163384" cy="3704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C0F82D-4C88-E4F8-A89E-3ACB53910FC8}"/>
              </a:ext>
            </a:extLst>
          </p:cNvPr>
          <p:cNvSpPr/>
          <p:nvPr/>
        </p:nvSpPr>
        <p:spPr>
          <a:xfrm>
            <a:off x="4197427" y="630621"/>
            <a:ext cx="1608462" cy="8015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46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Picture 2" descr="psalm に対する画像結果">
            <a:extLst>
              <a:ext uri="{FF2B5EF4-FFF2-40B4-BE49-F238E27FC236}">
                <a16:creationId xmlns:a16="http://schemas.microsoft.com/office/drawing/2014/main" id="{DD309C75-FE8E-057C-D246-65642DE4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782" y="477078"/>
            <a:ext cx="2521025" cy="2599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82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1005008" y="177159"/>
            <a:ext cx="10178934" cy="125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The cars were stolen 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94" y="2877522"/>
            <a:ext cx="5163384" cy="3704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C0F82D-4C88-E4F8-A89E-3ACB53910FC8}"/>
              </a:ext>
            </a:extLst>
          </p:cNvPr>
          <p:cNvSpPr/>
          <p:nvPr/>
        </p:nvSpPr>
        <p:spPr>
          <a:xfrm>
            <a:off x="4197427" y="630621"/>
            <a:ext cx="1608462" cy="8015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06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374387" y="3709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thieves 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9" y="3699641"/>
            <a:ext cx="3885543" cy="278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699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374387" y="3709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Passive voice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thieves 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9" y="3699641"/>
            <a:ext cx="3885543" cy="278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220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374387" y="3709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Passive voice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thieves 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9" y="3699641"/>
            <a:ext cx="3885543" cy="278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thieves stole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last night.</a:t>
            </a:r>
          </a:p>
        </p:txBody>
      </p:sp>
    </p:spTree>
    <p:extLst>
      <p:ext uri="{BB962C8B-B14F-4D97-AF65-F5344CB8AC3E}">
        <p14:creationId xmlns:p14="http://schemas.microsoft.com/office/powerpoint/2010/main" val="362331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92FFD-0C8A-8549-23DB-B7F601C6F902}"/>
              </a:ext>
            </a:extLst>
          </p:cNvPr>
          <p:cNvSpPr txBox="1"/>
          <p:nvPr/>
        </p:nvSpPr>
        <p:spPr>
          <a:xfrm>
            <a:off x="374387" y="3709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Passive voice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were stolen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thieves last night.</a:t>
            </a:r>
          </a:p>
        </p:txBody>
      </p:sp>
      <p:pic>
        <p:nvPicPr>
          <p:cNvPr id="2050" name="Picture 2" descr="thieves steal car clipart に対する画像結果">
            <a:extLst>
              <a:ext uri="{FF2B5EF4-FFF2-40B4-BE49-F238E27FC236}">
                <a16:creationId xmlns:a16="http://schemas.microsoft.com/office/drawing/2014/main" id="{34FAC95F-6818-DEC9-1ED7-E90FD30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9" y="3699641"/>
            <a:ext cx="3885543" cy="278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Active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voice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thieves stole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cars last night.</a:t>
            </a:r>
          </a:p>
        </p:txBody>
      </p:sp>
    </p:spTree>
    <p:extLst>
      <p:ext uri="{BB962C8B-B14F-4D97-AF65-F5344CB8AC3E}">
        <p14:creationId xmlns:p14="http://schemas.microsoft.com/office/powerpoint/2010/main" val="140093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335845"/>
            <a:ext cx="114432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Passive voice</a:t>
            </a:r>
          </a:p>
          <a:p>
            <a:r>
              <a:rPr kumimoji="1" lang="en-US" altLang="ja-JP" sz="4400" b="1" dirty="0"/>
              <a:t>The thieves have been arrested.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were kept 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was baked 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30983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were kept 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was baked 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44931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were kept 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was baked 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589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was baked 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042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was baked 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48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</p:txBody>
      </p:sp>
      <p:pic>
        <p:nvPicPr>
          <p:cNvPr id="3" name="Picture 2" descr="psych child  に対する画像結果">
            <a:extLst>
              <a:ext uri="{FF2B5EF4-FFF2-40B4-BE49-F238E27FC236}">
                <a16:creationId xmlns:a16="http://schemas.microsoft.com/office/drawing/2014/main" id="{91903BBC-C3C0-8A8A-60C7-240F8A29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59" y="317880"/>
            <a:ext cx="2730834" cy="158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61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was baked </a:t>
            </a:r>
            <a:r>
              <a:rPr kumimoji="1" lang="en-US" altLang="ja-JP" sz="4400" b="1" dirty="0"/>
              <a:t>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469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was baked </a:t>
            </a:r>
            <a:r>
              <a:rPr kumimoji="1" lang="en-US" altLang="ja-JP" sz="4400" b="1" dirty="0"/>
              <a:t>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will be painted 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77259A-8960-E9F0-8216-15C6D34D2BB2}"/>
              </a:ext>
            </a:extLst>
          </p:cNvPr>
          <p:cNvSpPr/>
          <p:nvPr/>
        </p:nvSpPr>
        <p:spPr>
          <a:xfrm>
            <a:off x="1613337" y="3573518"/>
            <a:ext cx="1434663" cy="85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324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was baked </a:t>
            </a:r>
            <a:r>
              <a:rPr kumimoji="1" lang="en-US" altLang="ja-JP" sz="4400" b="1" dirty="0"/>
              <a:t>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</a:t>
            </a:r>
            <a:r>
              <a:rPr lang="en-US" altLang="ja-JP" sz="4400" b="1" dirty="0">
                <a:solidFill>
                  <a:srgbClr val="FF0000"/>
                </a:solidFill>
              </a:rPr>
              <a:t>will be painted </a:t>
            </a:r>
            <a:r>
              <a:rPr lang="en-US" altLang="ja-JP" sz="4400" b="1" dirty="0"/>
              <a:t>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77259A-8960-E9F0-8216-15C6D34D2BB2}"/>
              </a:ext>
            </a:extLst>
          </p:cNvPr>
          <p:cNvSpPr/>
          <p:nvPr/>
        </p:nvSpPr>
        <p:spPr>
          <a:xfrm>
            <a:off x="1613337" y="3573518"/>
            <a:ext cx="1434663" cy="85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072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was baked </a:t>
            </a:r>
            <a:r>
              <a:rPr kumimoji="1" lang="en-US" altLang="ja-JP" sz="4400" b="1" dirty="0"/>
              <a:t>by Sue yesterday.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</a:t>
            </a:r>
            <a:r>
              <a:rPr lang="en-US" altLang="ja-JP" sz="4400" b="1" dirty="0">
                <a:solidFill>
                  <a:srgbClr val="FF0000"/>
                </a:solidFill>
              </a:rPr>
              <a:t>will be painted </a:t>
            </a:r>
            <a:r>
              <a:rPr lang="en-US" altLang="ja-JP" sz="4400" b="1" dirty="0"/>
              <a:t>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77259A-8960-E9F0-8216-15C6D34D2BB2}"/>
              </a:ext>
            </a:extLst>
          </p:cNvPr>
          <p:cNvSpPr/>
          <p:nvPr/>
        </p:nvSpPr>
        <p:spPr>
          <a:xfrm>
            <a:off x="1613337" y="3573518"/>
            <a:ext cx="1434663" cy="85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22B8D0-1D1B-28B8-4919-BCBB90F76CF8}"/>
              </a:ext>
            </a:extLst>
          </p:cNvPr>
          <p:cNvSpPr/>
          <p:nvPr/>
        </p:nvSpPr>
        <p:spPr>
          <a:xfrm>
            <a:off x="1613336" y="4916860"/>
            <a:ext cx="1686911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4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was baked </a:t>
            </a:r>
            <a:r>
              <a:rPr kumimoji="1" lang="en-US" altLang="ja-JP" sz="4400" b="1" u="sng" dirty="0"/>
              <a:t>by Sue yesterday</a:t>
            </a:r>
            <a:r>
              <a:rPr kumimoji="1" lang="en-US" altLang="ja-JP" sz="4400" b="1" dirty="0"/>
              <a:t>.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</a:t>
            </a:r>
            <a:r>
              <a:rPr lang="en-US" altLang="ja-JP" sz="4400" b="1" dirty="0">
                <a:solidFill>
                  <a:srgbClr val="FF0000"/>
                </a:solidFill>
              </a:rPr>
              <a:t>will be painted </a:t>
            </a:r>
            <a:r>
              <a:rPr lang="en-US" altLang="ja-JP" sz="4400" b="1" dirty="0"/>
              <a:t>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77259A-8960-E9F0-8216-15C6D34D2BB2}"/>
              </a:ext>
            </a:extLst>
          </p:cNvPr>
          <p:cNvSpPr/>
          <p:nvPr/>
        </p:nvSpPr>
        <p:spPr>
          <a:xfrm>
            <a:off x="1613337" y="3573518"/>
            <a:ext cx="1434663" cy="85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22B8D0-1D1B-28B8-4919-BCBB90F76CF8}"/>
              </a:ext>
            </a:extLst>
          </p:cNvPr>
          <p:cNvSpPr/>
          <p:nvPr/>
        </p:nvSpPr>
        <p:spPr>
          <a:xfrm>
            <a:off x="1613336" y="4916860"/>
            <a:ext cx="1686911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708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A4E08-AA2F-2224-0706-DE27D1328E31}"/>
              </a:ext>
            </a:extLst>
          </p:cNvPr>
          <p:cNvSpPr txBox="1"/>
          <p:nvPr/>
        </p:nvSpPr>
        <p:spPr>
          <a:xfrm>
            <a:off x="374387" y="3133604"/>
            <a:ext cx="7077447" cy="223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D83CB-0DF0-8258-2858-30788710423C}"/>
              </a:ext>
            </a:extLst>
          </p:cNvPr>
          <p:cNvSpPr txBox="1"/>
          <p:nvPr/>
        </p:nvSpPr>
        <p:spPr>
          <a:xfrm>
            <a:off x="372862" y="1012954"/>
            <a:ext cx="114432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thieves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have been arrested</a:t>
            </a:r>
            <a:r>
              <a:rPr kumimoji="1" lang="en-US" altLang="ja-JP" sz="4400" b="1" dirty="0"/>
              <a:t>.</a:t>
            </a:r>
          </a:p>
          <a:p>
            <a:endParaRPr kumimoji="1" lang="en-US" altLang="ja-JP" sz="4400" b="1" dirty="0"/>
          </a:p>
          <a:p>
            <a:r>
              <a:rPr lang="en-US" altLang="ja-JP" sz="4400" b="1" dirty="0"/>
              <a:t>Our bikes </a:t>
            </a:r>
            <a:r>
              <a:rPr lang="en-US" altLang="ja-JP" sz="4400" b="1" dirty="0">
                <a:solidFill>
                  <a:srgbClr val="FF0000"/>
                </a:solidFill>
              </a:rPr>
              <a:t>were kept </a:t>
            </a:r>
            <a:r>
              <a:rPr lang="en-US" altLang="ja-JP" sz="4400" b="1" dirty="0"/>
              <a:t>in the garage.</a:t>
            </a:r>
          </a:p>
          <a:p>
            <a:endParaRPr kumimoji="1" lang="en-US" altLang="ja-JP" sz="4400" b="1" dirty="0"/>
          </a:p>
          <a:p>
            <a:r>
              <a:rPr kumimoji="1" lang="en-US" altLang="ja-JP" sz="4400" b="1" dirty="0"/>
              <a:t>The cake 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was baked </a:t>
            </a:r>
            <a:r>
              <a:rPr kumimoji="1" lang="en-US" altLang="ja-JP" sz="4400" b="1" u="sng" dirty="0"/>
              <a:t>by Sue yesterday</a:t>
            </a:r>
            <a:r>
              <a:rPr kumimoji="1" lang="en-US" altLang="ja-JP" sz="4400" b="1" dirty="0"/>
              <a:t>.</a:t>
            </a:r>
          </a:p>
          <a:p>
            <a:r>
              <a:rPr kumimoji="1" lang="ja-JP" altLang="en-US" sz="4400" b="1" dirty="0"/>
              <a:t>→</a:t>
            </a:r>
            <a:r>
              <a:rPr kumimoji="1" lang="en-US" altLang="ja-JP" sz="3600" b="1" dirty="0"/>
              <a:t>Sue baked the cake yesterday. (active voice)</a:t>
            </a:r>
          </a:p>
          <a:p>
            <a:endParaRPr lang="en-US" altLang="ja-JP" sz="4400" b="1" dirty="0"/>
          </a:p>
          <a:p>
            <a:r>
              <a:rPr lang="en-US" altLang="ja-JP" sz="4400" b="1" dirty="0"/>
              <a:t>The fence </a:t>
            </a:r>
            <a:r>
              <a:rPr lang="en-US" altLang="ja-JP" sz="4400" b="1" dirty="0">
                <a:solidFill>
                  <a:srgbClr val="FF0000"/>
                </a:solidFill>
              </a:rPr>
              <a:t>will be painted </a:t>
            </a:r>
            <a:r>
              <a:rPr lang="en-US" altLang="ja-JP" sz="4400" b="1" dirty="0"/>
              <a:t>today.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C5F57A-B1AF-2E2A-E8E2-7B376CDCB463}"/>
              </a:ext>
            </a:extLst>
          </p:cNvPr>
          <p:cNvSpPr/>
          <p:nvPr/>
        </p:nvSpPr>
        <p:spPr>
          <a:xfrm>
            <a:off x="1534510" y="872359"/>
            <a:ext cx="2186152" cy="95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261D2C-E793-A995-0256-D8453904B542}"/>
              </a:ext>
            </a:extLst>
          </p:cNvPr>
          <p:cNvSpPr/>
          <p:nvPr/>
        </p:nvSpPr>
        <p:spPr>
          <a:xfrm>
            <a:off x="1534510" y="2222938"/>
            <a:ext cx="1587062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77259A-8960-E9F0-8216-15C6D34D2BB2}"/>
              </a:ext>
            </a:extLst>
          </p:cNvPr>
          <p:cNvSpPr/>
          <p:nvPr/>
        </p:nvSpPr>
        <p:spPr>
          <a:xfrm>
            <a:off x="1613337" y="3573518"/>
            <a:ext cx="1434663" cy="85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22B8D0-1D1B-28B8-4919-BCBB90F76CF8}"/>
              </a:ext>
            </a:extLst>
          </p:cNvPr>
          <p:cNvSpPr/>
          <p:nvPr/>
        </p:nvSpPr>
        <p:spPr>
          <a:xfrm>
            <a:off x="1613337" y="5507420"/>
            <a:ext cx="1686911" cy="95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200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3903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Active and Passive Voice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2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2069909" y="276728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Are these sentences active or passive?  Also, identify the verb and subject in each sentence.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F8E861-F7A4-A754-8016-D907F931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13" y="317957"/>
            <a:ext cx="2082687" cy="20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40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pseudo diamond に対する画像結果">
            <a:extLst>
              <a:ext uri="{FF2B5EF4-FFF2-40B4-BE49-F238E27FC236}">
                <a16:creationId xmlns:a16="http://schemas.microsoft.com/office/drawing/2014/main" id="{A2AE6BBE-4692-7FEB-B90F-32D0DA18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05" y="672791"/>
            <a:ext cx="1866812" cy="145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35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</p:txBody>
      </p:sp>
      <p:pic>
        <p:nvPicPr>
          <p:cNvPr id="3" name="Picture 6" descr="tempt clipart に対する画像結果">
            <a:extLst>
              <a:ext uri="{FF2B5EF4-FFF2-40B4-BE49-F238E27FC236}">
                <a16:creationId xmlns:a16="http://schemas.microsoft.com/office/drawing/2014/main" id="{5A1B2213-5A13-B981-E310-9A2893E7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9" y="477078"/>
            <a:ext cx="2102934" cy="269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4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</p:txBody>
      </p:sp>
      <p:pic>
        <p:nvPicPr>
          <p:cNvPr id="3" name="Picture 8" descr="prompt reply clipart に対する画像結果">
            <a:extLst>
              <a:ext uri="{FF2B5EF4-FFF2-40B4-BE49-F238E27FC236}">
                <a16:creationId xmlns:a16="http://schemas.microsoft.com/office/drawing/2014/main" id="{1C125014-EE52-D558-C4B6-3B358E99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50" y="477078"/>
            <a:ext cx="2146071" cy="26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9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attempt clipart に対する画像結果">
            <a:extLst>
              <a:ext uri="{FF2B5EF4-FFF2-40B4-BE49-F238E27FC236}">
                <a16:creationId xmlns:a16="http://schemas.microsoft.com/office/drawing/2014/main" id="{59EF5541-4190-9CD3-86FD-548E19D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59" y="1521607"/>
            <a:ext cx="1399932" cy="151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9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psalm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psyche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pseudo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tempt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prompt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attempt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038475" y="477078"/>
            <a:ext cx="42899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receipt</a:t>
            </a:r>
          </a:p>
        </p:txBody>
      </p:sp>
      <p:pic>
        <p:nvPicPr>
          <p:cNvPr id="5" name="Picture 12" descr="receipt に対する画像結果">
            <a:extLst>
              <a:ext uri="{FF2B5EF4-FFF2-40B4-BE49-F238E27FC236}">
                <a16:creationId xmlns:a16="http://schemas.microsoft.com/office/drawing/2014/main" id="{8196E71E-18EC-60E4-21A8-B4EABD47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17" y="1339572"/>
            <a:ext cx="1875997" cy="187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956</Words>
  <Application>Microsoft Office PowerPoint</Application>
  <PresentationFormat>ワイド画面</PresentationFormat>
  <Paragraphs>299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6" baseType="lpstr">
      <vt:lpstr>游ゴシック</vt:lpstr>
      <vt:lpstr>游ゴシック Light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451</cp:revision>
  <cp:lastPrinted>2022-05-30T22:44:42Z</cp:lastPrinted>
  <dcterms:created xsi:type="dcterms:W3CDTF">2020-09-21T09:21:49Z</dcterms:created>
  <dcterms:modified xsi:type="dcterms:W3CDTF">2022-06-13T22:21:19Z</dcterms:modified>
</cp:coreProperties>
</file>