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8" r:id="rId2"/>
    <p:sldId id="317" r:id="rId3"/>
    <p:sldId id="311" r:id="rId4"/>
    <p:sldId id="312" r:id="rId5"/>
    <p:sldId id="3194" r:id="rId6"/>
    <p:sldId id="376" r:id="rId7"/>
    <p:sldId id="377" r:id="rId8"/>
    <p:sldId id="378" r:id="rId9"/>
    <p:sldId id="381" r:id="rId10"/>
    <p:sldId id="382" r:id="rId11"/>
    <p:sldId id="383" r:id="rId12"/>
    <p:sldId id="3136" r:id="rId13"/>
    <p:sldId id="3137" r:id="rId14"/>
    <p:sldId id="1522" r:id="rId15"/>
    <p:sldId id="3193" r:id="rId16"/>
    <p:sldId id="3195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32" r:id="rId25"/>
    <p:sldId id="338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403" r:id="rId34"/>
    <p:sldId id="404" r:id="rId35"/>
    <p:sldId id="395" r:id="rId36"/>
    <p:sldId id="339" r:id="rId37"/>
    <p:sldId id="2802" r:id="rId38"/>
    <p:sldId id="340" r:id="rId39"/>
    <p:sldId id="394" r:id="rId40"/>
    <p:sldId id="341" r:id="rId41"/>
    <p:sldId id="393" r:id="rId42"/>
    <p:sldId id="342" r:id="rId43"/>
    <p:sldId id="392" r:id="rId44"/>
    <p:sldId id="391" r:id="rId4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18" autoAdjust="0"/>
    <p:restoredTop sz="94660"/>
  </p:normalViewPr>
  <p:slideViewPr>
    <p:cSldViewPr snapToGrid="0">
      <p:cViewPr varScale="1">
        <p:scale>
          <a:sx n="47" d="100"/>
          <a:sy n="47" d="100"/>
        </p:scale>
        <p:origin x="2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545DF-9F6E-4685-85DF-8773BCFBCDED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ord.yahoo.co.jp/o/image/RV=1/RE=1556543109/RH=b3JkLnlhaG9vLmNvLmpw/RB=/RU=aHR0cHM6Ly93d3cuaGFycmlzZmFybS5jb20uYXUvcHJvZHVjdHMvY29jb251dHMtZWFjaA--/RS=%5eADBAcy3hsUjdHLfT6QBmsKlr1pnsNc-;_ylt=A2Rivb0EpcVcyDcAtRmU3uV7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hyperlink" Target="https://ord.yahoo.co.jp/o/image/RV=1/RE=1556543242/RH=b3JkLnlhaG9vLmNvLmpw/RB=/RU=aHR0cHM6Ly93d3cubGl2aW5ncm9vbWNvbnZlcnNhdGlvbnMub3JnL3RvcGljcy90aGVfc2VhcmNoX2Zvcl9wdXJwb3NlLw--/RS=%5eADBMyk7dQJ8dtPA56RaAI7axtPuM5o-;_ylt=A2RiouSKpcVcLgQAI0OU3uV7" TargetMode="External"/><Relationship Id="rId2" Type="http://schemas.openxmlformats.org/officeDocument/2006/relationships/hyperlink" Target="https://ord.yahoo.co.jp/o/image/RV=1/RE=1556543083/RH=b3JkLnlhaG9vLmNvLmpw/RB=/RU=aHR0cHM6Ly93d3cud2FsbWFydC5jYS9lbi9pcC9sZW1vbi82MDAwMTkxMjY4NTQ1/RS=%5eADB2abD.UfdC6R1BXZUWMk7rFNTaMM-;_ylt=A2RivbjrpMVczh4A1B2U3uV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rd.yahoo.co.jp/o/image/RV=1/RE=1556543198/RH=b3JkLnlhaG9vLmNvLmpw/RB=/RU=aHR0cHM6Ly93d3cuc2h1dHRlcnN0b2NrLmNvbS92aWRlby9jbGlwLTEwMDcyMzI0NTctY2hpbGQtYWdvbnktYWZ0ZXItaGF2aW5nLWJlZW4tcGh5c2ljYWxseS1odXJ0/RS=%5eADB7S4GCR75dER5v_2z8x4IvhvQvKg-;_ylt=A2Riol1epcVcEBsAuiyU3uV7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hyperlink" Target="https://ord.yahoo.co.jp/o/image/RV=1/RE=1556543151/RH=b3JkLnlhaG9vLmNvLmpw/RB=/RU=aHR0cHM6Ly90ZW50YW4uanAvcC8xNy9zZWNvbmQ-/RS=%5eADBqBYQi7EX91iTQXjvErpEniUbsvk-;_ylt=A2Riva4vpcVcJ2kAujCU3uV7" TargetMode="External"/><Relationship Id="rId4" Type="http://schemas.openxmlformats.org/officeDocument/2006/relationships/hyperlink" Target="https://ord.yahoo.co.jp/o/image/RV=1/RE=1556543135/RH=b3JkLnlhaG9vLmNvLmpw/RB=/RU=aHR0cHM6Ly93d3cuYWxsdGhhdGdyb3dzLmluL3Byb2R1Y3RzL2NhcnJvdC1vcmFuZ2U-/RS=%5eADBySWymI60HEslC07DmSWggvlU9lQ-;_ylt=A2Riva4epcVcD34ATgaU3uV7" TargetMode="External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ord.yahoo.co.jp/o/image/RV=1/RE=1556543377/RH=b3JkLnlhaG9vLmNvLmpw/RB=/RU=aHR0cHM6Ly93d3cuYW1hem9uLmNvbS9IZXktUGxheS1NdXNpY2FsLVZpb2xpbi1CYXR0ZXJ5LU9wZXJhdGVkL2RwL0IwNlhLUjIxUUo-/RS=%5eADBnKkzlIGpPpm876ok6N1XzkOob_Y-;_ylt=A2RivQERpsVcq0MAgAGU3uV7" TargetMode="External"/><Relationship Id="rId13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12" Type="http://schemas.openxmlformats.org/officeDocument/2006/relationships/hyperlink" Target="https://ord.yahoo.co.jp/o/image/RV=1/RE=1556543509/RH=b3JkLnlhaG9vLmNvLmpw/RB=/RU=aHR0cHM6Ly93d3cuY2JjLmNhL3JhZGlvL3F1aXJrcy9qdW5lLTktMjAxOC1yaXNpbmctY28yLWxldmVscy1tYWtlLWZvb2QtbGVzcy1udXRyaXRpb3VzLW5lb25pY3MtYW5kLWJlZXMtdHJpY2tpbmctZmFjaWFsLXJlY29nbml0aW9uLTEuNDY5NjExOS9jcm9jb2RpbGUtYmFjaC13aGF0LWNsYXNzaWNhbC1tdXNpYy1kb2VzLXRvLWEtcmVwdGlsZS1zLWJyYWluLTEuNDY5NjEzMQ--/RS=%5eADBfP_J_3rjZT2T1j7hnFBLBKUYJQ0-;_ylt=A2RimFGUpsVcTX4AEyeU3uV7" TargetMode="External"/><Relationship Id="rId2" Type="http://schemas.openxmlformats.org/officeDocument/2006/relationships/hyperlink" Target="https://ord.yahoo.co.jp/o/image/RV=1/RE=1556543292/RH=b3JkLnlhaG9vLmNvLmpw/RB=/RU=aHR0cHM6Ly93ZWhlYXJ0aXQuY29tL3RhYXJhYV8xL2NvbGxlY3Rpb25zLzEwNTQzMTQxNi1oYW5kc29tZS1tZW4-/RS=%5eADBTkbjSSjEJ7PtPOmX8vdjaKq4PMU-;_ylt=A2Rivby8pcVcOCAANECU3uV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rd.yahoo.co.jp/o/image/RV=1/RE=1556543481/RH=b3JkLnlhaG9vLmNvLmpw/RB=/RU=aHR0cDovL3d3dy5zdGlja3BuZy5jb20vaW1nL2Nsb3RoZXMvYnV0dG9ucy9idXR0b24tY2xvdGhlcy1ibHVl/RS=%5eADBSTRAqIZ0gNbsXqe.5PzasyuDwcA-;_ylt=A2RimVN5psVcsA4AlwiU3uV7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openxmlformats.org/officeDocument/2006/relationships/hyperlink" Target="https://ord.yahoo.co.jp/o/image/RV=1/RE=1556543441/RH=b3JkLnlhaG9vLmNvLmpw/RB=/RU=aHR0cHM6Ly93d3cudGhlbGluZ3Vpc3QuY29tL2Fib3V0Lw--/RS=%5eADBlDXtWxxPxnUJKAC5GisV0C22Qls-;_ylt=A2RinF1RpsVcXy4Aky2U3uV7" TargetMode="External"/><Relationship Id="rId4" Type="http://schemas.openxmlformats.org/officeDocument/2006/relationships/hyperlink" Target="https://ord.yahoo.co.jp/o/image/RV=1/RE=1556543397/RH=b3JkLnlhaG9vLmNvLmpw/RB=/RU=aHR0cHM6Ly93d3cuaXN0b2NrcGhvdG8uY29tL2pwLyVFMyU4MyU5OSVFMyU4MiVBRiVFMyU4MiVCRiVFMyU4MyVCQy9vcHBvc2l0ZS13b3Jkcy13YXJtLWFuZC1jb29sLXZlY3Rvci1nbTY4MDgyOTk2MC0xMjQ5MTY4MDk-/RS=%5eADBGw1ilx83yZ7KlYN2iANfSRXs_Xg-;_ylt=A2RinFslpsVczHkA0ESU3uV7" TargetMode="External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ord.yahoo.co.jp/o/image/RV=1/RE=1556543907/RH=b3JkLnlhaG9vLmNvLmpw/RB=/RU=aHR0cDovL2ZvcnR1bmUuY29tLzIwMTQvMDgvMTQvaG93LXRvLWFwb2xvZ2l6ZS1hdC13b3JrLw--/RS=%5eADBFiQ.PkfbTkg91aZjiD6kmo3_lV8-;_ylt=A2RivbYiqMVcDnMA9CiU3uV7" TargetMode="External"/><Relationship Id="rId13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12" Type="http://schemas.openxmlformats.org/officeDocument/2006/relationships/hyperlink" Target="https://ord.yahoo.co.jp/o/image/RV=1/RE=1556544171/RH=b3JkLnlhaG9vLmNvLmpw/RB=/RU=aHR0cDovL2NsaXBhcnQtbGlicmFyeS5jb20vaG9tb255bXMtY2xpcGFydHMuaHRtbA--/RS=%5eADBaJUDFHtNovI0X7xKqnmG6KJ_1Ko-;_ylt=A2RivbwqqcVceyQA.SGU3uV7" TargetMode="External"/><Relationship Id="rId2" Type="http://schemas.openxmlformats.org/officeDocument/2006/relationships/hyperlink" Target="https://ord.yahoo.co.jp/o/image/RV=1/RE=1556543880/RH=b3JkLnlhaG9vLmNvLmpw/RB=/RU=aHR0cHM6Ly9jb21wcmVoZW5zaW9uMzYwLmNvcnNhaXJzLm5ldHdvcmsveW91cmUtYWJzb2x1dGVseS1yaWdodC0yOTFhYTY1MzI4MmU-/RS=%5eADBue7jdIig_Lu5tnj5C1GLOTEZCZI-;_ylt=A2RinFgIqMVc81EAvgmU3uV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rd.yahoo.co.jp/o/image/RV=1/RE=1556544134/RH=b3JkLnlhaG9vLmNvLmpw/RB=/RU=aHR0cHM6Ly93d3cubW9tdGFzdGljLmNvbS9wYXJlbnRpbmcvMTAxNTYwLWRvLWJhYmllcy1yZWNvZ25pemUtdGhlbXNlbHZlcy1pbi10aGUtbWlycm9yLw--/RS=%5eADBsITqtKLzTYDkGEQiqKOZg6yGSIE-;_ylt=A2RimU4FqcVcLCAAwgCU3uV7" TargetMode="External"/><Relationship Id="rId11" Type="http://schemas.openxmlformats.org/officeDocument/2006/relationships/image" Target="../media/image24.jpeg"/><Relationship Id="rId5" Type="http://schemas.openxmlformats.org/officeDocument/2006/relationships/image" Target="../media/image21.jpeg"/><Relationship Id="rId10" Type="http://schemas.openxmlformats.org/officeDocument/2006/relationships/hyperlink" Target="https://ord.yahoo.co.jp/o/image/RV=1/RE=1556544031/RH=b3JkLnlhaG9vLmNvLmpw/RB=/RU=aHR0cHM6Ly93d3cudGhlc2Nob29scnVuLmNvbS93aGF0LWFyZS1jb25uZWN0aXZlcw--/RS=%5eADB49FoJjULz3Go.h9y2XWBCDAlT1k-;_ylt=A2RimU2fqMVcWlgAfyCU3uV7" TargetMode="External"/><Relationship Id="rId4" Type="http://schemas.openxmlformats.org/officeDocument/2006/relationships/hyperlink" Target="https://ord.yahoo.co.jp/o/image/RV=1/RE=1556543952/RH=b3JkLnlhaG9vLmNvLmpw/RB=/RU=aHR0cDovL3d3dy5kaWFsb2d1ZXVrLmNvbS9qYS8yMDE2LzA1LzEwL2xhbmd1YWdlLW1pc3Rha2VzLXRoZS1hcG9zdHJvcGhlLw--/RS=%5eADBUoZS9OoWR7fKAuFjTpquLydEZSE-;_ylt=A2Rivc1PqMVcY0cAQAyU3uV7" TargetMode="External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ord.yahoo.co.jp/o/image/RV=1/RE=1556543109/RH=b3JkLnlhaG9vLmNvLmpw/RB=/RU=aHR0cHM6Ly93d3cuaGFycmlzZmFybS5jb20uYXUvcHJvZHVjdHMvY29jb251dHMtZWFjaA--/RS=%5eADBAcy3hsUjdHLfT6QBmsKlr1pnsNc-;_ylt=A2Rivb0EpcVcyDcAtRmU3uV7" TargetMode="External"/><Relationship Id="rId13" Type="http://schemas.openxmlformats.org/officeDocument/2006/relationships/image" Target="../media/image13.jpeg"/><Relationship Id="rId18" Type="http://schemas.openxmlformats.org/officeDocument/2006/relationships/hyperlink" Target="https://ord.yahoo.co.jp/o/image/RV=1/RE=1556543481/RH=b3JkLnlhaG9vLmNvLmpw/RB=/RU=aHR0cDovL3d3dy5zdGlja3BuZy5jb20vaW1nL2Nsb3RoZXMvYnV0dG9ucy9idXR0b24tY2xvdGhlcy1ibHVl/RS=%5eADBSTRAqIZ0gNbsXqe.5PzasyuDwcA-;_ylt=A2RimVN5psVcsA4AlwiU3uV7" TargetMode="External"/><Relationship Id="rId26" Type="http://schemas.openxmlformats.org/officeDocument/2006/relationships/hyperlink" Target="https://ord.yahoo.co.jp/o/image/RV=1/RE=1556543880/RH=b3JkLnlhaG9vLmNvLmpw/RB=/RU=aHR0cHM6Ly9jb21wcmVoZW5zaW9uMzYwLmNvcnNhaXJzLm5ldHdvcmsveW91cmUtYWJzb2x1dGVseS1yaWdodC0yOTFhYTY1MzI4MmU-/RS=%5eADBue7jdIig_Lu5tnj5C1GLOTEZCZI-;_ylt=A2RinFgIqMVc81EAvgmU3uV7" TargetMode="External"/><Relationship Id="rId3" Type="http://schemas.openxmlformats.org/officeDocument/2006/relationships/image" Target="../media/image8.jpeg"/><Relationship Id="rId21" Type="http://schemas.openxmlformats.org/officeDocument/2006/relationships/image" Target="../media/image17.jpeg"/><Relationship Id="rId34" Type="http://schemas.openxmlformats.org/officeDocument/2006/relationships/hyperlink" Target="https://ord.yahoo.co.jp/o/image/RV=1/RE=1556544031/RH=b3JkLnlhaG9vLmNvLmpw/RB=/RU=aHR0cHM6Ly93d3cudGhlc2Nob29scnVuLmNvbS93aGF0LWFyZS1jb25uZWN0aXZlcw--/RS=%5eADB49FoJjULz3Go.h9y2XWBCDAlT1k-;_ylt=A2RimU2fqMVcWlgAfyCU3uV7" TargetMode="External"/><Relationship Id="rId7" Type="http://schemas.openxmlformats.org/officeDocument/2006/relationships/image" Target="../media/image10.jpeg"/><Relationship Id="rId12" Type="http://schemas.openxmlformats.org/officeDocument/2006/relationships/hyperlink" Target="https://ord.yahoo.co.jp/o/image/RV=1/RE=1556543242/RH=b3JkLnlhaG9vLmNvLmpw/RB=/RU=aHR0cHM6Ly93d3cubGl2aW5ncm9vbWNvbnZlcnNhdGlvbnMub3JnL3RvcGljcy90aGVfc2VhcmNoX2Zvcl9wdXJwb3NlLw--/RS=%5eADBMyk7dQJ8dtPA56RaAI7axtPuM5o-;_ylt=A2RiouSKpcVcLgQAI0OU3uV7" TargetMode="External"/><Relationship Id="rId17" Type="http://schemas.openxmlformats.org/officeDocument/2006/relationships/image" Target="../media/image15.jpeg"/><Relationship Id="rId25" Type="http://schemas.openxmlformats.org/officeDocument/2006/relationships/image" Target="../media/image19.jpeg"/><Relationship Id="rId33" Type="http://schemas.openxmlformats.org/officeDocument/2006/relationships/image" Target="../media/image23.jpeg"/><Relationship Id="rId2" Type="http://schemas.openxmlformats.org/officeDocument/2006/relationships/hyperlink" Target="https://ord.yahoo.co.jp/o/image/RV=1/RE=1556543083/RH=b3JkLnlhaG9vLmNvLmpw/RB=/RU=aHR0cHM6Ly93d3cud2FsbWFydC5jYS9lbi9pcC9sZW1vbi82MDAwMTkxMjY4NTQ1/RS=%5eADB2abD.UfdC6R1BXZUWMk7rFNTaMM-;_ylt=A2RivbjrpMVczh4A1B2U3uV7" TargetMode="External"/><Relationship Id="rId16" Type="http://schemas.openxmlformats.org/officeDocument/2006/relationships/hyperlink" Target="https://ord.yahoo.co.jp/o/image/RV=1/RE=1556543397/RH=b3JkLnlhaG9vLmNvLmpw/RB=/RU=aHR0cHM6Ly93d3cuaXN0b2NrcGhvdG8uY29tL2pwLyVFMyU4MyU5OSVFMyU4MiVBRiVFMyU4MiVCRiVFMyU4MyVCQy9vcHBvc2l0ZS13b3Jkcy13YXJtLWFuZC1jb29sLXZlY3Rvci1nbTY4MDgyOTk2MC0xMjQ5MTY4MDk-/RS=%5eADBGw1ilx83yZ7KlYN2iANfSRXs_Xg-;_ylt=A2RinFslpsVczHkA0ESU3uV7" TargetMode="External"/><Relationship Id="rId20" Type="http://schemas.openxmlformats.org/officeDocument/2006/relationships/hyperlink" Target="https://ord.yahoo.co.jp/o/image/RV=1/RE=1556543377/RH=b3JkLnlhaG9vLmNvLmpw/RB=/RU=aHR0cHM6Ly93d3cuYW1hem9uLmNvbS9IZXktUGxheS1NdXNpY2FsLVZpb2xpbi1CYXR0ZXJ5LU9wZXJhdGVkL2RwL0IwNlhLUjIxUUo-/RS=%5eADBnKkzlIGpPpm876ok6N1XzkOob_Y-;_ylt=A2RivQERpsVcq0MAgAGU3uV7" TargetMode="External"/><Relationship Id="rId29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rd.yahoo.co.jp/o/image/RV=1/RE=1556543198/RH=b3JkLnlhaG9vLmNvLmpw/RB=/RU=aHR0cHM6Ly93d3cuc2h1dHRlcnN0b2NrLmNvbS92aWRlby9jbGlwLTEwMDcyMzI0NTctY2hpbGQtYWdvbnktYWZ0ZXItaGF2aW5nLWJlZW4tcGh5c2ljYWxseS1odXJ0/RS=%5eADB7S4GCR75dER5v_2z8x4IvhvQvKg-;_ylt=A2Riol1epcVcEBsAuiyU3uV7" TargetMode="External"/><Relationship Id="rId11" Type="http://schemas.openxmlformats.org/officeDocument/2006/relationships/image" Target="../media/image12.jpeg"/><Relationship Id="rId24" Type="http://schemas.openxmlformats.org/officeDocument/2006/relationships/hyperlink" Target="https://ord.yahoo.co.jp/o/image/RV=1/RE=1556543509/RH=b3JkLnlhaG9vLmNvLmpw/RB=/RU=aHR0cHM6Ly93d3cuY2JjLmNhL3JhZGlvL3F1aXJrcy9qdW5lLTktMjAxOC1yaXNpbmctY28yLWxldmVscy1tYWtlLWZvb2QtbGVzcy1udXRyaXRpb3VzLW5lb25pY3MtYW5kLWJlZXMtdHJpY2tpbmctZmFjaWFsLXJlY29nbml0aW9uLTEuNDY5NjExOS9jcm9jb2RpbGUtYmFjaC13aGF0LWNsYXNzaWNhbC1tdXNpYy1kb2VzLXRvLWEtcmVwdGlsZS1zLWJyYWluLTEuNDY5NjEzMQ--/RS=%5eADBfP_J_3rjZT2T1j7hnFBLBKUYJQ0-;_ylt=A2RimFGUpsVcTX4AEyeU3uV7" TargetMode="External"/><Relationship Id="rId32" Type="http://schemas.openxmlformats.org/officeDocument/2006/relationships/hyperlink" Target="https://ord.yahoo.co.jp/o/image/RV=1/RE=1556543907/RH=b3JkLnlhaG9vLmNvLmpw/RB=/RU=aHR0cDovL2ZvcnR1bmUuY29tLzIwMTQvMDgvMTQvaG93LXRvLWFwb2xvZ2l6ZS1hdC13b3JrLw--/RS=%5eADBFiQ.PkfbTkg91aZjiD6kmo3_lV8-;_ylt=A2RivbYiqMVcDnMA9CiU3uV7" TargetMode="External"/><Relationship Id="rId37" Type="http://schemas.openxmlformats.org/officeDocument/2006/relationships/image" Target="../media/image25.jpeg"/><Relationship Id="rId5" Type="http://schemas.openxmlformats.org/officeDocument/2006/relationships/image" Target="../media/image9.jpeg"/><Relationship Id="rId15" Type="http://schemas.openxmlformats.org/officeDocument/2006/relationships/image" Target="../media/image14.jpeg"/><Relationship Id="rId23" Type="http://schemas.openxmlformats.org/officeDocument/2006/relationships/image" Target="../media/image18.jpeg"/><Relationship Id="rId28" Type="http://schemas.openxmlformats.org/officeDocument/2006/relationships/hyperlink" Target="https://ord.yahoo.co.jp/o/image/RV=1/RE=1556543952/RH=b3JkLnlhaG9vLmNvLmpw/RB=/RU=aHR0cDovL3d3dy5kaWFsb2d1ZXVrLmNvbS9qYS8yMDE2LzA1LzEwL2xhbmd1YWdlLW1pc3Rha2VzLXRoZS1hcG9zdHJvcGhlLw--/RS=%5eADBUoZS9OoWR7fKAuFjTpquLydEZSE-;_ylt=A2Rivc1PqMVcY0cAQAyU3uV7" TargetMode="External"/><Relationship Id="rId36" Type="http://schemas.openxmlformats.org/officeDocument/2006/relationships/hyperlink" Target="https://ord.yahoo.co.jp/o/image/RV=1/RE=1556544171/RH=b3JkLnlhaG9vLmNvLmpw/RB=/RU=aHR0cDovL2NsaXBhcnQtbGlicmFyeS5jb20vaG9tb255bXMtY2xpcGFydHMuaHRtbA--/RS=%5eADBaJUDFHtNovI0X7xKqnmG6KJ_1Ko-;_ylt=A2RivbwqqcVceyQA.SGU3uV7" TargetMode="External"/><Relationship Id="rId10" Type="http://schemas.openxmlformats.org/officeDocument/2006/relationships/hyperlink" Target="https://ord.yahoo.co.jp/o/image/RV=1/RE=1556543151/RH=b3JkLnlhaG9vLmNvLmpw/RB=/RU=aHR0cHM6Ly90ZW50YW4uanAvcC8xNy9zZWNvbmQ-/RS=%5eADBqBYQi7EX91iTQXjvErpEniUbsvk-;_ylt=A2Riva4vpcVcJ2kAujCU3uV7" TargetMode="External"/><Relationship Id="rId19" Type="http://schemas.openxmlformats.org/officeDocument/2006/relationships/image" Target="../media/image16.jpeg"/><Relationship Id="rId31" Type="http://schemas.openxmlformats.org/officeDocument/2006/relationships/image" Target="../media/image22.jpeg"/><Relationship Id="rId4" Type="http://schemas.openxmlformats.org/officeDocument/2006/relationships/hyperlink" Target="https://ord.yahoo.co.jp/o/image/RV=1/RE=1556543135/RH=b3JkLnlhaG9vLmNvLmpw/RB=/RU=aHR0cHM6Ly93d3cuYWxsdGhhdGdyb3dzLmluL3Byb2R1Y3RzL2NhcnJvdC1vcmFuZ2U-/RS=%5eADBySWymI60HEslC07DmSWggvlU9lQ-;_ylt=A2Riva4epcVcD34ATgaU3uV7" TargetMode="External"/><Relationship Id="rId9" Type="http://schemas.openxmlformats.org/officeDocument/2006/relationships/image" Target="../media/image11.jpeg"/><Relationship Id="rId14" Type="http://schemas.openxmlformats.org/officeDocument/2006/relationships/hyperlink" Target="https://ord.yahoo.co.jp/o/image/RV=1/RE=1556543292/RH=b3JkLnlhaG9vLmNvLmpw/RB=/RU=aHR0cHM6Ly93ZWhlYXJ0aXQuY29tL3RhYXJhYV8xL2NvbGxlY3Rpb25zLzEwNTQzMTQxNi1oYW5kc29tZS1tZW4-/RS=%5eADBTkbjSSjEJ7PtPOmX8vdjaKq4PMU-;_ylt=A2Rivby8pcVcOCAANECU3uV7" TargetMode="External"/><Relationship Id="rId22" Type="http://schemas.openxmlformats.org/officeDocument/2006/relationships/hyperlink" Target="https://ord.yahoo.co.jp/o/image/RV=1/RE=1556543441/RH=b3JkLnlhaG9vLmNvLmpw/RB=/RU=aHR0cHM6Ly93d3cudGhlbGluZ3Vpc3QuY29tL2Fib3V0Lw--/RS=%5eADBlDXtWxxPxnUJKAC5GisV0C22Qls-;_ylt=A2RinF1RpsVcXy4Aky2U3uV7" TargetMode="External"/><Relationship Id="rId27" Type="http://schemas.openxmlformats.org/officeDocument/2006/relationships/image" Target="../media/image20.jpeg"/><Relationship Id="rId30" Type="http://schemas.openxmlformats.org/officeDocument/2006/relationships/hyperlink" Target="https://ord.yahoo.co.jp/o/image/RV=1/RE=1556544134/RH=b3JkLnlhaG9vLmNvLmpw/RB=/RU=aHR0cHM6Ly93d3cubW9tdGFzdGljLmNvbS9wYXJlbnRpbmcvMTAxNTYwLWRvLWJhYmllcy1yZWNvZ25pemUtdGhlbXNlbHZlcy1pbi10aGUtbWlycm9yLw--/RS=%5eADBsITqtKLzTYDkGEQiqKOZg6yGSIE-;_ylt=A2RimU4FqcVcLCAAwgCU3uV7" TargetMode="External"/><Relationship Id="rId35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F357D35-3E3E-4EC7-B3AE-C106ABB7D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34D921-DCE6-4D92-987F-D98C93F1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4D942F-489D-4A7B-8983-94254348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8F0F547-5526-40CC-8397-442101C2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768667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93BD913-0EB6-48A4-B22A-6A4DE0898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736924" y="857675"/>
            <a:ext cx="4566230" cy="38470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Jolly Grammar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4a-15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9" r="17423" b="3"/>
          <a:stretch/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A3E892-546F-488C-94AB-DF5B6F5509C8}"/>
              </a:ext>
            </a:extLst>
          </p:cNvPr>
          <p:cNvSpPr txBox="1"/>
          <p:nvPr/>
        </p:nvSpPr>
        <p:spPr>
          <a:xfrm>
            <a:off x="1685925" y="1495425"/>
            <a:ext cx="93630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0" dirty="0">
                <a:latin typeface="Cavolini" panose="03000502040302020204" pitchFamily="66" charset="0"/>
                <a:cs typeface="Cavolini" panose="03000502040302020204" pitchFamily="66" charset="0"/>
              </a:rPr>
              <a:t>lemon</a:t>
            </a:r>
            <a:endParaRPr kumimoji="1" lang="ja-JP" altLang="en-US" sz="2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0312F02C-407C-4E46-930D-662CF5B93FF8}"/>
              </a:ext>
            </a:extLst>
          </p:cNvPr>
          <p:cNvCxnSpPr/>
          <p:nvPr/>
        </p:nvCxnSpPr>
        <p:spPr>
          <a:xfrm flipH="1">
            <a:off x="6229350" y="1571625"/>
            <a:ext cx="1238250" cy="3962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9F80C4-8E07-47C9-9C5C-6C3D2B6184DA}"/>
              </a:ext>
            </a:extLst>
          </p:cNvPr>
          <p:cNvSpPr txBox="1"/>
          <p:nvPr/>
        </p:nvSpPr>
        <p:spPr>
          <a:xfrm>
            <a:off x="2105025" y="645557"/>
            <a:ext cx="752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Abadi" panose="020B0604020104020204" pitchFamily="34" charset="0"/>
              </a:rPr>
              <a:t>Which syllable is stressed?</a:t>
            </a:r>
            <a:endParaRPr kumimoji="1" lang="ja-JP" altLang="en-US" sz="4000" dirty="0">
              <a:latin typeface="Abadi" panose="020B0604020104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C005CC-D0A3-4E81-8E46-0BDD7D0B3BB0}"/>
              </a:ext>
            </a:extLst>
          </p:cNvPr>
          <p:cNvSpPr txBox="1"/>
          <p:nvPr/>
        </p:nvSpPr>
        <p:spPr>
          <a:xfrm>
            <a:off x="2114550" y="5118526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solidFill>
                  <a:srgbClr val="FF0000"/>
                </a:solidFill>
                <a:latin typeface="Abadi" panose="020B0604020104020204" pitchFamily="34" charset="0"/>
              </a:rPr>
              <a:t>stressed</a:t>
            </a:r>
            <a:endParaRPr kumimoji="1" lang="ja-JP" altLang="en-US" sz="48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B8F183-96EC-4EFC-A9EA-D1BBA1F158A3}"/>
              </a:ext>
            </a:extLst>
          </p:cNvPr>
          <p:cNvSpPr txBox="1"/>
          <p:nvPr/>
        </p:nvSpPr>
        <p:spPr>
          <a:xfrm>
            <a:off x="6848475" y="504060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solidFill>
                  <a:srgbClr val="FF0000"/>
                </a:solidFill>
                <a:latin typeface="Abadi" panose="020B0604020104020204" pitchFamily="34" charset="0"/>
              </a:rPr>
              <a:t>unstressed</a:t>
            </a:r>
            <a:endParaRPr kumimoji="1" lang="ja-JP" altLang="en-US" sz="48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pic>
        <p:nvPicPr>
          <p:cNvPr id="14338" name="Picture 2" descr="Schwa - Wikipedia">
            <a:extLst>
              <a:ext uri="{FF2B5EF4-FFF2-40B4-BE49-F238E27FC236}">
                <a16:creationId xmlns:a16="http://schemas.microsoft.com/office/drawing/2014/main" id="{71D59F93-DA42-41B3-AB48-1933C1612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2" y="3976687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D76A2B-ED9B-419D-BEC1-3F497C779CD0}"/>
              </a:ext>
            </a:extLst>
          </p:cNvPr>
          <p:cNvSpPr txBox="1"/>
          <p:nvPr/>
        </p:nvSpPr>
        <p:spPr>
          <a:xfrm>
            <a:off x="6974681" y="4134147"/>
            <a:ext cx="18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&lt;   &gt;</a:t>
            </a:r>
            <a:endParaRPr kumimoji="1" lang="ja-JP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10589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0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3375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7967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rgbClr val="9A7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392BCA-1B19-47CA-9D59-D962EE7725D4}"/>
              </a:ext>
            </a:extLst>
          </p:cNvPr>
          <p:cNvSpPr txBox="1"/>
          <p:nvPr/>
        </p:nvSpPr>
        <p:spPr>
          <a:xfrm>
            <a:off x="5933619" y="3536945"/>
            <a:ext cx="6323864" cy="20244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Page: Schwa &lt;o&gt;</a:t>
            </a:r>
          </a:p>
        </p:txBody>
      </p:sp>
      <p:pic>
        <p:nvPicPr>
          <p:cNvPr id="15362" name="Picture 2" descr="Carrots | Sweetwater Organic Farm">
            <a:extLst>
              <a:ext uri="{FF2B5EF4-FFF2-40B4-BE49-F238E27FC236}">
                <a16:creationId xmlns:a16="http://schemas.microsoft.com/office/drawing/2014/main" id="{AC2E020C-3911-4112-B60A-D63CB5BD65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8" r="-1" b="16384"/>
          <a:stretch/>
        </p:blipFill>
        <p:spPr bwMode="auto">
          <a:xfrm>
            <a:off x="979868" y="10"/>
            <a:ext cx="6069184" cy="283977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heck here for the latest news from Jolly Phonics.">
            <a:extLst>
              <a:ext uri="{FF2B5EF4-FFF2-40B4-BE49-F238E27FC236}">
                <a16:creationId xmlns:a16="http://schemas.microsoft.com/office/drawing/2014/main" id="{93AF2A38-E663-457C-9D78-6C4221A39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76"/>
          <a:stretch/>
        </p:blipFill>
        <p:spPr bwMode="auto">
          <a:xfrm>
            <a:off x="3" y="3124786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790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lem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           carr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             ag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ny</a:t>
            </a:r>
            <a:endParaRPr kumimoji="1" lang="ja-JP" altLang="en-US" sz="4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coc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nut          sec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nd           purp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6848A3-6468-239B-008A-45CFA077A730}"/>
              </a:ext>
            </a:extLst>
          </p:cNvPr>
          <p:cNvSpPr/>
          <p:nvPr/>
        </p:nvSpPr>
        <p:spPr>
          <a:xfrm>
            <a:off x="11417929" y="-518398"/>
            <a:ext cx="1584496" cy="107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E8914-13BC-55FD-2EB4-8F74449497CD}"/>
              </a:ext>
            </a:extLst>
          </p:cNvPr>
          <p:cNvSpPr/>
          <p:nvPr/>
        </p:nvSpPr>
        <p:spPr>
          <a:xfrm>
            <a:off x="5986734" y="4175763"/>
            <a:ext cx="2082800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 descr="「lemon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2F625DA8-0488-B9C7-25E4-B7F4C77B0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32" y="109955"/>
            <a:ext cx="2141220" cy="2141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 descr="「carrot」の画像検索結果">
            <a:hlinkClick r:id="rId4" tgtFrame="&quot;imagewin&quot;"/>
            <a:extLst>
              <a:ext uri="{FF2B5EF4-FFF2-40B4-BE49-F238E27FC236}">
                <a16:creationId xmlns:a16="http://schemas.microsoft.com/office/drawing/2014/main" id="{BF9256A5-8984-30BF-ECF7-7153112265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974" y="484709"/>
            <a:ext cx="2423160" cy="1889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 descr="「agony child」の画像検索結果">
            <a:hlinkClick r:id="rId6" tgtFrame="&quot;imagewin&quot;"/>
            <a:extLst>
              <a:ext uri="{FF2B5EF4-FFF2-40B4-BE49-F238E27FC236}">
                <a16:creationId xmlns:a16="http://schemas.microsoft.com/office/drawing/2014/main" id="{B764A66D-DDEE-8125-89D7-36CE314F64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572" y="576391"/>
            <a:ext cx="3579374" cy="2009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 descr="「coconut」の画像検索結果">
            <a:hlinkClick r:id="rId8" tgtFrame="&quot;imagewin&quot;"/>
            <a:extLst>
              <a:ext uri="{FF2B5EF4-FFF2-40B4-BE49-F238E27FC236}">
                <a16:creationId xmlns:a16="http://schemas.microsoft.com/office/drawing/2014/main" id="{5C67DC5B-BDF4-3E42-0A50-6B0BE0D7AE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32" y="3845065"/>
            <a:ext cx="2141220" cy="2141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 descr="「second」の画像検索結果">
            <a:hlinkClick r:id="rId10" tgtFrame="&quot;imagewin&quot;"/>
            <a:extLst>
              <a:ext uri="{FF2B5EF4-FFF2-40B4-BE49-F238E27FC236}">
                <a16:creationId xmlns:a16="http://schemas.microsoft.com/office/drawing/2014/main" id="{2BEB06CB-1C68-3174-689C-439AFE0F11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854" y="3921054"/>
            <a:ext cx="2621280" cy="174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 descr="「purpose」の画像検索結果">
            <a:hlinkClick r:id="rId12" tgtFrame="&quot;imagewin&quot;"/>
            <a:extLst>
              <a:ext uri="{FF2B5EF4-FFF2-40B4-BE49-F238E27FC236}">
                <a16:creationId xmlns:a16="http://schemas.microsoft.com/office/drawing/2014/main" id="{233E5BC4-F69F-A6FC-2457-798BF1BFA5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510" y="3566773"/>
            <a:ext cx="2362598" cy="2362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4204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307000" y="239498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hands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me      opp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site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butt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822828"/>
            <a:ext cx="12029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vi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lin         meth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          croc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dile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 descr="「handsome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06265E0B-7681-22DF-6CCB-5021A0FC2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36" y="444265"/>
            <a:ext cx="2339340" cy="195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 descr="「opposite」の画像検索結果">
            <a:hlinkClick r:id="rId4" tgtFrame="&quot;imagewin&quot;"/>
            <a:extLst>
              <a:ext uri="{FF2B5EF4-FFF2-40B4-BE49-F238E27FC236}">
                <a16:creationId xmlns:a16="http://schemas.microsoft.com/office/drawing/2014/main" id="{B153E92E-0514-1942-3C75-FD6ED53F8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10" y="566185"/>
            <a:ext cx="2674620" cy="1706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 descr="「button」の画像検索結果">
            <a:hlinkClick r:id="rId6" tgtFrame="&quot;imagewin&quot;"/>
            <a:extLst>
              <a:ext uri="{FF2B5EF4-FFF2-40B4-BE49-F238E27FC236}">
                <a16:creationId xmlns:a16="http://schemas.microsoft.com/office/drawing/2014/main" id="{ABAE0C76-936F-0130-0692-1068B4F8CC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102" y="905218"/>
            <a:ext cx="1303020" cy="130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 descr="「violin」の画像検索結果">
            <a:hlinkClick r:id="rId8" tgtFrame="&quot;imagewin&quot;"/>
            <a:extLst>
              <a:ext uri="{FF2B5EF4-FFF2-40B4-BE49-F238E27FC236}">
                <a16:creationId xmlns:a16="http://schemas.microsoft.com/office/drawing/2014/main" id="{A55F41C2-D7CC-73BE-F7FA-B71476065A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96" y="3423017"/>
            <a:ext cx="2141220" cy="2141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「method」の画像検索結果">
            <a:hlinkClick r:id="rId10" tgtFrame="&quot;imagewin&quot;"/>
            <a:extLst>
              <a:ext uri="{FF2B5EF4-FFF2-40B4-BE49-F238E27FC236}">
                <a16:creationId xmlns:a16="http://schemas.microsoft.com/office/drawing/2014/main" id="{0E7E9451-4118-0358-DC61-01B4C9A10A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640" y="3560606"/>
            <a:ext cx="2141220" cy="1620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 descr="「crocodile」の画像検索結果">
            <a:hlinkClick r:id="rId12" tgtFrame="&quot;imagewin&quot;"/>
            <a:extLst>
              <a:ext uri="{FF2B5EF4-FFF2-40B4-BE49-F238E27FC236}">
                <a16:creationId xmlns:a16="http://schemas.microsoft.com/office/drawing/2014/main" id="{F5E3BACD-14E7-938D-94CC-A3BF9EA156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72" y="3805804"/>
            <a:ext cx="284988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3716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abs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lutely     apostr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phe      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rec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gnise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40640" y="5872638"/>
            <a:ext cx="12151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apol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gy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njuncti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      hom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phone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 descr="「absolutely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3ECA7AE9-46DA-A711-8B29-C671FE92F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98" y="232962"/>
            <a:ext cx="1950720" cy="2339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 descr="「apostrophe」の画像検索結果">
            <a:hlinkClick r:id="rId4" tgtFrame="&quot;imagewin&quot;"/>
            <a:extLst>
              <a:ext uri="{FF2B5EF4-FFF2-40B4-BE49-F238E27FC236}">
                <a16:creationId xmlns:a16="http://schemas.microsoft.com/office/drawing/2014/main" id="{EBC3B392-21DB-A083-E300-6BE78EDBC1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71" y="1089137"/>
            <a:ext cx="40386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 descr="「recognize」の画像検索結果">
            <a:hlinkClick r:id="rId6" tgtFrame="&quot;imagewin&quot;"/>
            <a:extLst>
              <a:ext uri="{FF2B5EF4-FFF2-40B4-BE49-F238E27FC236}">
                <a16:creationId xmlns:a16="http://schemas.microsoft.com/office/drawing/2014/main" id="{80517F95-E80B-44C4-E4FD-C127FD1311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818" y="359533"/>
            <a:ext cx="2946780" cy="2210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 descr="「apology」の画像検索結果">
            <a:hlinkClick r:id="rId8" tgtFrame="&quot;imagewin&quot;"/>
            <a:extLst>
              <a:ext uri="{FF2B5EF4-FFF2-40B4-BE49-F238E27FC236}">
                <a16:creationId xmlns:a16="http://schemas.microsoft.com/office/drawing/2014/main" id="{D1750DB7-7D5B-7F93-8008-377C4BC25D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58" y="3842243"/>
            <a:ext cx="2514600" cy="1821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 descr="「conjunction ch...」の画像検索結果">
            <a:hlinkClick r:id="rId10" tgtFrame="&quot;imagewin&quot;"/>
            <a:extLst>
              <a:ext uri="{FF2B5EF4-FFF2-40B4-BE49-F238E27FC236}">
                <a16:creationId xmlns:a16="http://schemas.microsoft.com/office/drawing/2014/main" id="{227D0562-D7FB-59F5-4B2B-EC7F73E105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39" y="3807686"/>
            <a:ext cx="2747351" cy="1888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図 10" descr="「homophone」の画像検索結果">
            <a:hlinkClick r:id="rId12" tgtFrame="&quot;imagewin&quot;"/>
            <a:extLst>
              <a:ext uri="{FF2B5EF4-FFF2-40B4-BE49-F238E27FC236}">
                <a16:creationId xmlns:a16="http://schemas.microsoft.com/office/drawing/2014/main" id="{0F6105E0-281C-5623-43D2-ECBDA25E3E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193" y="3719051"/>
            <a:ext cx="3152405" cy="1976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30CA006-884E-08D6-91A9-CEBA569199D0}"/>
              </a:ext>
            </a:extLst>
          </p:cNvPr>
          <p:cNvSpPr/>
          <p:nvPr/>
        </p:nvSpPr>
        <p:spPr>
          <a:xfrm>
            <a:off x="1219411" y="262627"/>
            <a:ext cx="1490722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E8FC514-ED37-9D1F-1BAF-9D02F8E14169}"/>
              </a:ext>
            </a:extLst>
          </p:cNvPr>
          <p:cNvSpPr/>
          <p:nvPr/>
        </p:nvSpPr>
        <p:spPr>
          <a:xfrm>
            <a:off x="6924914" y="309396"/>
            <a:ext cx="1003574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図 37" descr="「lemon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9A118C14-5766-2245-9D49-81261EF70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381" y="-10500"/>
            <a:ext cx="1479825" cy="147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図 38" descr="「carrot」の画像検索結果">
            <a:hlinkClick r:id="rId4" tgtFrame="&quot;imagewin&quot;"/>
            <a:extLst>
              <a:ext uri="{FF2B5EF4-FFF2-40B4-BE49-F238E27FC236}">
                <a16:creationId xmlns:a16="http://schemas.microsoft.com/office/drawing/2014/main" id="{8287896C-0526-D0AD-5381-95E25A8A7D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46" y="113915"/>
            <a:ext cx="1578451" cy="1230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図 39" descr="「agony child」の画像検索結果">
            <a:hlinkClick r:id="rId6" tgtFrame="&quot;imagewin&quot;"/>
            <a:extLst>
              <a:ext uri="{FF2B5EF4-FFF2-40B4-BE49-F238E27FC236}">
                <a16:creationId xmlns:a16="http://schemas.microsoft.com/office/drawing/2014/main" id="{8F544C13-B236-C2A3-CE80-96507DD7C9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239" y="113915"/>
            <a:ext cx="2076699" cy="1166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図 40" descr="「coconut」の画像検索結果">
            <a:hlinkClick r:id="rId8" tgtFrame="&quot;imagewin&quot;"/>
            <a:extLst>
              <a:ext uri="{FF2B5EF4-FFF2-40B4-BE49-F238E27FC236}">
                <a16:creationId xmlns:a16="http://schemas.microsoft.com/office/drawing/2014/main" id="{54D1113A-7CE1-EFBD-CAAD-A1767FDCAB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295" y="135874"/>
            <a:ext cx="1479825" cy="147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図 41" descr="「second」の画像検索結果">
            <a:hlinkClick r:id="rId10" tgtFrame="&quot;imagewin&quot;"/>
            <a:extLst>
              <a:ext uri="{FF2B5EF4-FFF2-40B4-BE49-F238E27FC236}">
                <a16:creationId xmlns:a16="http://schemas.microsoft.com/office/drawing/2014/main" id="{FB452227-1CB5-70A8-2DF8-0FC065B7A4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634" y="433454"/>
            <a:ext cx="1615596" cy="107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図 44" descr="「purpose」の画像検索結果">
            <a:hlinkClick r:id="rId12" tgtFrame="&quot;imagewin&quot;"/>
            <a:extLst>
              <a:ext uri="{FF2B5EF4-FFF2-40B4-BE49-F238E27FC236}">
                <a16:creationId xmlns:a16="http://schemas.microsoft.com/office/drawing/2014/main" id="{AA15B541-C41E-631A-3E5E-709EA5C8A7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653" y="187251"/>
            <a:ext cx="1282074" cy="128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図 45" descr="「handsome」の画像検索結果">
            <a:hlinkClick r:id="rId14" tgtFrame="&quot;imagewin&quot;"/>
            <a:extLst>
              <a:ext uri="{FF2B5EF4-FFF2-40B4-BE49-F238E27FC236}">
                <a16:creationId xmlns:a16="http://schemas.microsoft.com/office/drawing/2014/main" id="{9016D683-2D32-FD92-EDBC-ED1A7E6D5D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880" y="2304836"/>
            <a:ext cx="1628753" cy="1358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図 46" descr="「opposite」の画像検索結果">
            <a:hlinkClick r:id="rId16" tgtFrame="&quot;imagewin&quot;"/>
            <a:extLst>
              <a:ext uri="{FF2B5EF4-FFF2-40B4-BE49-F238E27FC236}">
                <a16:creationId xmlns:a16="http://schemas.microsoft.com/office/drawing/2014/main" id="{8571F833-6F86-360C-C55C-CCAE2FD57A9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133" y="2373912"/>
            <a:ext cx="1830546" cy="116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図 47" descr="「button」の画像検索結果">
            <a:hlinkClick r:id="rId18" tgtFrame="&quot;imagewin&quot;"/>
            <a:extLst>
              <a:ext uri="{FF2B5EF4-FFF2-40B4-BE49-F238E27FC236}">
                <a16:creationId xmlns:a16="http://schemas.microsoft.com/office/drawing/2014/main" id="{1218D76B-D7E7-7D5B-DE59-3D505BE290E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223" y="2509425"/>
            <a:ext cx="1075499" cy="107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図 48" descr="「violin」の画像検索結果">
            <a:hlinkClick r:id="rId20" tgtFrame="&quot;imagewin&quot;"/>
            <a:extLst>
              <a:ext uri="{FF2B5EF4-FFF2-40B4-BE49-F238E27FC236}">
                <a16:creationId xmlns:a16="http://schemas.microsoft.com/office/drawing/2014/main" id="{7416C81A-A9D0-A9BD-229F-9433BB91089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026" y="2182862"/>
            <a:ext cx="1605716" cy="1605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図 49" descr="「method」の画像検索結果">
            <a:hlinkClick r:id="rId22" tgtFrame="&quot;imagewin&quot;"/>
            <a:extLst>
              <a:ext uri="{FF2B5EF4-FFF2-40B4-BE49-F238E27FC236}">
                <a16:creationId xmlns:a16="http://schemas.microsoft.com/office/drawing/2014/main" id="{6B2CC52C-72FC-E2D4-D8A7-0600A38B869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91" y="2366476"/>
            <a:ext cx="1634522" cy="1237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図 50" descr="「crocodile」の画像検索結果">
            <a:hlinkClick r:id="rId24" tgtFrame="&quot;imagewin&quot;"/>
            <a:extLst>
              <a:ext uri="{FF2B5EF4-FFF2-40B4-BE49-F238E27FC236}">
                <a16:creationId xmlns:a16="http://schemas.microsoft.com/office/drawing/2014/main" id="{FF95E522-DCAB-4C6E-BDDA-635DDD41601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369" y="2392570"/>
            <a:ext cx="1878728" cy="1054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図 51" descr="「absolutely」の画像検索結果">
            <a:hlinkClick r:id="rId26" tgtFrame="&quot;imagewin&quot;"/>
            <a:extLst>
              <a:ext uri="{FF2B5EF4-FFF2-40B4-BE49-F238E27FC236}">
                <a16:creationId xmlns:a16="http://schemas.microsoft.com/office/drawing/2014/main" id="{43B9E280-521B-6BE0-BA1D-4BCA30564BF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03" y="4686538"/>
            <a:ext cx="1240824" cy="1488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図 53" descr="「apostrophe」の画像検索結果">
            <a:hlinkClick r:id="rId28" tgtFrame="&quot;imagewin&quot;"/>
            <a:extLst>
              <a:ext uri="{FF2B5EF4-FFF2-40B4-BE49-F238E27FC236}">
                <a16:creationId xmlns:a16="http://schemas.microsoft.com/office/drawing/2014/main" id="{A25D2E61-1ED3-7D9D-1510-5E69C1DCC757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376" y="4828906"/>
            <a:ext cx="40386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図 54" descr="「recognize」の画像検索結果">
            <a:hlinkClick r:id="rId30" tgtFrame="&quot;imagewin&quot;"/>
            <a:extLst>
              <a:ext uri="{FF2B5EF4-FFF2-40B4-BE49-F238E27FC236}">
                <a16:creationId xmlns:a16="http://schemas.microsoft.com/office/drawing/2014/main" id="{43363F3F-231B-DE61-3B96-62692953D97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10" y="4703334"/>
            <a:ext cx="1612921" cy="1209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図 55" descr="「apology」の画像検索結果">
            <a:hlinkClick r:id="rId32" tgtFrame="&quot;imagewin&quot;"/>
            <a:extLst>
              <a:ext uri="{FF2B5EF4-FFF2-40B4-BE49-F238E27FC236}">
                <a16:creationId xmlns:a16="http://schemas.microsoft.com/office/drawing/2014/main" id="{AC80CADB-754A-24FA-AA1B-511F9619B2D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067" y="4686538"/>
            <a:ext cx="1612921" cy="1168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図 56" descr="「conjunction ch...」の画像検索結果">
            <a:hlinkClick r:id="rId34" tgtFrame="&quot;imagewin&quot;"/>
            <a:extLst>
              <a:ext uri="{FF2B5EF4-FFF2-40B4-BE49-F238E27FC236}">
                <a16:creationId xmlns:a16="http://schemas.microsoft.com/office/drawing/2014/main" id="{603659CE-F131-B27F-E484-3B429B74DCE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316" y="4645563"/>
            <a:ext cx="1928128" cy="1325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図 58" descr="「homophone」の画像検索結果">
            <a:hlinkClick r:id="rId36" tgtFrame="&quot;imagewin&quot;"/>
            <a:extLst>
              <a:ext uri="{FF2B5EF4-FFF2-40B4-BE49-F238E27FC236}">
                <a16:creationId xmlns:a16="http://schemas.microsoft.com/office/drawing/2014/main" id="{C0D09C94-6DE8-C054-D42E-ED2D568160D7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634" y="4686538"/>
            <a:ext cx="1935410" cy="1213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7349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30CA006-884E-08D6-91A9-CEBA569199D0}"/>
              </a:ext>
            </a:extLst>
          </p:cNvPr>
          <p:cNvSpPr/>
          <p:nvPr/>
        </p:nvSpPr>
        <p:spPr>
          <a:xfrm>
            <a:off x="1219411" y="262627"/>
            <a:ext cx="1490722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E8FC514-ED37-9D1F-1BAF-9D02F8E14169}"/>
              </a:ext>
            </a:extLst>
          </p:cNvPr>
          <p:cNvSpPr/>
          <p:nvPr/>
        </p:nvSpPr>
        <p:spPr>
          <a:xfrm>
            <a:off x="6924914" y="309396"/>
            <a:ext cx="1003574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9073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418F718-A23D-4A44-A7AC-8935F955D986}"/>
              </a:ext>
            </a:extLst>
          </p:cNvPr>
          <p:cNvSpPr txBox="1"/>
          <p:nvPr/>
        </p:nvSpPr>
        <p:spPr>
          <a:xfrm>
            <a:off x="171450" y="380167"/>
            <a:ext cx="1184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arrot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purpose	coconut	agony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A751A9-672F-431F-AC40-1027724C360D}"/>
              </a:ext>
            </a:extLst>
          </p:cNvPr>
          <p:cNvSpPr txBox="1"/>
          <p:nvPr/>
        </p:nvSpPr>
        <p:spPr>
          <a:xfrm>
            <a:off x="171450" y="1619249"/>
            <a:ext cx="1184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lemon		second	handsome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method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590A8A1-39BE-47A9-8C19-099FA933C8AE}"/>
              </a:ext>
            </a:extLst>
          </p:cNvPr>
          <p:cNvSpPr txBox="1"/>
          <p:nvPr/>
        </p:nvSpPr>
        <p:spPr>
          <a:xfrm>
            <a:off x="0" y="2967037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button	 crocodile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method	violin	opposite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7425C80-C188-4BBD-A323-3CA35F8D881E}"/>
              </a:ext>
            </a:extLst>
          </p:cNvPr>
          <p:cNvSpPr txBox="1"/>
          <p:nvPr/>
        </p:nvSpPr>
        <p:spPr>
          <a:xfrm>
            <a:off x="171450" y="4284047"/>
            <a:ext cx="1184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homophone	apology	conjunction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5069BD7-45BA-478F-9C3C-2871D06CB816}"/>
              </a:ext>
            </a:extLst>
          </p:cNvPr>
          <p:cNvSpPr txBox="1"/>
          <p:nvPr/>
        </p:nvSpPr>
        <p:spPr>
          <a:xfrm>
            <a:off x="171450" y="5750898"/>
            <a:ext cx="1184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recognise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apostrophe	absolutely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410" name="Picture 2" descr="Free Carrot Clipart Pictures - Food Free Printable Clipart ...">
            <a:extLst>
              <a:ext uri="{FF2B5EF4-FFF2-40B4-BE49-F238E27FC236}">
                <a16:creationId xmlns:a16="http://schemas.microsoft.com/office/drawing/2014/main" id="{26914750-07FC-4FFA-AF10-E23F86DFD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4854576"/>
            <a:ext cx="1428750" cy="103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Free Carrot Clipart Pictures - Food Free Printable Clipart ...">
            <a:extLst>
              <a:ext uri="{FF2B5EF4-FFF2-40B4-BE49-F238E27FC236}">
                <a16:creationId xmlns:a16="http://schemas.microsoft.com/office/drawing/2014/main" id="{03A8A30D-5B02-4ECD-A136-DC3FF5047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08112">
            <a:off x="-60451" y="4314150"/>
            <a:ext cx="1611067" cy="116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Free Carrot Clipart Pictures - Food Free Printable Clipart ...">
            <a:extLst>
              <a:ext uri="{FF2B5EF4-FFF2-40B4-BE49-F238E27FC236}">
                <a16:creationId xmlns:a16="http://schemas.microsoft.com/office/drawing/2014/main" id="{931FBA9C-DE7A-4587-9D8E-22563DE0F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8147">
            <a:off x="2880680" y="627049"/>
            <a:ext cx="1160271" cy="83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059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D89BBC-84F7-42B2-AE5A-1B1DB2772D04}"/>
              </a:ext>
            </a:extLst>
          </p:cNvPr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dirty="0">
                <a:latin typeface="+mj-lt"/>
                <a:ea typeface="+mj-ea"/>
                <a:cs typeface="+mj-cs"/>
              </a:rPr>
              <a:t>Your  or  you’re ?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434" name="Picture 2" descr="Coming soon… - Jolly Phonics Digital Stories">
            <a:extLst>
              <a:ext uri="{FF2B5EF4-FFF2-40B4-BE49-F238E27FC236}">
                <a16:creationId xmlns:a16="http://schemas.microsoft.com/office/drawing/2014/main" id="{E0622B9A-2C6F-47B8-B523-D5514DC8F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225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9E6A770-CB29-443B-90E4-E721652AF201}"/>
              </a:ext>
            </a:extLst>
          </p:cNvPr>
          <p:cNvSpPr txBox="1"/>
          <p:nvPr/>
        </p:nvSpPr>
        <p:spPr>
          <a:xfrm>
            <a:off x="66676" y="1028700"/>
            <a:ext cx="1212532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You’re</a:t>
            </a:r>
            <a:r>
              <a:rPr kumimoji="1"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 having </a:t>
            </a:r>
            <a:r>
              <a:rPr kumimoji="1" lang="en-US" altLang="ja-JP" sz="3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r>
              <a:rPr kumimoji="1"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 class photo taken today.</a:t>
            </a:r>
          </a:p>
          <a:p>
            <a:endParaRPr kumimoji="1" lang="en-US" altLang="ja-JP" sz="3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r>
              <a:rPr kumimoji="1"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 apology shows that </a:t>
            </a:r>
            <a:r>
              <a:rPr kumimoji="1" lang="en-US" altLang="ja-JP" sz="3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you’re</a:t>
            </a:r>
            <a:r>
              <a:rPr kumimoji="1"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 sorry.</a:t>
            </a:r>
          </a:p>
          <a:p>
            <a:endParaRPr lang="en-US" altLang="ja-JP" sz="3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You’re</a:t>
            </a:r>
            <a:r>
              <a:rPr kumimoji="1"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 right to be careful with </a:t>
            </a:r>
            <a:r>
              <a:rPr kumimoji="1" lang="en-US" altLang="ja-JP" sz="3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r>
              <a:rPr kumimoji="1"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 pet crocodile.</a:t>
            </a:r>
            <a:endParaRPr kumimoji="1" lang="ja-JP" altLang="en-US" sz="3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3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32DE8DB-F504-4791-9594-451B568B3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4437962" y="891541"/>
            <a:ext cx="7031660" cy="40740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dirty="0">
                <a:latin typeface="Abadi" panose="020B0604020104020204" pitchFamily="34" charset="0"/>
                <a:ea typeface="+mj-ea"/>
                <a:cs typeface="+mj-cs"/>
              </a:rPr>
              <a:t>Let’s review synonyms.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043DD8-E900-4EC1-91AB-BFFC63E4B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770" y="1074516"/>
            <a:ext cx="3150797" cy="4552757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69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BEAF13-EC8E-4394-8852-BE0998EE78F0}"/>
              </a:ext>
            </a:extLst>
          </p:cNvPr>
          <p:cNvSpPr txBox="1"/>
          <p:nvPr/>
        </p:nvSpPr>
        <p:spPr>
          <a:xfrm>
            <a:off x="6282188" y="158325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800" b="1" dirty="0">
                <a:latin typeface="+mj-lt"/>
                <a:ea typeface="+mj-ea"/>
                <a:cs typeface="+mj-cs"/>
              </a:rPr>
              <a:t>To, two  or  too ?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9458" name="Picture 2" descr="Writing – Miss Smith's Class Website">
            <a:extLst>
              <a:ext uri="{FF2B5EF4-FFF2-40B4-BE49-F238E27FC236}">
                <a16:creationId xmlns:a16="http://schemas.microsoft.com/office/drawing/2014/main" id="{36805184-62BA-4764-87C7-F0807468E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r="11426" b="-2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26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6647DC3-CB64-4E30-94D0-EC6C69E2CB3A}"/>
              </a:ext>
            </a:extLst>
          </p:cNvPr>
          <p:cNvSpPr txBox="1"/>
          <p:nvPr/>
        </p:nvSpPr>
        <p:spPr>
          <a:xfrm>
            <a:off x="965200" y="619760"/>
            <a:ext cx="10820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 am going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 zoo today.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 you want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come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They have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two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new pandas.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334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E6AA619-4664-48BE-AF74-3E41DF961190}"/>
              </a:ext>
            </a:extLst>
          </p:cNvPr>
          <p:cNvSpPr txBox="1"/>
          <p:nvPr/>
        </p:nvSpPr>
        <p:spPr>
          <a:xfrm>
            <a:off x="8727440" y="618681"/>
            <a:ext cx="2979928" cy="479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There, their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 they’re ?</a:t>
            </a:r>
          </a:p>
        </p:txBody>
      </p:sp>
      <p:sp>
        <p:nvSpPr>
          <p:cNvPr id="14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AA78D0DB-85A4-4C52-8A39-D87941D4A0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289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F49A0E-D9DA-4F6B-9013-7E08FC54A19E}"/>
              </a:ext>
            </a:extLst>
          </p:cNvPr>
          <p:cNvSpPr txBox="1"/>
          <p:nvPr/>
        </p:nvSpPr>
        <p:spPr>
          <a:xfrm>
            <a:off x="802640" y="1737360"/>
            <a:ext cx="11165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Over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there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is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new house.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They’re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moving in next week.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554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95" b="6395"/>
          <a:stretch/>
        </p:blipFill>
        <p:spPr>
          <a:xfrm>
            <a:off x="20" y="111770"/>
            <a:ext cx="12191980" cy="6857990"/>
          </a:xfrm>
          <a:prstGeom prst="rect">
            <a:avLst/>
          </a:pr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7488621" y="3429000"/>
            <a:ext cx="4609662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96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parsing</a:t>
            </a:r>
            <a:endParaRPr kumimoji="1" lang="en-US" altLang="ja-JP" sz="96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cxnSp>
        <p:nvCxnSpPr>
          <p:cNvPr id="22" name="Straight Connector 14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783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728542" y="3741227"/>
            <a:ext cx="7139789" cy="24541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She will be using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 new method for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the lemon, coconut,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and carrot cakes.</a:t>
            </a:r>
          </a:p>
        </p:txBody>
      </p:sp>
      <p:sp>
        <p:nvSpPr>
          <p:cNvPr id="21516" name="Freeform: Shape 78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17" name="Freeform: Shape 80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08" name="Picture 4" descr="Browned Butter Carrot Loaf Cake">
            <a:extLst>
              <a:ext uri="{FF2B5EF4-FFF2-40B4-BE49-F238E27FC236}">
                <a16:creationId xmlns:a16="http://schemas.microsoft.com/office/drawing/2014/main" id="{5D9C6CF3-140F-4F98-B06D-E9521FAB8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r="-3" b="7129"/>
          <a:stretch/>
        </p:blipFill>
        <p:spPr bwMode="auto"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arrot Cake Recipe | Leite's Culinaria">
            <a:extLst>
              <a:ext uri="{FF2B5EF4-FFF2-40B4-BE49-F238E27FC236}">
                <a16:creationId xmlns:a16="http://schemas.microsoft.com/office/drawing/2014/main" id="{D30CDC34-CF0B-4A46-B1A6-A19087EA2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r="15140" b="2"/>
          <a:stretch/>
        </p:blipFill>
        <p:spPr bwMode="auto"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8" name="Oval 82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10" name="Picture 6" descr="檸檬色 - Wikipedia">
            <a:extLst>
              <a:ext uri="{FF2B5EF4-FFF2-40B4-BE49-F238E27FC236}">
                <a16:creationId xmlns:a16="http://schemas.microsoft.com/office/drawing/2014/main" id="{984EDFB1-AA8E-46EE-AD11-1753B190B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 r="14717" b="1"/>
          <a:stretch/>
        </p:blipFill>
        <p:spPr bwMode="auto">
          <a:xfrm>
            <a:off x="5509370" y="692823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9" name="Freeform: Shape 84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12" name="Picture 8" descr="The Health Benefits of Eating Coconuts - Experience Life">
            <a:extLst>
              <a:ext uri="{FF2B5EF4-FFF2-40B4-BE49-F238E27FC236}">
                <a16:creationId xmlns:a16="http://schemas.microsoft.com/office/drawing/2014/main" id="{54A84C98-E464-424F-A868-79C7655AB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r="25244" b="-1"/>
          <a:stretch/>
        </p:blipFill>
        <p:spPr bwMode="auto"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14" name="Picture 10" descr="Carrot">
            <a:extLst>
              <a:ext uri="{FF2B5EF4-FFF2-40B4-BE49-F238E27FC236}">
                <a16:creationId xmlns:a16="http://schemas.microsoft.com/office/drawing/2014/main" id="{87175BC1-B6CE-4E8A-8C31-877F936CA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6" r="12588" b="-2"/>
          <a:stretch/>
        </p:blipFill>
        <p:spPr bwMode="auto">
          <a:xfrm>
            <a:off x="9363235" y="407378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49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728542" y="3741227"/>
            <a:ext cx="7139789" cy="24541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rgbClr val="FF99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She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will be using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 new method for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the lemon, coconut,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and carrot cakes.</a:t>
            </a:r>
          </a:p>
        </p:txBody>
      </p:sp>
      <p:sp>
        <p:nvSpPr>
          <p:cNvPr id="21516" name="Freeform: Shape 78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17" name="Freeform: Shape 80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08" name="Picture 4" descr="Browned Butter Carrot Loaf Cake">
            <a:extLst>
              <a:ext uri="{FF2B5EF4-FFF2-40B4-BE49-F238E27FC236}">
                <a16:creationId xmlns:a16="http://schemas.microsoft.com/office/drawing/2014/main" id="{5D9C6CF3-140F-4F98-B06D-E9521FAB8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r="-3" b="7129"/>
          <a:stretch/>
        </p:blipFill>
        <p:spPr bwMode="auto"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arrot Cake Recipe | Leite's Culinaria">
            <a:extLst>
              <a:ext uri="{FF2B5EF4-FFF2-40B4-BE49-F238E27FC236}">
                <a16:creationId xmlns:a16="http://schemas.microsoft.com/office/drawing/2014/main" id="{D30CDC34-CF0B-4A46-B1A6-A19087EA2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r="15140" b="2"/>
          <a:stretch/>
        </p:blipFill>
        <p:spPr bwMode="auto"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8" name="Oval 82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10" name="Picture 6" descr="檸檬色 - Wikipedia">
            <a:extLst>
              <a:ext uri="{FF2B5EF4-FFF2-40B4-BE49-F238E27FC236}">
                <a16:creationId xmlns:a16="http://schemas.microsoft.com/office/drawing/2014/main" id="{984EDFB1-AA8E-46EE-AD11-1753B190B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 r="14717" b="1"/>
          <a:stretch/>
        </p:blipFill>
        <p:spPr bwMode="auto">
          <a:xfrm>
            <a:off x="5509370" y="692823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9" name="Freeform: Shape 84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12" name="Picture 8" descr="The Health Benefits of Eating Coconuts - Experience Life">
            <a:extLst>
              <a:ext uri="{FF2B5EF4-FFF2-40B4-BE49-F238E27FC236}">
                <a16:creationId xmlns:a16="http://schemas.microsoft.com/office/drawing/2014/main" id="{54A84C98-E464-424F-A868-79C7655AB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r="25244" b="-1"/>
          <a:stretch/>
        </p:blipFill>
        <p:spPr bwMode="auto"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14" name="Picture 10" descr="Carrot">
            <a:extLst>
              <a:ext uri="{FF2B5EF4-FFF2-40B4-BE49-F238E27FC236}">
                <a16:creationId xmlns:a16="http://schemas.microsoft.com/office/drawing/2014/main" id="{87175BC1-B6CE-4E8A-8C31-877F936CA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6" r="12588" b="-2"/>
          <a:stretch/>
        </p:blipFill>
        <p:spPr bwMode="auto">
          <a:xfrm>
            <a:off x="9363235" y="407378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62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728542" y="3741227"/>
            <a:ext cx="7139789" cy="24541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rgbClr val="FF99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She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FF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will be using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 new method for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the lemon, coconut,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and carrot cakes.</a:t>
            </a:r>
          </a:p>
        </p:txBody>
      </p:sp>
      <p:sp>
        <p:nvSpPr>
          <p:cNvPr id="21516" name="Freeform: Shape 78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17" name="Freeform: Shape 80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08" name="Picture 4" descr="Browned Butter Carrot Loaf Cake">
            <a:extLst>
              <a:ext uri="{FF2B5EF4-FFF2-40B4-BE49-F238E27FC236}">
                <a16:creationId xmlns:a16="http://schemas.microsoft.com/office/drawing/2014/main" id="{5D9C6CF3-140F-4F98-B06D-E9521FAB8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r="-3" b="7129"/>
          <a:stretch/>
        </p:blipFill>
        <p:spPr bwMode="auto"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arrot Cake Recipe | Leite's Culinaria">
            <a:extLst>
              <a:ext uri="{FF2B5EF4-FFF2-40B4-BE49-F238E27FC236}">
                <a16:creationId xmlns:a16="http://schemas.microsoft.com/office/drawing/2014/main" id="{D30CDC34-CF0B-4A46-B1A6-A19087EA2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r="15140" b="2"/>
          <a:stretch/>
        </p:blipFill>
        <p:spPr bwMode="auto"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8" name="Oval 82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10" name="Picture 6" descr="檸檬色 - Wikipedia">
            <a:extLst>
              <a:ext uri="{FF2B5EF4-FFF2-40B4-BE49-F238E27FC236}">
                <a16:creationId xmlns:a16="http://schemas.microsoft.com/office/drawing/2014/main" id="{984EDFB1-AA8E-46EE-AD11-1753B190B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 r="14717" b="1"/>
          <a:stretch/>
        </p:blipFill>
        <p:spPr bwMode="auto">
          <a:xfrm>
            <a:off x="5509370" y="692823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9" name="Freeform: Shape 84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12" name="Picture 8" descr="The Health Benefits of Eating Coconuts - Experience Life">
            <a:extLst>
              <a:ext uri="{FF2B5EF4-FFF2-40B4-BE49-F238E27FC236}">
                <a16:creationId xmlns:a16="http://schemas.microsoft.com/office/drawing/2014/main" id="{54A84C98-E464-424F-A868-79C7655AB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r="25244" b="-1"/>
          <a:stretch/>
        </p:blipFill>
        <p:spPr bwMode="auto"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14" name="Picture 10" descr="Carrot">
            <a:extLst>
              <a:ext uri="{FF2B5EF4-FFF2-40B4-BE49-F238E27FC236}">
                <a16:creationId xmlns:a16="http://schemas.microsoft.com/office/drawing/2014/main" id="{87175BC1-B6CE-4E8A-8C31-877F936CA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6" r="12588" b="-2"/>
          <a:stretch/>
        </p:blipFill>
        <p:spPr bwMode="auto">
          <a:xfrm>
            <a:off x="9363235" y="407378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97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728542" y="3741227"/>
            <a:ext cx="7139789" cy="24541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rgbClr val="FF99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She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FF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will be using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 </a:t>
            </a:r>
            <a:r>
              <a:rPr kumimoji="1" lang="en-US" altLang="ja-JP" sz="4800" kern="1200" dirty="0">
                <a:solidFill>
                  <a:srgbClr val="0070C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new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method for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the lemon, coconut,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and carrot cakes.</a:t>
            </a:r>
          </a:p>
        </p:txBody>
      </p:sp>
      <p:sp>
        <p:nvSpPr>
          <p:cNvPr id="21516" name="Freeform: Shape 78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17" name="Freeform: Shape 80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08" name="Picture 4" descr="Browned Butter Carrot Loaf Cake">
            <a:extLst>
              <a:ext uri="{FF2B5EF4-FFF2-40B4-BE49-F238E27FC236}">
                <a16:creationId xmlns:a16="http://schemas.microsoft.com/office/drawing/2014/main" id="{5D9C6CF3-140F-4F98-B06D-E9521FAB8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r="-3" b="7129"/>
          <a:stretch/>
        </p:blipFill>
        <p:spPr bwMode="auto"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arrot Cake Recipe | Leite's Culinaria">
            <a:extLst>
              <a:ext uri="{FF2B5EF4-FFF2-40B4-BE49-F238E27FC236}">
                <a16:creationId xmlns:a16="http://schemas.microsoft.com/office/drawing/2014/main" id="{D30CDC34-CF0B-4A46-B1A6-A19087EA2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r="15140" b="2"/>
          <a:stretch/>
        </p:blipFill>
        <p:spPr bwMode="auto"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8" name="Oval 82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10" name="Picture 6" descr="檸檬色 - Wikipedia">
            <a:extLst>
              <a:ext uri="{FF2B5EF4-FFF2-40B4-BE49-F238E27FC236}">
                <a16:creationId xmlns:a16="http://schemas.microsoft.com/office/drawing/2014/main" id="{984EDFB1-AA8E-46EE-AD11-1753B190B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 r="14717" b="1"/>
          <a:stretch/>
        </p:blipFill>
        <p:spPr bwMode="auto">
          <a:xfrm>
            <a:off x="5509370" y="692823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9" name="Freeform: Shape 84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12" name="Picture 8" descr="The Health Benefits of Eating Coconuts - Experience Life">
            <a:extLst>
              <a:ext uri="{FF2B5EF4-FFF2-40B4-BE49-F238E27FC236}">
                <a16:creationId xmlns:a16="http://schemas.microsoft.com/office/drawing/2014/main" id="{54A84C98-E464-424F-A868-79C7655AB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r="25244" b="-1"/>
          <a:stretch/>
        </p:blipFill>
        <p:spPr bwMode="auto"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14" name="Picture 10" descr="Carrot">
            <a:extLst>
              <a:ext uri="{FF2B5EF4-FFF2-40B4-BE49-F238E27FC236}">
                <a16:creationId xmlns:a16="http://schemas.microsoft.com/office/drawing/2014/main" id="{87175BC1-B6CE-4E8A-8C31-877F936CA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6" r="12588" b="-2"/>
          <a:stretch/>
        </p:blipFill>
        <p:spPr bwMode="auto">
          <a:xfrm>
            <a:off x="9363235" y="407378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65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728542" y="3741227"/>
            <a:ext cx="7139789" cy="24541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rgbClr val="FF99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She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FF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will be using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 </a:t>
            </a:r>
            <a:r>
              <a:rPr kumimoji="1" lang="en-US" altLang="ja-JP" sz="4800" kern="1200" dirty="0">
                <a:solidFill>
                  <a:srgbClr val="0070C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new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method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for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the lemon, coconut,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and carrot cakes.</a:t>
            </a:r>
          </a:p>
        </p:txBody>
      </p:sp>
      <p:sp>
        <p:nvSpPr>
          <p:cNvPr id="21516" name="Freeform: Shape 78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17" name="Freeform: Shape 80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08" name="Picture 4" descr="Browned Butter Carrot Loaf Cake">
            <a:extLst>
              <a:ext uri="{FF2B5EF4-FFF2-40B4-BE49-F238E27FC236}">
                <a16:creationId xmlns:a16="http://schemas.microsoft.com/office/drawing/2014/main" id="{5D9C6CF3-140F-4F98-B06D-E9521FAB8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r="-3" b="7129"/>
          <a:stretch/>
        </p:blipFill>
        <p:spPr bwMode="auto"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arrot Cake Recipe | Leite's Culinaria">
            <a:extLst>
              <a:ext uri="{FF2B5EF4-FFF2-40B4-BE49-F238E27FC236}">
                <a16:creationId xmlns:a16="http://schemas.microsoft.com/office/drawing/2014/main" id="{D30CDC34-CF0B-4A46-B1A6-A19087EA2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r="15140" b="2"/>
          <a:stretch/>
        </p:blipFill>
        <p:spPr bwMode="auto"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8" name="Oval 82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10" name="Picture 6" descr="檸檬色 - Wikipedia">
            <a:extLst>
              <a:ext uri="{FF2B5EF4-FFF2-40B4-BE49-F238E27FC236}">
                <a16:creationId xmlns:a16="http://schemas.microsoft.com/office/drawing/2014/main" id="{984EDFB1-AA8E-46EE-AD11-1753B190B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 r="14717" b="1"/>
          <a:stretch/>
        </p:blipFill>
        <p:spPr bwMode="auto">
          <a:xfrm>
            <a:off x="5509370" y="692823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9" name="Freeform: Shape 84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12" name="Picture 8" descr="The Health Benefits of Eating Coconuts - Experience Life">
            <a:extLst>
              <a:ext uri="{FF2B5EF4-FFF2-40B4-BE49-F238E27FC236}">
                <a16:creationId xmlns:a16="http://schemas.microsoft.com/office/drawing/2014/main" id="{54A84C98-E464-424F-A868-79C7655AB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r="25244" b="-1"/>
          <a:stretch/>
        </p:blipFill>
        <p:spPr bwMode="auto"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14" name="Picture 10" descr="Carrot">
            <a:extLst>
              <a:ext uri="{FF2B5EF4-FFF2-40B4-BE49-F238E27FC236}">
                <a16:creationId xmlns:a16="http://schemas.microsoft.com/office/drawing/2014/main" id="{87175BC1-B6CE-4E8A-8C31-877F936CA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6" r="12588" b="-2"/>
          <a:stretch/>
        </p:blipFill>
        <p:spPr bwMode="auto">
          <a:xfrm>
            <a:off x="9363235" y="407378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36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53A08C4-9353-4821-AF67-CA35AFE5C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961"/>
            <a:ext cx="5922010" cy="375060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0C69632-964B-4B3B-8B72-73A81902692C}"/>
              </a:ext>
            </a:extLst>
          </p:cNvPr>
          <p:cNvSpPr txBox="1"/>
          <p:nvPr/>
        </p:nvSpPr>
        <p:spPr>
          <a:xfrm>
            <a:off x="775017" y="4152900"/>
            <a:ext cx="46005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big</a:t>
            </a:r>
            <a:endParaRPr kumimoji="1" lang="ja-JP" altLang="en-US" sz="100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80106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728542" y="3741227"/>
            <a:ext cx="7139789" cy="24541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rgbClr val="FF99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She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FF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will be using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 </a:t>
            </a:r>
            <a:r>
              <a:rPr kumimoji="1" lang="en-US" altLang="ja-JP" sz="4800" kern="1200" dirty="0">
                <a:solidFill>
                  <a:srgbClr val="0070C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new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method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00B05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for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the lemon, coconut,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and carrot cakes.</a:t>
            </a:r>
          </a:p>
        </p:txBody>
      </p:sp>
      <p:sp>
        <p:nvSpPr>
          <p:cNvPr id="21516" name="Freeform: Shape 78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17" name="Freeform: Shape 80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08" name="Picture 4" descr="Browned Butter Carrot Loaf Cake">
            <a:extLst>
              <a:ext uri="{FF2B5EF4-FFF2-40B4-BE49-F238E27FC236}">
                <a16:creationId xmlns:a16="http://schemas.microsoft.com/office/drawing/2014/main" id="{5D9C6CF3-140F-4F98-B06D-E9521FAB8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r="-3" b="7129"/>
          <a:stretch/>
        </p:blipFill>
        <p:spPr bwMode="auto"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arrot Cake Recipe | Leite's Culinaria">
            <a:extLst>
              <a:ext uri="{FF2B5EF4-FFF2-40B4-BE49-F238E27FC236}">
                <a16:creationId xmlns:a16="http://schemas.microsoft.com/office/drawing/2014/main" id="{D30CDC34-CF0B-4A46-B1A6-A19087EA2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r="15140" b="2"/>
          <a:stretch/>
        </p:blipFill>
        <p:spPr bwMode="auto"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8" name="Oval 82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10" name="Picture 6" descr="檸檬色 - Wikipedia">
            <a:extLst>
              <a:ext uri="{FF2B5EF4-FFF2-40B4-BE49-F238E27FC236}">
                <a16:creationId xmlns:a16="http://schemas.microsoft.com/office/drawing/2014/main" id="{984EDFB1-AA8E-46EE-AD11-1753B190B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 r="14717" b="1"/>
          <a:stretch/>
        </p:blipFill>
        <p:spPr bwMode="auto">
          <a:xfrm>
            <a:off x="5509370" y="692823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9" name="Freeform: Shape 84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12" name="Picture 8" descr="The Health Benefits of Eating Coconuts - Experience Life">
            <a:extLst>
              <a:ext uri="{FF2B5EF4-FFF2-40B4-BE49-F238E27FC236}">
                <a16:creationId xmlns:a16="http://schemas.microsoft.com/office/drawing/2014/main" id="{54A84C98-E464-424F-A868-79C7655AB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r="25244" b="-1"/>
          <a:stretch/>
        </p:blipFill>
        <p:spPr bwMode="auto"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14" name="Picture 10" descr="Carrot">
            <a:extLst>
              <a:ext uri="{FF2B5EF4-FFF2-40B4-BE49-F238E27FC236}">
                <a16:creationId xmlns:a16="http://schemas.microsoft.com/office/drawing/2014/main" id="{87175BC1-B6CE-4E8A-8C31-877F936CA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6" r="12588" b="-2"/>
          <a:stretch/>
        </p:blipFill>
        <p:spPr bwMode="auto">
          <a:xfrm>
            <a:off x="9363235" y="407378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68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728542" y="3741227"/>
            <a:ext cx="7139789" cy="24541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rgbClr val="FF99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She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FF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will be using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 </a:t>
            </a:r>
            <a:r>
              <a:rPr kumimoji="1" lang="en-US" altLang="ja-JP" sz="4800" kern="1200" dirty="0">
                <a:solidFill>
                  <a:srgbClr val="0070C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new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method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00B05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for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the </a:t>
            </a:r>
            <a:r>
              <a:rPr kumimoji="1" lang="en-US" altLang="ja-JP" sz="4800" kern="1200" dirty="0">
                <a:solidFill>
                  <a:srgbClr val="0070C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lemon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, coconut,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and carrot cakes.</a:t>
            </a:r>
          </a:p>
        </p:txBody>
      </p:sp>
      <p:sp>
        <p:nvSpPr>
          <p:cNvPr id="21516" name="Freeform: Shape 78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17" name="Freeform: Shape 80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08" name="Picture 4" descr="Browned Butter Carrot Loaf Cake">
            <a:extLst>
              <a:ext uri="{FF2B5EF4-FFF2-40B4-BE49-F238E27FC236}">
                <a16:creationId xmlns:a16="http://schemas.microsoft.com/office/drawing/2014/main" id="{5D9C6CF3-140F-4F98-B06D-E9521FAB8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r="-3" b="7129"/>
          <a:stretch/>
        </p:blipFill>
        <p:spPr bwMode="auto"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arrot Cake Recipe | Leite's Culinaria">
            <a:extLst>
              <a:ext uri="{FF2B5EF4-FFF2-40B4-BE49-F238E27FC236}">
                <a16:creationId xmlns:a16="http://schemas.microsoft.com/office/drawing/2014/main" id="{D30CDC34-CF0B-4A46-B1A6-A19087EA2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r="15140" b="2"/>
          <a:stretch/>
        </p:blipFill>
        <p:spPr bwMode="auto"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8" name="Oval 82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10" name="Picture 6" descr="檸檬色 - Wikipedia">
            <a:extLst>
              <a:ext uri="{FF2B5EF4-FFF2-40B4-BE49-F238E27FC236}">
                <a16:creationId xmlns:a16="http://schemas.microsoft.com/office/drawing/2014/main" id="{984EDFB1-AA8E-46EE-AD11-1753B190B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 r="14717" b="1"/>
          <a:stretch/>
        </p:blipFill>
        <p:spPr bwMode="auto">
          <a:xfrm>
            <a:off x="5509370" y="692823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9" name="Freeform: Shape 84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12" name="Picture 8" descr="The Health Benefits of Eating Coconuts - Experience Life">
            <a:extLst>
              <a:ext uri="{FF2B5EF4-FFF2-40B4-BE49-F238E27FC236}">
                <a16:creationId xmlns:a16="http://schemas.microsoft.com/office/drawing/2014/main" id="{54A84C98-E464-424F-A868-79C7655AB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r="25244" b="-1"/>
          <a:stretch/>
        </p:blipFill>
        <p:spPr bwMode="auto"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14" name="Picture 10" descr="Carrot">
            <a:extLst>
              <a:ext uri="{FF2B5EF4-FFF2-40B4-BE49-F238E27FC236}">
                <a16:creationId xmlns:a16="http://schemas.microsoft.com/office/drawing/2014/main" id="{87175BC1-B6CE-4E8A-8C31-877F936CA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6" r="12588" b="-2"/>
          <a:stretch/>
        </p:blipFill>
        <p:spPr bwMode="auto">
          <a:xfrm>
            <a:off x="9363235" y="407378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21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728542" y="3741227"/>
            <a:ext cx="7139789" cy="24541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rgbClr val="FF99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She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FF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will be using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 </a:t>
            </a:r>
            <a:r>
              <a:rPr kumimoji="1" lang="en-US" altLang="ja-JP" sz="4800" kern="1200" dirty="0">
                <a:solidFill>
                  <a:srgbClr val="0070C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new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method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00B05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for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the </a:t>
            </a:r>
            <a:r>
              <a:rPr kumimoji="1" lang="en-US" altLang="ja-JP" sz="4800" kern="1200" dirty="0">
                <a:solidFill>
                  <a:srgbClr val="0070C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lemon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, </a:t>
            </a:r>
            <a:r>
              <a:rPr kumimoji="1" lang="en-US" altLang="ja-JP" sz="4800" kern="1200" dirty="0">
                <a:solidFill>
                  <a:srgbClr val="0070C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coconut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,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and carrot cakes.</a:t>
            </a:r>
          </a:p>
        </p:txBody>
      </p:sp>
      <p:sp>
        <p:nvSpPr>
          <p:cNvPr id="21516" name="Freeform: Shape 78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17" name="Freeform: Shape 80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08" name="Picture 4" descr="Browned Butter Carrot Loaf Cake">
            <a:extLst>
              <a:ext uri="{FF2B5EF4-FFF2-40B4-BE49-F238E27FC236}">
                <a16:creationId xmlns:a16="http://schemas.microsoft.com/office/drawing/2014/main" id="{5D9C6CF3-140F-4F98-B06D-E9521FAB8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r="-3" b="7129"/>
          <a:stretch/>
        </p:blipFill>
        <p:spPr bwMode="auto"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arrot Cake Recipe | Leite's Culinaria">
            <a:extLst>
              <a:ext uri="{FF2B5EF4-FFF2-40B4-BE49-F238E27FC236}">
                <a16:creationId xmlns:a16="http://schemas.microsoft.com/office/drawing/2014/main" id="{D30CDC34-CF0B-4A46-B1A6-A19087EA2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r="15140" b="2"/>
          <a:stretch/>
        </p:blipFill>
        <p:spPr bwMode="auto"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8" name="Oval 82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10" name="Picture 6" descr="檸檬色 - Wikipedia">
            <a:extLst>
              <a:ext uri="{FF2B5EF4-FFF2-40B4-BE49-F238E27FC236}">
                <a16:creationId xmlns:a16="http://schemas.microsoft.com/office/drawing/2014/main" id="{984EDFB1-AA8E-46EE-AD11-1753B190B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 r="14717" b="1"/>
          <a:stretch/>
        </p:blipFill>
        <p:spPr bwMode="auto">
          <a:xfrm>
            <a:off x="5509370" y="692823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9" name="Freeform: Shape 84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12" name="Picture 8" descr="The Health Benefits of Eating Coconuts - Experience Life">
            <a:extLst>
              <a:ext uri="{FF2B5EF4-FFF2-40B4-BE49-F238E27FC236}">
                <a16:creationId xmlns:a16="http://schemas.microsoft.com/office/drawing/2014/main" id="{54A84C98-E464-424F-A868-79C7655AB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r="25244" b="-1"/>
          <a:stretch/>
        </p:blipFill>
        <p:spPr bwMode="auto"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14" name="Picture 10" descr="Carrot">
            <a:extLst>
              <a:ext uri="{FF2B5EF4-FFF2-40B4-BE49-F238E27FC236}">
                <a16:creationId xmlns:a16="http://schemas.microsoft.com/office/drawing/2014/main" id="{87175BC1-B6CE-4E8A-8C31-877F936CA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6" r="12588" b="-2"/>
          <a:stretch/>
        </p:blipFill>
        <p:spPr bwMode="auto">
          <a:xfrm>
            <a:off x="9363235" y="407378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62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728542" y="3741227"/>
            <a:ext cx="7139789" cy="24541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rgbClr val="FF99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She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FF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will be using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 </a:t>
            </a:r>
            <a:r>
              <a:rPr kumimoji="1" lang="en-US" altLang="ja-JP" sz="4800" kern="1200" dirty="0">
                <a:solidFill>
                  <a:srgbClr val="0070C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new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method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00B05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for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the </a:t>
            </a:r>
            <a:r>
              <a:rPr kumimoji="1" lang="en-US" altLang="ja-JP" sz="4800" kern="1200" dirty="0">
                <a:solidFill>
                  <a:srgbClr val="0070C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lemon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, </a:t>
            </a:r>
            <a:r>
              <a:rPr kumimoji="1" lang="en-US" altLang="ja-JP" sz="4800" kern="1200" dirty="0">
                <a:solidFill>
                  <a:srgbClr val="0070C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coconut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,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rgbClr val="7030A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and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carrot cakes.</a:t>
            </a:r>
          </a:p>
        </p:txBody>
      </p:sp>
      <p:sp>
        <p:nvSpPr>
          <p:cNvPr id="21516" name="Freeform: Shape 78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17" name="Freeform: Shape 80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08" name="Picture 4" descr="Browned Butter Carrot Loaf Cake">
            <a:extLst>
              <a:ext uri="{FF2B5EF4-FFF2-40B4-BE49-F238E27FC236}">
                <a16:creationId xmlns:a16="http://schemas.microsoft.com/office/drawing/2014/main" id="{5D9C6CF3-140F-4F98-B06D-E9521FAB8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r="-3" b="7129"/>
          <a:stretch/>
        </p:blipFill>
        <p:spPr bwMode="auto"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arrot Cake Recipe | Leite's Culinaria">
            <a:extLst>
              <a:ext uri="{FF2B5EF4-FFF2-40B4-BE49-F238E27FC236}">
                <a16:creationId xmlns:a16="http://schemas.microsoft.com/office/drawing/2014/main" id="{D30CDC34-CF0B-4A46-B1A6-A19087EA2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r="15140" b="2"/>
          <a:stretch/>
        </p:blipFill>
        <p:spPr bwMode="auto"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8" name="Oval 82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10" name="Picture 6" descr="檸檬色 - Wikipedia">
            <a:extLst>
              <a:ext uri="{FF2B5EF4-FFF2-40B4-BE49-F238E27FC236}">
                <a16:creationId xmlns:a16="http://schemas.microsoft.com/office/drawing/2014/main" id="{984EDFB1-AA8E-46EE-AD11-1753B190B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 r="14717" b="1"/>
          <a:stretch/>
        </p:blipFill>
        <p:spPr bwMode="auto">
          <a:xfrm>
            <a:off x="5509370" y="692823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9" name="Freeform: Shape 84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12" name="Picture 8" descr="The Health Benefits of Eating Coconuts - Experience Life">
            <a:extLst>
              <a:ext uri="{FF2B5EF4-FFF2-40B4-BE49-F238E27FC236}">
                <a16:creationId xmlns:a16="http://schemas.microsoft.com/office/drawing/2014/main" id="{54A84C98-E464-424F-A868-79C7655AB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r="25244" b="-1"/>
          <a:stretch/>
        </p:blipFill>
        <p:spPr bwMode="auto"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14" name="Picture 10" descr="Carrot">
            <a:extLst>
              <a:ext uri="{FF2B5EF4-FFF2-40B4-BE49-F238E27FC236}">
                <a16:creationId xmlns:a16="http://schemas.microsoft.com/office/drawing/2014/main" id="{87175BC1-B6CE-4E8A-8C31-877F936CA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6" r="12588" b="-2"/>
          <a:stretch/>
        </p:blipFill>
        <p:spPr bwMode="auto">
          <a:xfrm>
            <a:off x="9363235" y="407378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97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728542" y="3741227"/>
            <a:ext cx="7139789" cy="24541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rgbClr val="FF99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She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FF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will be using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 </a:t>
            </a:r>
            <a:r>
              <a:rPr kumimoji="1" lang="en-US" altLang="ja-JP" sz="4800" kern="1200" dirty="0">
                <a:solidFill>
                  <a:srgbClr val="0070C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new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method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00B05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for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the </a:t>
            </a:r>
            <a:r>
              <a:rPr kumimoji="1" lang="en-US" altLang="ja-JP" sz="4800" kern="1200" dirty="0">
                <a:solidFill>
                  <a:srgbClr val="0070C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lemon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, </a:t>
            </a:r>
            <a:r>
              <a:rPr kumimoji="1" lang="en-US" altLang="ja-JP" sz="4800" kern="1200" dirty="0">
                <a:solidFill>
                  <a:srgbClr val="0070C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coconut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,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rgbClr val="7030A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and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0070C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carrot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cakes.</a:t>
            </a:r>
          </a:p>
        </p:txBody>
      </p:sp>
      <p:sp>
        <p:nvSpPr>
          <p:cNvPr id="21516" name="Freeform: Shape 78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17" name="Freeform: Shape 80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08" name="Picture 4" descr="Browned Butter Carrot Loaf Cake">
            <a:extLst>
              <a:ext uri="{FF2B5EF4-FFF2-40B4-BE49-F238E27FC236}">
                <a16:creationId xmlns:a16="http://schemas.microsoft.com/office/drawing/2014/main" id="{5D9C6CF3-140F-4F98-B06D-E9521FAB8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r="-3" b="7129"/>
          <a:stretch/>
        </p:blipFill>
        <p:spPr bwMode="auto"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arrot Cake Recipe | Leite's Culinaria">
            <a:extLst>
              <a:ext uri="{FF2B5EF4-FFF2-40B4-BE49-F238E27FC236}">
                <a16:creationId xmlns:a16="http://schemas.microsoft.com/office/drawing/2014/main" id="{D30CDC34-CF0B-4A46-B1A6-A19087EA2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r="15140" b="2"/>
          <a:stretch/>
        </p:blipFill>
        <p:spPr bwMode="auto"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8" name="Oval 82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10" name="Picture 6" descr="檸檬色 - Wikipedia">
            <a:extLst>
              <a:ext uri="{FF2B5EF4-FFF2-40B4-BE49-F238E27FC236}">
                <a16:creationId xmlns:a16="http://schemas.microsoft.com/office/drawing/2014/main" id="{984EDFB1-AA8E-46EE-AD11-1753B190B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 r="14717" b="1"/>
          <a:stretch/>
        </p:blipFill>
        <p:spPr bwMode="auto">
          <a:xfrm>
            <a:off x="5509370" y="692823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9" name="Freeform: Shape 84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12" name="Picture 8" descr="The Health Benefits of Eating Coconuts - Experience Life">
            <a:extLst>
              <a:ext uri="{FF2B5EF4-FFF2-40B4-BE49-F238E27FC236}">
                <a16:creationId xmlns:a16="http://schemas.microsoft.com/office/drawing/2014/main" id="{54A84C98-E464-424F-A868-79C7655AB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r="25244" b="-1"/>
          <a:stretch/>
        </p:blipFill>
        <p:spPr bwMode="auto"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14" name="Picture 10" descr="Carrot">
            <a:extLst>
              <a:ext uri="{FF2B5EF4-FFF2-40B4-BE49-F238E27FC236}">
                <a16:creationId xmlns:a16="http://schemas.microsoft.com/office/drawing/2014/main" id="{87175BC1-B6CE-4E8A-8C31-877F936CA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6" r="12588" b="-2"/>
          <a:stretch/>
        </p:blipFill>
        <p:spPr bwMode="auto">
          <a:xfrm>
            <a:off x="9363235" y="407378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65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728542" y="3741227"/>
            <a:ext cx="7139789" cy="24541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rgbClr val="FF99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She</a:t>
            </a:r>
            <a:r>
              <a:rPr kumimoji="1" lang="en-US" altLang="ja-JP" sz="4800" kern="1200" dirty="0">
                <a:solidFill>
                  <a:schemeClr val="tx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FF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will be using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</a:t>
            </a:r>
            <a:r>
              <a:rPr kumimoji="1" lang="en-US" altLang="ja-JP" sz="4800" kern="1200" dirty="0">
                <a:solidFill>
                  <a:schemeClr val="tx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0070C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new</a:t>
            </a:r>
            <a:r>
              <a:rPr kumimoji="1" lang="en-US" altLang="ja-JP" sz="4800" kern="1200" dirty="0">
                <a:solidFill>
                  <a:schemeClr val="tx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method </a:t>
            </a:r>
            <a:r>
              <a:rPr kumimoji="1" lang="en-US" altLang="ja-JP" sz="4800" kern="1200" dirty="0">
                <a:solidFill>
                  <a:srgbClr val="00B05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for</a:t>
            </a:r>
            <a:r>
              <a:rPr kumimoji="1" lang="en-US" altLang="ja-JP" sz="4800" kern="1200" dirty="0">
                <a:solidFill>
                  <a:schemeClr val="tx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the</a:t>
            </a:r>
            <a:r>
              <a:rPr kumimoji="1" lang="en-US" altLang="ja-JP" sz="4800" kern="1200" dirty="0">
                <a:solidFill>
                  <a:schemeClr val="tx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0070C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lemon</a:t>
            </a:r>
            <a:r>
              <a:rPr kumimoji="1" lang="en-US" altLang="ja-JP" sz="4800" kern="1200" dirty="0">
                <a:solidFill>
                  <a:schemeClr val="tx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, </a:t>
            </a:r>
            <a:r>
              <a:rPr kumimoji="1" lang="en-US" altLang="ja-JP" sz="4800" kern="1200" dirty="0">
                <a:solidFill>
                  <a:srgbClr val="0070C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coconut</a:t>
            </a:r>
            <a:r>
              <a:rPr kumimoji="1" lang="en-US" altLang="ja-JP" sz="4800" kern="1200" dirty="0">
                <a:solidFill>
                  <a:schemeClr val="tx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,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rgbClr val="7030A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and</a:t>
            </a:r>
            <a:r>
              <a:rPr kumimoji="1" lang="en-US" altLang="ja-JP" sz="4800" kern="1200" dirty="0">
                <a:solidFill>
                  <a:schemeClr val="tx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0070C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carrot</a:t>
            </a:r>
            <a:r>
              <a:rPr kumimoji="1" lang="en-US" altLang="ja-JP" sz="4800" kern="1200" dirty="0">
                <a:solidFill>
                  <a:schemeClr val="tx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cakes.</a:t>
            </a:r>
          </a:p>
        </p:txBody>
      </p:sp>
      <p:sp>
        <p:nvSpPr>
          <p:cNvPr id="21516" name="Freeform: Shape 78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17" name="Freeform: Shape 80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08" name="Picture 4" descr="Browned Butter Carrot Loaf Cake">
            <a:extLst>
              <a:ext uri="{FF2B5EF4-FFF2-40B4-BE49-F238E27FC236}">
                <a16:creationId xmlns:a16="http://schemas.microsoft.com/office/drawing/2014/main" id="{5D9C6CF3-140F-4F98-B06D-E9521FAB8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r="-3" b="7129"/>
          <a:stretch/>
        </p:blipFill>
        <p:spPr bwMode="auto"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arrot Cake Recipe | Leite's Culinaria">
            <a:extLst>
              <a:ext uri="{FF2B5EF4-FFF2-40B4-BE49-F238E27FC236}">
                <a16:creationId xmlns:a16="http://schemas.microsoft.com/office/drawing/2014/main" id="{D30CDC34-CF0B-4A46-B1A6-A19087EA2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r="15140" b="2"/>
          <a:stretch/>
        </p:blipFill>
        <p:spPr bwMode="auto"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8" name="Oval 82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10" name="Picture 6" descr="檸檬色 - Wikipedia">
            <a:extLst>
              <a:ext uri="{FF2B5EF4-FFF2-40B4-BE49-F238E27FC236}">
                <a16:creationId xmlns:a16="http://schemas.microsoft.com/office/drawing/2014/main" id="{984EDFB1-AA8E-46EE-AD11-1753B190B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 r="14717" b="1"/>
          <a:stretch/>
        </p:blipFill>
        <p:spPr bwMode="auto">
          <a:xfrm>
            <a:off x="5509370" y="692823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9" name="Freeform: Shape 84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12" name="Picture 8" descr="The Health Benefits of Eating Coconuts - Experience Life">
            <a:extLst>
              <a:ext uri="{FF2B5EF4-FFF2-40B4-BE49-F238E27FC236}">
                <a16:creationId xmlns:a16="http://schemas.microsoft.com/office/drawing/2014/main" id="{54A84C98-E464-424F-A868-79C7655AB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r="25244" b="-1"/>
          <a:stretch/>
        </p:blipFill>
        <p:spPr bwMode="auto"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14" name="Picture 10" descr="Carrot">
            <a:extLst>
              <a:ext uri="{FF2B5EF4-FFF2-40B4-BE49-F238E27FC236}">
                <a16:creationId xmlns:a16="http://schemas.microsoft.com/office/drawing/2014/main" id="{87175BC1-B6CE-4E8A-8C31-877F936CA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6" r="12588" b="-2"/>
          <a:stretch/>
        </p:blipFill>
        <p:spPr bwMode="auto">
          <a:xfrm>
            <a:off x="9363235" y="407378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72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1524000" y="2751125"/>
            <a:ext cx="9144000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DB438D-6AE1-4DBB-965E-8E0F64E86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84"/>
          <a:stretch/>
        </p:blipFill>
        <p:spPr>
          <a:xfrm>
            <a:off x="20" y="10"/>
            <a:ext cx="5920598" cy="2130941"/>
          </a:xfrm>
          <a:custGeom>
            <a:avLst/>
            <a:gdLst/>
            <a:ahLst/>
            <a:cxnLst/>
            <a:rect l="l" t="t" r="r" b="b"/>
            <a:pathLst>
              <a:path w="5920618" h="2130951">
                <a:moveTo>
                  <a:pt x="0" y="0"/>
                </a:moveTo>
                <a:lnTo>
                  <a:pt x="5920618" y="0"/>
                </a:lnTo>
                <a:lnTo>
                  <a:pt x="4933709" y="2130951"/>
                </a:lnTo>
                <a:lnTo>
                  <a:pt x="0" y="2130951"/>
                </a:lnTo>
                <a:close/>
              </a:path>
            </a:pathLst>
          </a:custGeom>
        </p:spPr>
      </p:pic>
      <p:sp>
        <p:nvSpPr>
          <p:cNvPr id="9" name="Freeform 16">
            <a:extLst>
              <a:ext uri="{FF2B5EF4-FFF2-40B4-BE49-F238E27FC236}">
                <a16:creationId xmlns:a16="http://schemas.microsoft.com/office/drawing/2014/main" id="{B0BDD275-E79C-4B6F-9875-E474D59D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7752" y="0"/>
            <a:ext cx="7084249" cy="2130552"/>
          </a:xfrm>
          <a:custGeom>
            <a:avLst/>
            <a:gdLst>
              <a:gd name="connsiteX0" fmla="*/ 986725 w 7084249"/>
              <a:gd name="connsiteY0" fmla="*/ 0 h 2130552"/>
              <a:gd name="connsiteX1" fmla="*/ 7084249 w 7084249"/>
              <a:gd name="connsiteY1" fmla="*/ 0 h 2130552"/>
              <a:gd name="connsiteX2" fmla="*/ 7084249 w 7084249"/>
              <a:gd name="connsiteY2" fmla="*/ 2130552 h 2130552"/>
              <a:gd name="connsiteX3" fmla="*/ 0 w 7084249"/>
              <a:gd name="connsiteY3" fmla="*/ 2130552 h 213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4249" h="2130552">
                <a:moveTo>
                  <a:pt x="986725" y="0"/>
                </a:moveTo>
                <a:lnTo>
                  <a:pt x="7084249" y="0"/>
                </a:lnTo>
                <a:lnTo>
                  <a:pt x="7084249" y="2130552"/>
                </a:lnTo>
                <a:lnTo>
                  <a:pt x="0" y="213055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FFE24BB0-6C00-4CD0-B19A-F41513025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3319"/>
            <a:ext cx="5925190" cy="2174681"/>
          </a:xfrm>
          <a:custGeom>
            <a:avLst/>
            <a:gdLst>
              <a:gd name="connsiteX0" fmla="*/ 1007162 w 5925190"/>
              <a:gd name="connsiteY0" fmla="*/ 0 h 2174681"/>
              <a:gd name="connsiteX1" fmla="*/ 5925190 w 5925190"/>
              <a:gd name="connsiteY1" fmla="*/ 0 h 2174681"/>
              <a:gd name="connsiteX2" fmla="*/ 5925190 w 5925190"/>
              <a:gd name="connsiteY2" fmla="*/ 2174681 h 2174681"/>
              <a:gd name="connsiteX3" fmla="*/ 0 w 5925190"/>
              <a:gd name="connsiteY3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4681">
                <a:moveTo>
                  <a:pt x="1007162" y="0"/>
                </a:moveTo>
                <a:lnTo>
                  <a:pt x="5925190" y="0"/>
                </a:lnTo>
                <a:lnTo>
                  <a:pt x="592519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22">
            <a:extLst>
              <a:ext uri="{FF2B5EF4-FFF2-40B4-BE49-F238E27FC236}">
                <a16:creationId xmlns:a16="http://schemas.microsoft.com/office/drawing/2014/main" id="{045D7A58-411F-4E92-A78E-A6FEB1890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1728"/>
            <a:ext cx="7112212" cy="2176272"/>
          </a:xfrm>
          <a:custGeom>
            <a:avLst/>
            <a:gdLst>
              <a:gd name="connsiteX0" fmla="*/ 0 w 7112212"/>
              <a:gd name="connsiteY0" fmla="*/ 0 h 2176272"/>
              <a:gd name="connsiteX1" fmla="*/ 7112212 w 7112212"/>
              <a:gd name="connsiteY1" fmla="*/ 0 h 2176272"/>
              <a:gd name="connsiteX2" fmla="*/ 6104313 w 7112212"/>
              <a:gd name="connsiteY2" fmla="*/ 2176272 h 2176272"/>
              <a:gd name="connsiteX3" fmla="*/ 0 w 7112212"/>
              <a:gd name="connsiteY3" fmla="*/ 2176272 h 217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212" h="2176272">
                <a:moveTo>
                  <a:pt x="0" y="0"/>
                </a:moveTo>
                <a:lnTo>
                  <a:pt x="7112212" y="0"/>
                </a:lnTo>
                <a:lnTo>
                  <a:pt x="6104313" y="2176272"/>
                </a:lnTo>
                <a:lnTo>
                  <a:pt x="0" y="217627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6883400" y="3612759"/>
            <a:ext cx="51181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2530" name="Picture 2" descr="St. John Collection Jackets &amp; Coats | St John Collection Red Knit ...">
            <a:extLst>
              <a:ext uri="{FF2B5EF4-FFF2-40B4-BE49-F238E27FC236}">
                <a16:creationId xmlns:a16="http://schemas.microsoft.com/office/drawing/2014/main" id="{6C0BB70B-2868-44BB-91FE-CAC6EE120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427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087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6883400" y="3612759"/>
            <a:ext cx="51181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The second button on his coat was missing.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2530" name="Picture 2" descr="St. John Collection Jackets &amp; Coats | St John Collection Red Knit ...">
            <a:extLst>
              <a:ext uri="{FF2B5EF4-FFF2-40B4-BE49-F238E27FC236}">
                <a16:creationId xmlns:a16="http://schemas.microsoft.com/office/drawing/2014/main" id="{6C0BB70B-2868-44BB-91FE-CAC6EE120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427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849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53A08C4-9353-4821-AF67-CA35AFE5C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961"/>
            <a:ext cx="5922010" cy="375060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CBB6EA4-CECB-428D-8270-51AB6124C1F2}"/>
              </a:ext>
            </a:extLst>
          </p:cNvPr>
          <p:cNvSpPr txBox="1"/>
          <p:nvPr/>
        </p:nvSpPr>
        <p:spPr>
          <a:xfrm>
            <a:off x="5743575" y="613480"/>
            <a:ext cx="29908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large</a:t>
            </a:r>
          </a:p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huge</a:t>
            </a:r>
          </a:p>
          <a:p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great</a:t>
            </a:r>
          </a:p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giant</a:t>
            </a:r>
          </a:p>
          <a:p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gigantic</a:t>
            </a:r>
          </a:p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enormous</a:t>
            </a:r>
          </a:p>
          <a:p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massive</a:t>
            </a:r>
          </a:p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mighty</a:t>
            </a:r>
          </a:p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heavy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760D37-B9E5-4A17-A56E-B9C3270891E0}"/>
              </a:ext>
            </a:extLst>
          </p:cNvPr>
          <p:cNvSpPr txBox="1"/>
          <p:nvPr/>
        </p:nvSpPr>
        <p:spPr>
          <a:xfrm>
            <a:off x="8734425" y="612844"/>
            <a:ext cx="29908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immense</a:t>
            </a:r>
          </a:p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mammoth</a:t>
            </a:r>
          </a:p>
          <a:p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colossal</a:t>
            </a:r>
          </a:p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vast</a:t>
            </a:r>
          </a:p>
          <a:p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tall</a:t>
            </a:r>
          </a:p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high</a:t>
            </a:r>
          </a:p>
          <a:p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lofty</a:t>
            </a:r>
          </a:p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important</a:t>
            </a:r>
          </a:p>
          <a:p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sturdy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0C69632-964B-4B3B-8B72-73A81902692C}"/>
              </a:ext>
            </a:extLst>
          </p:cNvPr>
          <p:cNvSpPr txBox="1"/>
          <p:nvPr/>
        </p:nvSpPr>
        <p:spPr>
          <a:xfrm>
            <a:off x="775017" y="4152900"/>
            <a:ext cx="46005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big</a:t>
            </a:r>
            <a:endParaRPr kumimoji="1" lang="ja-JP" altLang="en-US" sz="100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51152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114298" y="4588266"/>
            <a:ext cx="12192002" cy="13176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200" b="1" kern="1200" dirty="0">
              <a:solidFill>
                <a:schemeClr val="tx1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3554" name="Picture 2" descr="Organic Vegetables Carrots Potatoes Cut On Wooden Board Stock ...">
            <a:extLst>
              <a:ext uri="{FF2B5EF4-FFF2-40B4-BE49-F238E27FC236}">
                <a16:creationId xmlns:a16="http://schemas.microsoft.com/office/drawing/2014/main" id="{888B4491-DBD5-4E86-8D81-02B47CC6DE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r="15508" b="1"/>
          <a:stretch/>
        </p:blipFill>
        <p:spPr bwMode="auto">
          <a:xfrm>
            <a:off x="20" y="10"/>
            <a:ext cx="6095974" cy="425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Slow Cooker Beef Stew Recipe with Butternut, Carrot and Potatoes ...">
            <a:extLst>
              <a:ext uri="{FF2B5EF4-FFF2-40B4-BE49-F238E27FC236}">
                <a16:creationId xmlns:a16="http://schemas.microsoft.com/office/drawing/2014/main" id="{7696CCAA-E70A-4A7D-B3B4-7B093CF6D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r="2" b="2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446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114298" y="4588266"/>
            <a:ext cx="12192002" cy="13176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200" b="1" kern="1200" dirty="0">
                <a:solidFill>
                  <a:schemeClr val="tx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We chopped carrots and potatoes for the stew.</a:t>
            </a:r>
          </a:p>
        </p:txBody>
      </p:sp>
      <p:pic>
        <p:nvPicPr>
          <p:cNvPr id="23554" name="Picture 2" descr="Organic Vegetables Carrots Potatoes Cut On Wooden Board Stock ...">
            <a:extLst>
              <a:ext uri="{FF2B5EF4-FFF2-40B4-BE49-F238E27FC236}">
                <a16:creationId xmlns:a16="http://schemas.microsoft.com/office/drawing/2014/main" id="{888B4491-DBD5-4E86-8D81-02B47CC6DE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r="15508" b="1"/>
          <a:stretch/>
        </p:blipFill>
        <p:spPr bwMode="auto">
          <a:xfrm>
            <a:off x="20" y="10"/>
            <a:ext cx="6095974" cy="425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Slow Cooker Beef Stew Recipe with Butternut, Carrot and Potatoes ...">
            <a:extLst>
              <a:ext uri="{FF2B5EF4-FFF2-40B4-BE49-F238E27FC236}">
                <a16:creationId xmlns:a16="http://schemas.microsoft.com/office/drawing/2014/main" id="{7696CCAA-E70A-4A7D-B3B4-7B093CF6D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r="2" b="2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415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5967520" y="4084255"/>
            <a:ext cx="6067049" cy="24741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72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4578" name="Picture 2" descr="887 Handsome Pirate Photos - Free &amp; Royalty-Free Stock Photos from ...">
            <a:extLst>
              <a:ext uri="{FF2B5EF4-FFF2-40B4-BE49-F238E27FC236}">
                <a16:creationId xmlns:a16="http://schemas.microsoft.com/office/drawing/2014/main" id="{03B032D4-3B68-41F9-BD11-77A3F66FA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3454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FEC5C59-7515-48CB-AB42-32FD19507BD0}"/>
              </a:ext>
            </a:extLst>
          </p:cNvPr>
          <p:cNvSpPr txBox="1"/>
          <p:nvPr/>
        </p:nvSpPr>
        <p:spPr>
          <a:xfrm>
            <a:off x="3849191" y="1585886"/>
            <a:ext cx="2256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I’m sorry.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54620"/>
      </p:ext>
    </p:extLst>
  </p:cSld>
  <p:clrMapOvr>
    <a:masterClrMapping/>
  </p:clrMapOvr>
  <p:transition spd="slow">
    <p:comb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5967520" y="4084255"/>
            <a:ext cx="6067049" cy="24741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2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The handsome pirate apologized for his awful deed.</a:t>
            </a:r>
            <a:endParaRPr kumimoji="1" lang="en-US" altLang="ja-JP" sz="72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4578" name="Picture 2" descr="887 Handsome Pirate Photos - Free &amp; Royalty-Free Stock Photos from ...">
            <a:extLst>
              <a:ext uri="{FF2B5EF4-FFF2-40B4-BE49-F238E27FC236}">
                <a16:creationId xmlns:a16="http://schemas.microsoft.com/office/drawing/2014/main" id="{03B032D4-3B68-41F9-BD11-77A3F66FA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3454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FEC5C59-7515-48CB-AB42-32FD19507BD0}"/>
              </a:ext>
            </a:extLst>
          </p:cNvPr>
          <p:cNvSpPr txBox="1"/>
          <p:nvPr/>
        </p:nvSpPr>
        <p:spPr>
          <a:xfrm>
            <a:off x="3849191" y="1585886"/>
            <a:ext cx="2256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I’m sorry.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295746"/>
      </p:ext>
    </p:extLst>
  </p:cSld>
  <p:clrMapOvr>
    <a:masterClrMapping/>
  </p:clrMapOvr>
  <p:transition spd="slow">
    <p:comb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F357D35-3E3E-4EC7-B3AE-C106ABB7D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34D921-DCE6-4D92-987F-D98C93F1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4D942F-489D-4A7B-8983-94254348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8F0F547-5526-40CC-8397-442101C2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768667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93BD913-0EB6-48A4-B22A-6A4DE0898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736924" y="857675"/>
            <a:ext cx="4566230" cy="38470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4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48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9" r="17423" b="3"/>
          <a:stretch/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32DE8DB-F504-4791-9594-451B568B3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8036434" y="891541"/>
            <a:ext cx="3433187" cy="40740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dirty="0">
                <a:latin typeface="Abadi" panose="020B0604020104020204" pitchFamily="34" charset="0"/>
                <a:ea typeface="+mj-ea"/>
                <a:cs typeface="+mj-cs"/>
              </a:rPr>
              <a:t>Schwa &lt;o&gt;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043DD8-E900-4EC1-91AB-BFFC63E4B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86F77E3-8719-4969-B16D-EDB994CB5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10" y="1536617"/>
            <a:ext cx="3150797" cy="3780956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641" y="1150716"/>
            <a:ext cx="3150797" cy="4552757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519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A3E892-546F-488C-94AB-DF5B6F5509C8}"/>
              </a:ext>
            </a:extLst>
          </p:cNvPr>
          <p:cNvSpPr txBox="1"/>
          <p:nvPr/>
        </p:nvSpPr>
        <p:spPr>
          <a:xfrm>
            <a:off x="1685925" y="1495425"/>
            <a:ext cx="93630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0" dirty="0">
                <a:latin typeface="Cavolini" panose="03000502040302020204" pitchFamily="66" charset="0"/>
                <a:cs typeface="Cavolini" panose="03000502040302020204" pitchFamily="66" charset="0"/>
              </a:rPr>
              <a:t>lemon</a:t>
            </a:r>
            <a:endParaRPr kumimoji="1" lang="ja-JP" altLang="en-US" sz="2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395322-328D-46E4-8F66-6331A8776D1B}"/>
              </a:ext>
            </a:extLst>
          </p:cNvPr>
          <p:cNvSpPr txBox="1"/>
          <p:nvPr/>
        </p:nvSpPr>
        <p:spPr>
          <a:xfrm>
            <a:off x="2105025" y="645557"/>
            <a:ext cx="752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Abadi" panose="020B0604020104020204" pitchFamily="34" charset="0"/>
              </a:rPr>
              <a:t>How many syllables are there?</a:t>
            </a:r>
            <a:endParaRPr kumimoji="1" lang="ja-JP" altLang="en-US" sz="4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342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A3E892-546F-488C-94AB-DF5B6F5509C8}"/>
              </a:ext>
            </a:extLst>
          </p:cNvPr>
          <p:cNvSpPr txBox="1"/>
          <p:nvPr/>
        </p:nvSpPr>
        <p:spPr>
          <a:xfrm>
            <a:off x="1685925" y="1495425"/>
            <a:ext cx="93630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0" dirty="0">
                <a:latin typeface="Cavolini" panose="03000502040302020204" pitchFamily="66" charset="0"/>
                <a:cs typeface="Cavolini" panose="03000502040302020204" pitchFamily="66" charset="0"/>
              </a:rPr>
              <a:t>lemon</a:t>
            </a:r>
            <a:endParaRPr kumimoji="1" lang="ja-JP" altLang="en-US" sz="2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0312F02C-407C-4E46-930D-662CF5B93FF8}"/>
              </a:ext>
            </a:extLst>
          </p:cNvPr>
          <p:cNvCxnSpPr/>
          <p:nvPr/>
        </p:nvCxnSpPr>
        <p:spPr>
          <a:xfrm flipH="1">
            <a:off x="6267450" y="1400175"/>
            <a:ext cx="1238250" cy="3962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B0B43D4-9E75-4D96-BC61-6D00C362F409}"/>
              </a:ext>
            </a:extLst>
          </p:cNvPr>
          <p:cNvSpPr txBox="1"/>
          <p:nvPr/>
        </p:nvSpPr>
        <p:spPr>
          <a:xfrm>
            <a:off x="2105025" y="645557"/>
            <a:ext cx="752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Abadi" panose="020B0604020104020204" pitchFamily="34" charset="0"/>
              </a:rPr>
              <a:t>How many syllables are there?</a:t>
            </a:r>
            <a:endParaRPr kumimoji="1" lang="ja-JP" altLang="en-US" sz="4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062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A3E892-546F-488C-94AB-DF5B6F5509C8}"/>
              </a:ext>
            </a:extLst>
          </p:cNvPr>
          <p:cNvSpPr txBox="1"/>
          <p:nvPr/>
        </p:nvSpPr>
        <p:spPr>
          <a:xfrm>
            <a:off x="1685925" y="1495425"/>
            <a:ext cx="93630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0" dirty="0">
                <a:latin typeface="Cavolini" panose="03000502040302020204" pitchFamily="66" charset="0"/>
                <a:cs typeface="Cavolini" panose="03000502040302020204" pitchFamily="66" charset="0"/>
              </a:rPr>
              <a:t>lemon</a:t>
            </a:r>
            <a:endParaRPr kumimoji="1" lang="ja-JP" altLang="en-US" sz="2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0312F02C-407C-4E46-930D-662CF5B93FF8}"/>
              </a:ext>
            </a:extLst>
          </p:cNvPr>
          <p:cNvCxnSpPr/>
          <p:nvPr/>
        </p:nvCxnSpPr>
        <p:spPr>
          <a:xfrm flipH="1">
            <a:off x="6229350" y="1571625"/>
            <a:ext cx="1238250" cy="3962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9F80C4-8E07-47C9-9C5C-6C3D2B6184DA}"/>
              </a:ext>
            </a:extLst>
          </p:cNvPr>
          <p:cNvSpPr txBox="1"/>
          <p:nvPr/>
        </p:nvSpPr>
        <p:spPr>
          <a:xfrm>
            <a:off x="2105025" y="645557"/>
            <a:ext cx="752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Abadi" panose="020B0604020104020204" pitchFamily="34" charset="0"/>
              </a:rPr>
              <a:t>Which syllable is stressed?</a:t>
            </a:r>
            <a:endParaRPr kumimoji="1" lang="ja-JP" altLang="en-US" sz="4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606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A3E892-546F-488C-94AB-DF5B6F5509C8}"/>
              </a:ext>
            </a:extLst>
          </p:cNvPr>
          <p:cNvSpPr txBox="1"/>
          <p:nvPr/>
        </p:nvSpPr>
        <p:spPr>
          <a:xfrm>
            <a:off x="1685925" y="1495425"/>
            <a:ext cx="93630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0" dirty="0">
                <a:latin typeface="Cavolini" panose="03000502040302020204" pitchFamily="66" charset="0"/>
                <a:cs typeface="Cavolini" panose="03000502040302020204" pitchFamily="66" charset="0"/>
              </a:rPr>
              <a:t>lemon</a:t>
            </a:r>
            <a:endParaRPr kumimoji="1" lang="ja-JP" altLang="en-US" sz="2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0312F02C-407C-4E46-930D-662CF5B93FF8}"/>
              </a:ext>
            </a:extLst>
          </p:cNvPr>
          <p:cNvCxnSpPr/>
          <p:nvPr/>
        </p:nvCxnSpPr>
        <p:spPr>
          <a:xfrm flipH="1">
            <a:off x="6229350" y="1571625"/>
            <a:ext cx="1238250" cy="3962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9F80C4-8E07-47C9-9C5C-6C3D2B6184DA}"/>
              </a:ext>
            </a:extLst>
          </p:cNvPr>
          <p:cNvSpPr txBox="1"/>
          <p:nvPr/>
        </p:nvSpPr>
        <p:spPr>
          <a:xfrm>
            <a:off x="2105025" y="645557"/>
            <a:ext cx="752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Abadi" panose="020B0604020104020204" pitchFamily="34" charset="0"/>
              </a:rPr>
              <a:t>Which syllable is stressed?</a:t>
            </a:r>
            <a:endParaRPr kumimoji="1" lang="ja-JP" altLang="en-US" sz="4000" dirty="0">
              <a:latin typeface="Abadi" panose="020B0604020104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C005CC-D0A3-4E81-8E46-0BDD7D0B3BB0}"/>
              </a:ext>
            </a:extLst>
          </p:cNvPr>
          <p:cNvSpPr txBox="1"/>
          <p:nvPr/>
        </p:nvSpPr>
        <p:spPr>
          <a:xfrm>
            <a:off x="2114550" y="5118526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solidFill>
                  <a:srgbClr val="FF0000"/>
                </a:solidFill>
                <a:latin typeface="Abadi" panose="020B0604020104020204" pitchFamily="34" charset="0"/>
              </a:rPr>
              <a:t>stressed</a:t>
            </a:r>
            <a:endParaRPr kumimoji="1" lang="ja-JP" altLang="en-US" sz="48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B8F183-96EC-4EFC-A9EA-D1BBA1F158A3}"/>
              </a:ext>
            </a:extLst>
          </p:cNvPr>
          <p:cNvSpPr txBox="1"/>
          <p:nvPr/>
        </p:nvSpPr>
        <p:spPr>
          <a:xfrm>
            <a:off x="6848475" y="504060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solidFill>
                  <a:srgbClr val="FF0000"/>
                </a:solidFill>
                <a:latin typeface="Abadi" panose="020B0604020104020204" pitchFamily="34" charset="0"/>
              </a:rPr>
              <a:t>unstressed</a:t>
            </a:r>
            <a:endParaRPr kumimoji="1" lang="ja-JP" altLang="en-US" sz="48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746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544</Words>
  <Application>Microsoft Office PowerPoint</Application>
  <PresentationFormat>ワイド画面</PresentationFormat>
  <Paragraphs>172</Paragraphs>
  <Slides>44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52" baseType="lpstr"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6</cp:revision>
  <dcterms:created xsi:type="dcterms:W3CDTF">2020-08-14T14:18:06Z</dcterms:created>
  <dcterms:modified xsi:type="dcterms:W3CDTF">2022-08-17T00:57:46Z</dcterms:modified>
</cp:coreProperties>
</file>