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80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  <p:sldId id="296" r:id="rId16"/>
    <p:sldId id="295" r:id="rId17"/>
    <p:sldId id="294" r:id="rId18"/>
    <p:sldId id="293" r:id="rId19"/>
    <p:sldId id="292" r:id="rId20"/>
    <p:sldId id="291" r:id="rId21"/>
    <p:sldId id="256" r:id="rId22"/>
    <p:sldId id="282" r:id="rId23"/>
    <p:sldId id="288" r:id="rId24"/>
    <p:sldId id="287" r:id="rId25"/>
    <p:sldId id="286" r:id="rId26"/>
    <p:sldId id="285" r:id="rId27"/>
    <p:sldId id="284" r:id="rId28"/>
    <p:sldId id="283" r:id="rId29"/>
    <p:sldId id="257" r:id="rId30"/>
    <p:sldId id="258" r:id="rId31"/>
    <p:sldId id="259" r:id="rId32"/>
    <p:sldId id="260" r:id="rId33"/>
    <p:sldId id="261" r:id="rId34"/>
    <p:sldId id="262" r:id="rId35"/>
    <p:sldId id="263" r:id="rId36"/>
    <p:sldId id="264" r:id="rId37"/>
    <p:sldId id="265" r:id="rId38"/>
    <p:sldId id="289" r:id="rId39"/>
    <p:sldId id="266" r:id="rId40"/>
    <p:sldId id="267" r:id="rId41"/>
    <p:sldId id="268" r:id="rId42"/>
    <p:sldId id="269" r:id="rId43"/>
    <p:sldId id="270" r:id="rId44"/>
    <p:sldId id="271" r:id="rId45"/>
    <p:sldId id="290" r:id="rId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D8060-7697-4E23-B14C-590C758B3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70BC02-0F2D-4787-A2CF-EA1A9E47F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5F8E-803A-4921-B9D7-1D9B6B7F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F49C9-B684-4F7B-A781-334C408B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1B45CD-ED06-47F0-BD97-A02C6D69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2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28A52-04E7-4289-9984-184C5162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49FA35-E9C7-4D32-BBEC-8FD4ACE81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55EB7-56C5-4891-9B5A-27799F8C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6732D-314D-42E8-A6D9-DC5508E5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713E59-0003-4474-BCDC-AB7B0B0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4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F437B9-0FFA-466D-A704-542619536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0CD21A-C82F-4D0F-AB00-F8CBFFA31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A8274D-C28E-4AF2-8A69-1206B8E1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7DE75-F229-4951-87AE-72EB6B45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BE7A81-610C-4558-91B7-6C9A1CB4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5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514F68-A51A-4718-99E5-3FB6C696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132D2B-1B9A-45FB-850B-98F828CC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94111D-5E28-49AD-A31F-7CFCF37F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7C01D-1B93-4FF0-AF79-A302C5BC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A2E368-D362-4B06-B685-F2DDE608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7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3BA7AE-234D-437A-976C-D82FC5E1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F13D0F-16FD-4861-84DF-A2F7D9F5D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6EF0CD-EC6C-4FFB-A668-CC46399B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EF0014-3683-4884-A1E8-08924691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ABE4-9AB9-4083-8FA4-7899CC33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53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BCFE2-CFC3-441A-94AC-5C05221C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0C14DD-4FBD-4313-AACF-16509D3F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4D0206-F8D2-4E3B-8FA5-867DF40C9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EFC64D-6181-4DC8-9022-02EECE18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FBB1C1-4B03-4284-A613-5C0D6E0F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309BF6-701A-45A3-94CC-A6682421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9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DDB081-5255-4C54-93AA-E82F4F8A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1B1D4D-6C56-4E2C-8DD7-888AB53B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765E20-D91C-48C3-8813-235037607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A1C14D-7D82-4774-A67A-58D43A609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B2E787-810C-4CC8-82A9-127BFBDF2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C96A50-DFB9-4914-888F-F74A6161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D4A704-71A8-4601-8A92-7F6B2DB2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E7EEDA-9891-41E4-8C81-D478614C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6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85087-2FAE-40CB-8C39-34F409D3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017232-2E8B-46B8-9F24-B408C001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C01D97-FAB4-4F97-9661-03DCE11E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B087D3-A6F5-4045-9B1B-8ECA98D7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2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DC7971-3D04-43A5-9037-159FE3C1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03B625-8428-4B54-9229-98E378EF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72EB60-482D-4A14-B1AC-48BDFAE8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27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BAC8E-2167-487F-8AF7-1204D75A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10A637-626F-4960-9BF3-B7392481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580C8F-5813-4A96-88F3-EFA3D980F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2F7125-8B5C-4681-826E-C7CADC8F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21905F-F4AB-44F3-9EC4-5D3E5548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B18AB9-8560-42E8-991C-DA012B7F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5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9C220-D145-43D8-894D-9C90CCB1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283F39-3AEF-4191-AC57-2B8679A7C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6878F9-811F-4247-A3DD-5FBF9E8BB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1D8236-7DE9-40F9-94A8-D5B8D4E6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20F2C0-1395-4420-93DD-8D679F6B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BA7049-826A-4C8A-AE31-D41222FE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D9D75F7-3E7B-4285-ADDE-AF1BB05C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106874-5C48-41F6-9FA8-422C9635B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9C227-F972-4055-BD9A-191357973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BB7F-5D8E-44A4-B9A6-B225C04A204B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BC5065-2566-4F32-86AF-17278B803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3AEB6-01E6-4FD2-B89F-CFF5C60D8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32AA-8268-4022-9E0A-95DC09C65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5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4a-12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leaves に対する画像結果">
            <a:extLst>
              <a:ext uri="{FF2B5EF4-FFF2-40B4-BE49-F238E27FC236}">
                <a16:creationId xmlns:a16="http://schemas.microsoft.com/office/drawing/2014/main" id="{1B0F68A2-D05D-7A64-EA0D-3A3E7A11E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2419344"/>
            <a:ext cx="1552575" cy="2336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3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knives に対する画像結果">
            <a:extLst>
              <a:ext uri="{FF2B5EF4-FFF2-40B4-BE49-F238E27FC236}">
                <a16:creationId xmlns:a16="http://schemas.microsoft.com/office/drawing/2014/main" id="{7F37C33A-1589-08C2-C54A-651A897B7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951" y="3402449"/>
            <a:ext cx="2697016" cy="21560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43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wolves に対する画像結果">
            <a:extLst>
              <a:ext uri="{FF2B5EF4-FFF2-40B4-BE49-F238E27FC236}">
                <a16:creationId xmlns:a16="http://schemas.microsoft.com/office/drawing/2014/main" id="{48653ADB-C156-5125-2855-51A30B846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09" y="4081660"/>
            <a:ext cx="2909887" cy="1947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0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8" descr="shelves に対する画像結果">
            <a:extLst>
              <a:ext uri="{FF2B5EF4-FFF2-40B4-BE49-F238E27FC236}">
                <a16:creationId xmlns:a16="http://schemas.microsoft.com/office/drawing/2014/main" id="{2764E936-1128-51E4-903C-78307490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86" y="2567161"/>
            <a:ext cx="2649096" cy="3973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2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10" descr="halves に対する画像結果">
            <a:extLst>
              <a:ext uri="{FF2B5EF4-FFF2-40B4-BE49-F238E27FC236}">
                <a16:creationId xmlns:a16="http://schemas.microsoft.com/office/drawing/2014/main" id="{99E9D970-AC0C-0B47-7BE4-6FB326F15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748" y="4244455"/>
            <a:ext cx="3394810" cy="236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45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calves に対する画像結果">
            <a:extLst>
              <a:ext uri="{FF2B5EF4-FFF2-40B4-BE49-F238E27FC236}">
                <a16:creationId xmlns:a16="http://schemas.microsoft.com/office/drawing/2014/main" id="{63C0A67A-9DC3-C5FD-B92C-25D514DA0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86" y="1509938"/>
            <a:ext cx="3331773" cy="22461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00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14.thieves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thieves clipart に対する画像結果">
            <a:extLst>
              <a:ext uri="{FF2B5EF4-FFF2-40B4-BE49-F238E27FC236}">
                <a16:creationId xmlns:a16="http://schemas.microsoft.com/office/drawing/2014/main" id="{B645D17B-DA7C-EEC0-DC09-C891A7992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018" y="2268386"/>
            <a:ext cx="2752848" cy="197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625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14.thieves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15.wharves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105 Crane Wharf Stock Vector Illustration And Royalty Free Crane ...">
            <a:extLst>
              <a:ext uri="{FF2B5EF4-FFF2-40B4-BE49-F238E27FC236}">
                <a16:creationId xmlns:a16="http://schemas.microsoft.com/office/drawing/2014/main" id="{919DC433-397E-B950-F585-E0334C673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094" y="3191113"/>
            <a:ext cx="2253844" cy="126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05 Crane Wharf Stock Vector Illustration And Royalty Free Crane ...">
            <a:extLst>
              <a:ext uri="{FF2B5EF4-FFF2-40B4-BE49-F238E27FC236}">
                <a16:creationId xmlns:a16="http://schemas.microsoft.com/office/drawing/2014/main" id="{6095A5AE-3804-C027-6B83-B200AB65D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88" y="3602369"/>
            <a:ext cx="2253844" cy="126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10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14.thieves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15.wharves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16.dwarves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9" name="Picture 8" descr="Vector Illustration Of Cartoon Happy Dwarfのイラスト素材・ベクタ ...">
            <a:extLst>
              <a:ext uri="{FF2B5EF4-FFF2-40B4-BE49-F238E27FC236}">
                <a16:creationId xmlns:a16="http://schemas.microsoft.com/office/drawing/2014/main" id="{DBBC1083-6260-130D-1E50-386F41A80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90269" y="4332957"/>
            <a:ext cx="1681163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Vector Illustration Of Cartoon Happy Dwarfのイラスト素材・ベクタ ...">
            <a:extLst>
              <a:ext uri="{FF2B5EF4-FFF2-40B4-BE49-F238E27FC236}">
                <a16:creationId xmlns:a16="http://schemas.microsoft.com/office/drawing/2014/main" id="{7CDDCA35-C358-C36C-441D-6CD1B59FB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85178" y="4095273"/>
            <a:ext cx="1681163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721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14.thieves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15.wharves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16.dwarves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17.ourselves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ourselves に対する画像結果">
            <a:extLst>
              <a:ext uri="{FF2B5EF4-FFF2-40B4-BE49-F238E27FC236}">
                <a16:creationId xmlns:a16="http://schemas.microsoft.com/office/drawing/2014/main" id="{E13C8559-CFAE-9F94-EF60-DD1C2C3BC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644" y="4695540"/>
            <a:ext cx="2786309" cy="216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95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FC8DE-9AC9-4387-B079-F4B6B0631D95}"/>
              </a:ext>
            </a:extLst>
          </p:cNvPr>
          <p:cNvSpPr txBox="1"/>
          <p:nvPr/>
        </p:nvSpPr>
        <p:spPr>
          <a:xfrm>
            <a:off x="650449" y="4167110"/>
            <a:ext cx="10901471" cy="13507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600" b="1" dirty="0">
                <a:latin typeface="Arial Nova Cond" panose="020B0506020202020204" pitchFamily="34" charset="0"/>
                <a:ea typeface="+mj-ea"/>
                <a:cs typeface="Aharoni" panose="02010803020104030203" pitchFamily="2" charset="-79"/>
              </a:rPr>
              <a:t>Spelling Test 6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6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98F446-5009-4B05-B661-20EF1F16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5" r="-2" b="-2"/>
          <a:stretch/>
        </p:blipFill>
        <p:spPr>
          <a:xfrm>
            <a:off x="2880360" y="453564"/>
            <a:ext cx="6431280" cy="297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802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8.leaves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9.knives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10.wolves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11.shelves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12.halves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13.calves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14.thieves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15.wharves</a:t>
            </a:r>
          </a:p>
          <a:p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16.dwarves</a:t>
            </a:r>
          </a:p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17.ourselves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18.themselves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8" descr="themselves に対する画像結果">
            <a:extLst>
              <a:ext uri="{FF2B5EF4-FFF2-40B4-BE49-F238E27FC236}">
                <a16:creationId xmlns:a16="http://schemas.microsoft.com/office/drawing/2014/main" id="{A4804CFE-2C8F-F230-B5BB-A22F0F77B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796" y="5192742"/>
            <a:ext cx="2225070" cy="1483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652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 here for the latest news from Jolly Phonics.">
            <a:extLst>
              <a:ext uri="{FF2B5EF4-FFF2-40B4-BE49-F238E27FC236}">
                <a16:creationId xmlns:a16="http://schemas.microsoft.com/office/drawing/2014/main" id="{BFB0DA96-3028-48EB-8F4D-DADB1C43A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71" b="-1"/>
          <a:stretch/>
        </p:blipFill>
        <p:spPr bwMode="auto">
          <a:xfrm>
            <a:off x="4216956" y="548640"/>
            <a:ext cx="7975043" cy="63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53792-3C9C-4B0A-B9C6-BA58BFBC3698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b="1" dirty="0">
                <a:latin typeface="Abadi" panose="020B0604020104020204" pitchFamily="34" charset="0"/>
                <a:ea typeface="+mj-ea"/>
                <a:cs typeface="+mj-cs"/>
              </a:rPr>
              <a:t>Plurals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937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house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67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726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961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piano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kilo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studio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291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piano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kilo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studio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cherr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r>
              <a:rPr lang="en-US" altLang="ja-JP" sz="4800" dirty="0">
                <a:latin typeface="Abadi" panose="020B0604020104020204" pitchFamily="34" charset="0"/>
              </a:rPr>
              <a:t>, fl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endParaRPr lang="en-US" altLang="ja-JP" sz="4800" dirty="0">
              <a:latin typeface="Abadi" panose="020B0604020104020204" pitchFamily="34" charset="0"/>
            </a:endParaRP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39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piano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kilo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studio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cherr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r>
              <a:rPr lang="en-US" altLang="ja-JP" sz="4800" dirty="0">
                <a:latin typeface="Abadi" panose="020B0604020104020204" pitchFamily="34" charset="0"/>
              </a:rPr>
              <a:t>, fl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endParaRPr lang="en-US" altLang="ja-JP" sz="4800" dirty="0">
              <a:latin typeface="Abadi" panose="020B0604020104020204" pitchFamily="34" charset="0"/>
            </a:endParaRP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boy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day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key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03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piano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kilo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studio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cherr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r>
              <a:rPr lang="en-US" altLang="ja-JP" sz="4800" dirty="0">
                <a:latin typeface="Abadi" panose="020B0604020104020204" pitchFamily="34" charset="0"/>
              </a:rPr>
              <a:t>, fl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endParaRPr lang="en-US" altLang="ja-JP" sz="4800" dirty="0">
              <a:latin typeface="Abadi" panose="020B0604020104020204" pitchFamily="34" charset="0"/>
            </a:endParaRP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boy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day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key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sheep</a:t>
            </a:r>
            <a:r>
              <a:rPr lang="en-US" altLang="ja-JP" sz="4800" dirty="0">
                <a:latin typeface="Abadi" panose="020B0604020104020204" pitchFamily="34" charset="0"/>
              </a:rPr>
              <a:t>, 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fish</a:t>
            </a:r>
            <a:r>
              <a:rPr lang="en-US" altLang="ja-JP" sz="4800" dirty="0">
                <a:latin typeface="Abadi" panose="020B0604020104020204" pitchFamily="34" charset="0"/>
              </a:rPr>
              <a:t>, 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deer</a:t>
            </a:r>
          </a:p>
          <a:p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29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F83010-6315-4769-96C5-41345AC43D47}"/>
              </a:ext>
            </a:extLst>
          </p:cNvPr>
          <p:cNvSpPr txBox="1"/>
          <p:nvPr/>
        </p:nvSpPr>
        <p:spPr>
          <a:xfrm>
            <a:off x="9601200" y="448826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badi" panose="020B0604020104020204" pitchFamily="34" charset="0"/>
              </a:rPr>
              <a:t>plurals</a:t>
            </a:r>
            <a:endParaRPr kumimoji="1" lang="ja-JP" altLang="en-US" sz="5400" b="1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620BDB-05A7-4E6B-97BA-7C8A0090BA65}"/>
              </a:ext>
            </a:extLst>
          </p:cNvPr>
          <p:cNvSpPr txBox="1"/>
          <p:nvPr/>
        </p:nvSpPr>
        <p:spPr>
          <a:xfrm>
            <a:off x="447040" y="551557"/>
            <a:ext cx="92684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dog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4800" dirty="0">
                <a:latin typeface="Abadi" panose="020B0604020104020204" pitchFamily="34" charset="0"/>
              </a:rPr>
              <a:t>, hous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car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watch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bush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4800" dirty="0">
                <a:latin typeface="Abadi" panose="020B0604020104020204" pitchFamily="34" charset="0"/>
              </a:rPr>
              <a:t>, glass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tomato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potato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4800" dirty="0">
                <a:latin typeface="Abadi" panose="020B0604020104020204" pitchFamily="34" charset="0"/>
              </a:rPr>
              <a:t>, tornado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piano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kilo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studio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latin typeface="Abadi" panose="020B0604020104020204" pitchFamily="34" charset="0"/>
              </a:rPr>
              <a:t>cherr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r>
              <a:rPr lang="en-US" altLang="ja-JP" sz="4800" dirty="0">
                <a:latin typeface="Abadi" panose="020B0604020104020204" pitchFamily="34" charset="0"/>
              </a:rPr>
              <a:t>, fl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endParaRPr lang="en-US" altLang="ja-JP" sz="4800" dirty="0">
              <a:latin typeface="Abadi" panose="020B0604020104020204" pitchFamily="34" charset="0"/>
            </a:endParaRP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latin typeface="Abadi" panose="020B0604020104020204" pitchFamily="34" charset="0"/>
              </a:rPr>
              <a:t>boy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day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4800" dirty="0">
                <a:latin typeface="Abadi" panose="020B0604020104020204" pitchFamily="34" charset="0"/>
              </a:rPr>
              <a:t>, key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</a:p>
          <a:p>
            <a:r>
              <a:rPr lang="ja-JP" altLang="en-US" sz="4800" dirty="0">
                <a:latin typeface="Abadi" panose="020B0604020104020204" pitchFamily="34" charset="0"/>
              </a:rPr>
              <a:t>・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sheep</a:t>
            </a:r>
            <a:r>
              <a:rPr lang="en-US" altLang="ja-JP" sz="4800" dirty="0">
                <a:latin typeface="Abadi" panose="020B0604020104020204" pitchFamily="34" charset="0"/>
              </a:rPr>
              <a:t>, 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fish</a:t>
            </a:r>
            <a:r>
              <a:rPr lang="en-US" altLang="ja-JP" sz="4800" dirty="0">
                <a:latin typeface="Abadi" panose="020B0604020104020204" pitchFamily="34" charset="0"/>
              </a:rPr>
              <a:t>, </a:t>
            </a:r>
            <a:r>
              <a:rPr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deer</a:t>
            </a:r>
          </a:p>
          <a:p>
            <a:r>
              <a:rPr kumimoji="1" lang="ja-JP" altLang="en-US" sz="4800" dirty="0">
                <a:latin typeface="Abadi" panose="020B0604020104020204" pitchFamily="34" charset="0"/>
              </a:rPr>
              <a:t>・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feet</a:t>
            </a:r>
            <a:r>
              <a:rPr kumimoji="1" lang="en-US" altLang="ja-JP" sz="4800" dirty="0">
                <a:latin typeface="Abadi" panose="020B0604020104020204" pitchFamily="34" charset="0"/>
              </a:rPr>
              <a:t>, 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children</a:t>
            </a:r>
            <a:r>
              <a:rPr kumimoji="1" lang="en-US" altLang="ja-JP" sz="4800" dirty="0">
                <a:latin typeface="Abadi" panose="020B0604020104020204" pitchFamily="34" charset="0"/>
              </a:rPr>
              <a:t>, </a:t>
            </a:r>
            <a:r>
              <a:rPr kumimoji="1" lang="en-US" altLang="ja-JP" sz="4800" dirty="0">
                <a:solidFill>
                  <a:srgbClr val="FF0000"/>
                </a:solidFill>
                <a:latin typeface="Abadi" panose="020B0604020104020204" pitchFamily="34" charset="0"/>
              </a:rPr>
              <a:t>people</a:t>
            </a:r>
            <a:endParaRPr kumimoji="1" lang="ja-JP" altLang="en-US" sz="48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44FE24C1-E72C-40CB-8532-F01E69FB8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853" y="1253172"/>
            <a:ext cx="1505811" cy="21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18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scarves に対する画像結果">
            <a:extLst>
              <a:ext uri="{FF2B5EF4-FFF2-40B4-BE49-F238E27FC236}">
                <a16:creationId xmlns:a16="http://schemas.microsoft.com/office/drawing/2014/main" id="{6E7029E2-4842-2A9F-8E8C-B0B3E3B44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0" y="1776640"/>
            <a:ext cx="2725073" cy="2752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28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518160" y="759460"/>
            <a:ext cx="11155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 chews the bone.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111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518160" y="759460"/>
            <a:ext cx="1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 chews the bone</a:t>
            </a:r>
            <a:r>
              <a:rPr kumimoji="1" lang="en-US" altLang="ja-JP" sz="8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8000" dirty="0">
                <a:latin typeface="Abadi" panose="020B0604020104020204" pitchFamily="34" charset="0"/>
              </a:rPr>
              <a:t>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Good Lovin' Traditional Rawhide Bone Dog Chews, 6-inch, Pack of 4 ...">
            <a:extLst>
              <a:ext uri="{FF2B5EF4-FFF2-40B4-BE49-F238E27FC236}">
                <a16:creationId xmlns:a16="http://schemas.microsoft.com/office/drawing/2014/main" id="{5CD1B24B-D8AA-4EF4-A8DC-402B5419D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4" y="3429000"/>
            <a:ext cx="3202940" cy="32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963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518160" y="759460"/>
            <a:ext cx="1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 chews </a:t>
            </a:r>
            <a:r>
              <a:rPr kumimoji="1" lang="en-US" altLang="ja-JP" sz="8000" u="sng" dirty="0">
                <a:latin typeface="Abadi" panose="020B0604020104020204" pitchFamily="34" charset="0"/>
              </a:rPr>
              <a:t>a</a:t>
            </a:r>
            <a:r>
              <a:rPr kumimoji="1" lang="en-US" altLang="ja-JP" sz="8000" dirty="0">
                <a:latin typeface="Abadi" panose="020B0604020104020204" pitchFamily="34" charset="0"/>
              </a:rPr>
              <a:t> bone</a:t>
            </a:r>
            <a:r>
              <a:rPr kumimoji="1" lang="en-US" altLang="ja-JP" sz="8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8000" dirty="0">
                <a:latin typeface="Abadi" panose="020B0604020104020204" pitchFamily="34" charset="0"/>
              </a:rPr>
              <a:t>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ood Lovin' Traditional Rawhide Bone Dog Chews, 6-inch, Pack of 4 ...">
            <a:extLst>
              <a:ext uri="{FF2B5EF4-FFF2-40B4-BE49-F238E27FC236}">
                <a16:creationId xmlns:a16="http://schemas.microsoft.com/office/drawing/2014/main" id="{6F958BEB-6BF7-4143-A6B9-67F884A30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4" y="3429000"/>
            <a:ext cx="3202940" cy="32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523875" y="759460"/>
            <a:ext cx="11372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400" dirty="0">
                <a:latin typeface="Abadi" panose="020B0604020104020204" pitchFamily="34" charset="0"/>
              </a:rPr>
              <a:t>The dog chews </a:t>
            </a:r>
            <a:r>
              <a:rPr kumimoji="1" lang="en-US" altLang="ja-JP" sz="7400" dirty="0">
                <a:solidFill>
                  <a:srgbClr val="FF0000"/>
                </a:solidFill>
                <a:latin typeface="Abadi" panose="020B0604020104020204" pitchFamily="34" charset="0"/>
              </a:rPr>
              <a:t>some</a:t>
            </a:r>
            <a:r>
              <a:rPr kumimoji="1" lang="en-US" altLang="ja-JP" sz="7400" dirty="0">
                <a:latin typeface="Abadi" panose="020B0604020104020204" pitchFamily="34" charset="0"/>
              </a:rPr>
              <a:t> bone</a:t>
            </a:r>
            <a:r>
              <a:rPr kumimoji="1" lang="en-US" altLang="ja-JP" sz="74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400" dirty="0">
                <a:latin typeface="Abadi" panose="020B0604020104020204" pitchFamily="34" charset="0"/>
              </a:rPr>
              <a:t>.</a:t>
            </a:r>
            <a:endParaRPr kumimoji="1" lang="ja-JP" altLang="en-US" sz="74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ood Lovin' Traditional Rawhide Bone Dog Chews, 6-inch, Pack of 4 ...">
            <a:extLst>
              <a:ext uri="{FF2B5EF4-FFF2-40B4-BE49-F238E27FC236}">
                <a16:creationId xmlns:a16="http://schemas.microsoft.com/office/drawing/2014/main" id="{9B12D472-EA7D-42F4-9509-1BC6A0CE9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4" y="3429000"/>
            <a:ext cx="3202940" cy="32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09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96520" y="769620"/>
            <a:ext cx="11998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400" dirty="0">
                <a:latin typeface="Abadi" panose="020B0604020104020204" pitchFamily="34" charset="0"/>
              </a:rPr>
              <a:t>The dog chews </a:t>
            </a:r>
            <a:r>
              <a:rPr kumimoji="1" lang="en-US" altLang="ja-JP" sz="7400" dirty="0">
                <a:solidFill>
                  <a:srgbClr val="FF0000"/>
                </a:solidFill>
                <a:latin typeface="Abadi" panose="020B0604020104020204" pitchFamily="34" charset="0"/>
              </a:rPr>
              <a:t>lots of</a:t>
            </a:r>
            <a:r>
              <a:rPr kumimoji="1" lang="en-US" altLang="ja-JP" sz="7400" dirty="0">
                <a:latin typeface="Abadi" panose="020B0604020104020204" pitchFamily="34" charset="0"/>
              </a:rPr>
              <a:t> bone</a:t>
            </a:r>
            <a:r>
              <a:rPr kumimoji="1" lang="en-US" altLang="ja-JP" sz="74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400" dirty="0">
                <a:latin typeface="Abadi" panose="020B0604020104020204" pitchFamily="34" charset="0"/>
              </a:rPr>
              <a:t>.</a:t>
            </a:r>
            <a:endParaRPr kumimoji="1" lang="ja-JP" altLang="en-US" sz="74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ood Lovin' Traditional Rawhide Bone Dog Chews, 6-inch, Pack of 4 ...">
            <a:extLst>
              <a:ext uri="{FF2B5EF4-FFF2-40B4-BE49-F238E27FC236}">
                <a16:creationId xmlns:a16="http://schemas.microsoft.com/office/drawing/2014/main" id="{10AAF765-90E0-4B66-B276-A550FBA9A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4" y="3429000"/>
            <a:ext cx="3202940" cy="32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18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518160" y="759460"/>
            <a:ext cx="11155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 chews the bone.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682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447675" y="759460"/>
            <a:ext cx="11439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</a:t>
            </a:r>
            <a:r>
              <a:rPr kumimoji="1" lang="en-US" altLang="ja-JP" sz="8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8000" dirty="0">
                <a:latin typeface="Abadi" panose="020B0604020104020204" pitchFamily="34" charset="0"/>
              </a:rPr>
              <a:t> chew</a:t>
            </a:r>
            <a:r>
              <a:rPr kumimoji="1" lang="en-US" altLang="ja-JP" sz="8000" u="sng" dirty="0">
                <a:latin typeface="Abadi" panose="020B0604020104020204" pitchFamily="34" charset="0"/>
              </a:rPr>
              <a:t>s</a:t>
            </a:r>
            <a:r>
              <a:rPr kumimoji="1" lang="en-US" altLang="ja-JP" sz="8000" dirty="0">
                <a:latin typeface="Abadi" panose="020B0604020104020204" pitchFamily="34" charset="0"/>
              </a:rPr>
              <a:t> the bone.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Bacon BarkBone® Dog Chew Toys - Made in USA">
            <a:extLst>
              <a:ext uri="{FF2B5EF4-FFF2-40B4-BE49-F238E27FC236}">
                <a16:creationId xmlns:a16="http://schemas.microsoft.com/office/drawing/2014/main" id="{DA5E4C73-8F30-4F12-8992-8C8B43181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2611893"/>
            <a:ext cx="3401379" cy="3717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114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6D7BB9-97E3-45CD-A721-F0C12136C57C}"/>
              </a:ext>
            </a:extLst>
          </p:cNvPr>
          <p:cNvSpPr txBox="1"/>
          <p:nvPr/>
        </p:nvSpPr>
        <p:spPr>
          <a:xfrm>
            <a:off x="447675" y="759460"/>
            <a:ext cx="11439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Abadi" panose="020B0604020104020204" pitchFamily="34" charset="0"/>
              </a:rPr>
              <a:t>The dog</a:t>
            </a:r>
            <a:r>
              <a:rPr kumimoji="1" lang="en-US" altLang="ja-JP" sz="8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8000" dirty="0">
                <a:latin typeface="Abadi" panose="020B0604020104020204" pitchFamily="34" charset="0"/>
              </a:rPr>
              <a:t> chew the bone.</a:t>
            </a:r>
            <a:endParaRPr kumimoji="1" lang="ja-JP" altLang="en-US" sz="8000" dirty="0">
              <a:latin typeface="Abadi" panose="020B0604020104020204" pitchFamily="34" charset="0"/>
            </a:endParaRPr>
          </a:p>
        </p:txBody>
      </p:sp>
      <p:pic>
        <p:nvPicPr>
          <p:cNvPr id="3074" name="Picture 2" descr="Giving Your Dog Bones: What You Should Know | PetCoach">
            <a:extLst>
              <a:ext uri="{FF2B5EF4-FFF2-40B4-BE49-F238E27FC236}">
                <a16:creationId xmlns:a16="http://schemas.microsoft.com/office/drawing/2014/main" id="{FE6C7980-B752-4602-BCC9-DA2F1780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9" y="2647950"/>
            <a:ext cx="6914469" cy="3681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acon BarkBone® Dog Chew Toys - Made in USA">
            <a:extLst>
              <a:ext uri="{FF2B5EF4-FFF2-40B4-BE49-F238E27FC236}">
                <a16:creationId xmlns:a16="http://schemas.microsoft.com/office/drawing/2014/main" id="{FECDC03D-AB99-4B77-A6A8-EC671A08F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2611893"/>
            <a:ext cx="3401379" cy="3717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956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 here for the latest news from Jolly Phonics.">
            <a:extLst>
              <a:ext uri="{FF2B5EF4-FFF2-40B4-BE49-F238E27FC236}">
                <a16:creationId xmlns:a16="http://schemas.microsoft.com/office/drawing/2014/main" id="{BFB0DA96-3028-48EB-8F4D-DADB1C43A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71" b="-1"/>
          <a:stretch/>
        </p:blipFill>
        <p:spPr bwMode="auto">
          <a:xfrm>
            <a:off x="4216956" y="548640"/>
            <a:ext cx="7975043" cy="63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53792-3C9C-4B0A-B9C6-BA58BFBC3698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b="1" dirty="0">
                <a:latin typeface="Abadi" panose="020B0604020104020204" pitchFamily="34" charset="0"/>
                <a:ea typeface="+mj-ea"/>
                <a:cs typeface="+mj-cs"/>
              </a:rPr>
              <a:t>Activity Page: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b="1" dirty="0">
                <a:latin typeface="Abadi" panose="020B0604020104020204" pitchFamily="34" charset="0"/>
                <a:ea typeface="+mj-ea"/>
                <a:cs typeface="+mj-cs"/>
              </a:rPr>
              <a:t>Plural Nouns in Sentences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266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9166A0-8021-4E5D-9464-FF399BE717F0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0" dirty="0">
                <a:latin typeface="Abadi" panose="020B0604020104020204" pitchFamily="34" charset="0"/>
              </a:rPr>
              <a:t>I grew 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some</a:t>
            </a:r>
            <a:r>
              <a:rPr kumimoji="1" lang="en-US" altLang="ja-JP" sz="7000" dirty="0">
                <a:latin typeface="Abadi" panose="020B0604020104020204" pitchFamily="34" charset="0"/>
              </a:rPr>
              <a:t> sunflower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000" dirty="0">
                <a:latin typeface="Abadi" panose="020B0604020104020204" pitchFamily="34" charset="0"/>
              </a:rPr>
              <a:t> in a big pot.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11268" name="Picture 4" descr="Sunflower in Pot - 8&quot; 170276 | Réno-Dépôt">
            <a:extLst>
              <a:ext uri="{FF2B5EF4-FFF2-40B4-BE49-F238E27FC236}">
                <a16:creationId xmlns:a16="http://schemas.microsoft.com/office/drawing/2014/main" id="{13F21D9D-5BCF-4064-84FE-FE6ACC36C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2374900"/>
            <a:ext cx="4025901" cy="40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6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selves に対する画像結果">
            <a:extLst>
              <a:ext uri="{FF2B5EF4-FFF2-40B4-BE49-F238E27FC236}">
                <a16:creationId xmlns:a16="http://schemas.microsoft.com/office/drawing/2014/main" id="{D3BC4270-CA37-AB8A-04CC-8AC7864F3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44" y="2304886"/>
            <a:ext cx="2626908" cy="27174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01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FB2E53-E798-4EB5-A363-0C8224C6960E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0" dirty="0">
                <a:latin typeface="Abadi" panose="020B0604020104020204" pitchFamily="34" charset="0"/>
              </a:rPr>
              <a:t>Beth tried on the new dress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kumimoji="1" lang="en-US" altLang="ja-JP" sz="7000" dirty="0">
                <a:latin typeface="Abadi" panose="020B0604020104020204" pitchFamily="34" charset="0"/>
              </a:rPr>
              <a:t>.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12290" name="Picture 2" descr="Amazon.co.jp： New Look U06094A Misses Dresses Sewing Pattern ...">
            <a:extLst>
              <a:ext uri="{FF2B5EF4-FFF2-40B4-BE49-F238E27FC236}">
                <a16:creationId xmlns:a16="http://schemas.microsoft.com/office/drawing/2014/main" id="{31F45AA6-5658-4A6A-AA57-59E387D08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747" y="2148839"/>
            <a:ext cx="3396933" cy="4414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839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8B0477-C63A-4E7A-B028-16ED08269D72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0" dirty="0">
                <a:latin typeface="Abadi" panose="020B0604020104020204" pitchFamily="34" charset="0"/>
              </a:rPr>
              <a:t>Jenny won 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two</a:t>
            </a:r>
            <a:r>
              <a:rPr kumimoji="1" lang="en-US" altLang="ja-JP" sz="7000" dirty="0">
                <a:latin typeface="Abadi" panose="020B0604020104020204" pitchFamily="34" charset="0"/>
              </a:rPr>
              <a:t> prize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000" dirty="0">
                <a:latin typeface="Abadi" panose="020B0604020104020204" pitchFamily="34" charset="0"/>
              </a:rPr>
              <a:t> </a:t>
            </a:r>
          </a:p>
          <a:p>
            <a:r>
              <a:rPr kumimoji="1" lang="en-US" altLang="ja-JP" sz="7000" dirty="0">
                <a:latin typeface="Abadi" panose="020B0604020104020204" pitchFamily="34" charset="0"/>
              </a:rPr>
              <a:t>in the competition.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13314" name="Picture 2" descr="Two prizes for AGORA Budapest at the “Office of the Year” Gala ...">
            <a:extLst>
              <a:ext uri="{FF2B5EF4-FFF2-40B4-BE49-F238E27FC236}">
                <a16:creationId xmlns:a16="http://schemas.microsoft.com/office/drawing/2014/main" id="{3E001DA9-9BE6-4133-9D94-FF30E16DB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450" y="3144093"/>
            <a:ext cx="4717100" cy="3533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8301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1F714F-70CB-4419-BFFE-23EA163DA9CB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0" dirty="0">
                <a:latin typeface="Abadi" panose="020B0604020104020204" pitchFamily="34" charset="0"/>
              </a:rPr>
              <a:t>He keeps donkey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000" dirty="0">
                <a:latin typeface="Abadi" panose="020B0604020104020204" pitchFamily="34" charset="0"/>
              </a:rPr>
              <a:t> in the field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kumimoji="1" lang="en-US" altLang="ja-JP" sz="7000" dirty="0">
                <a:latin typeface="Abadi" panose="020B0604020104020204" pitchFamily="34" charset="0"/>
              </a:rPr>
              <a:t>.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14338" name="Picture 2" descr="Two Donkeys - シドマス、The Donkey Sanctuaryの写真 - トリップ ...">
            <a:extLst>
              <a:ext uri="{FF2B5EF4-FFF2-40B4-BE49-F238E27FC236}">
                <a16:creationId xmlns:a16="http://schemas.microsoft.com/office/drawing/2014/main" id="{1FC96378-0BB2-41CD-BD45-C5210AB39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13" y="3144093"/>
            <a:ext cx="4525328" cy="3389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Facts About Donkeys | Live Science">
            <a:extLst>
              <a:ext uri="{FF2B5EF4-FFF2-40B4-BE49-F238E27FC236}">
                <a16:creationId xmlns:a16="http://schemas.microsoft.com/office/drawing/2014/main" id="{B191AAE6-6AC2-46C7-899A-86BB5C61B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74" y="3144093"/>
            <a:ext cx="4841143" cy="3221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299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BA1CF-DBC5-4DF5-BAD7-C32CB65ACBFD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0" dirty="0">
                <a:latin typeface="Abadi" panose="020B0604020104020204" pitchFamily="34" charset="0"/>
              </a:rPr>
              <a:t>The bird</a:t>
            </a:r>
            <a:r>
              <a:rPr kumimoji="1" lang="en-US" altLang="ja-JP" sz="7000" dirty="0">
                <a:latin typeface="Abadi" panose="020B0604020104020204" pitchFamily="34" charset="0"/>
              </a:rPr>
              <a:t> ate lots of berr</a:t>
            </a:r>
            <a:r>
              <a:rPr kumimoji="1"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ies</a:t>
            </a:r>
            <a:r>
              <a:rPr kumimoji="1" lang="en-US" altLang="ja-JP" sz="7000" dirty="0">
                <a:latin typeface="Abadi" panose="020B0604020104020204" pitchFamily="34" charset="0"/>
              </a:rPr>
              <a:t> from </a:t>
            </a:r>
            <a:r>
              <a:rPr lang="en-US" altLang="ja-JP" sz="7000" dirty="0">
                <a:latin typeface="Abadi" panose="020B0604020104020204" pitchFamily="34" charset="0"/>
              </a:rPr>
              <a:t>the bush</a:t>
            </a:r>
            <a:r>
              <a:rPr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es</a:t>
            </a:r>
            <a:r>
              <a:rPr lang="en-US" altLang="ja-JP" sz="7000" dirty="0">
                <a:latin typeface="Abadi" panose="020B0604020104020204" pitchFamily="34" charset="0"/>
              </a:rPr>
              <a:t>.</a:t>
            </a:r>
            <a:r>
              <a:rPr kumimoji="1" lang="en-US" altLang="ja-JP" sz="7000" dirty="0">
                <a:latin typeface="Abadi" panose="020B0604020104020204" pitchFamily="34" charset="0"/>
              </a:rPr>
              <a:t> 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15362" name="Picture 2" descr="Feeding Birds | Plants that Attract Birds | Berries for Birds">
            <a:extLst>
              <a:ext uri="{FF2B5EF4-FFF2-40B4-BE49-F238E27FC236}">
                <a16:creationId xmlns:a16="http://schemas.microsoft.com/office/drawing/2014/main" id="{3DFCDF45-07A5-44E8-8778-1A50764DC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058" y="3304852"/>
            <a:ext cx="4745884" cy="3146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749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0D0817-03F9-40F5-9FB6-A8F7D323FF71}"/>
              </a:ext>
            </a:extLst>
          </p:cNvPr>
          <p:cNvSpPr txBox="1"/>
          <p:nvPr/>
        </p:nvSpPr>
        <p:spPr>
          <a:xfrm>
            <a:off x="1417955" y="897324"/>
            <a:ext cx="957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0" dirty="0">
                <a:latin typeface="Abadi" panose="020B0604020104020204" pitchFamily="34" charset="0"/>
              </a:rPr>
              <a:t>The lion chased the </a:t>
            </a:r>
            <a:r>
              <a:rPr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men</a:t>
            </a:r>
            <a:r>
              <a:rPr lang="en-US" altLang="ja-JP" sz="7000" dirty="0">
                <a:latin typeface="Abadi" panose="020B0604020104020204" pitchFamily="34" charset="0"/>
              </a:rPr>
              <a:t> up tree</a:t>
            </a:r>
            <a:r>
              <a:rPr lang="en-US" altLang="ja-JP" sz="7000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en-US" altLang="ja-JP" sz="7000" dirty="0">
                <a:latin typeface="Abadi" panose="020B0604020104020204" pitchFamily="34" charset="0"/>
              </a:rPr>
              <a:t>.</a:t>
            </a:r>
            <a:endParaRPr kumimoji="1" lang="ja-JP" altLang="en-US" sz="7000" dirty="0">
              <a:latin typeface="Abadi" panose="020B0604020104020204" pitchFamily="34" charset="0"/>
            </a:endParaRPr>
          </a:p>
        </p:txBody>
      </p:sp>
      <p:pic>
        <p:nvPicPr>
          <p:cNvPr id="4" name="Picture 2" descr="Damage After Man Climbs and Camps in Seattle Tree? $7,800 - The ...">
            <a:extLst>
              <a:ext uri="{FF2B5EF4-FFF2-40B4-BE49-F238E27FC236}">
                <a16:creationId xmlns:a16="http://schemas.microsoft.com/office/drawing/2014/main" id="{BA125A21-7D45-4DEE-8DD8-4E982E32F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11" y="3513386"/>
            <a:ext cx="4919030" cy="25705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Pin on Men in Trees">
            <a:extLst>
              <a:ext uri="{FF2B5EF4-FFF2-40B4-BE49-F238E27FC236}">
                <a16:creationId xmlns:a16="http://schemas.microsoft.com/office/drawing/2014/main" id="{F7A005C6-6F44-4B67-88AE-1C7CAC863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595" y="2450249"/>
            <a:ext cx="2418080" cy="3633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ライオン（4）（FUR）3Dモデル - TurboSquid 1212741">
            <a:extLst>
              <a:ext uri="{FF2B5EF4-FFF2-40B4-BE49-F238E27FC236}">
                <a16:creationId xmlns:a16="http://schemas.microsoft.com/office/drawing/2014/main" id="{54F917F6-7324-4A01-9A02-5DFD9E96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443" y="4798681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12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 here for the latest news from Jolly Phonics.">
            <a:extLst>
              <a:ext uri="{FF2B5EF4-FFF2-40B4-BE49-F238E27FC236}">
                <a16:creationId xmlns:a16="http://schemas.microsoft.com/office/drawing/2014/main" id="{BFB0DA96-3028-48EB-8F4D-DADB1C43A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71" b="-1"/>
          <a:stretch/>
        </p:blipFill>
        <p:spPr bwMode="auto">
          <a:xfrm>
            <a:off x="6953250" y="2713426"/>
            <a:ext cx="5238750" cy="414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53792-3C9C-4B0A-B9C6-BA58BFBC3698}"/>
              </a:ext>
            </a:extLst>
          </p:cNvPr>
          <p:cNvSpPr txBox="1"/>
          <p:nvPr/>
        </p:nvSpPr>
        <p:spPr>
          <a:xfrm>
            <a:off x="477980" y="1122363"/>
            <a:ext cx="6951519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b="1" dirty="0">
                <a:latin typeface="Abadi" panose="020B0604020104020204" pitchFamily="34" charset="0"/>
                <a:ea typeface="+mj-ea"/>
                <a:cs typeface="+mj-cs"/>
              </a:rPr>
              <a:t>Thank you!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40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wives に対する画像結果">
            <a:extLst>
              <a:ext uri="{FF2B5EF4-FFF2-40B4-BE49-F238E27FC236}">
                <a16:creationId xmlns:a16="http://schemas.microsoft.com/office/drawing/2014/main" id="{6FD27F10-F08A-B790-DABA-7AEA113AF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4" y="3119262"/>
            <a:ext cx="3156183" cy="2367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8" descr="lives に対する画像結果">
            <a:extLst>
              <a:ext uri="{FF2B5EF4-FFF2-40B4-BE49-F238E27FC236}">
                <a16:creationId xmlns:a16="http://schemas.microsoft.com/office/drawing/2014/main" id="{D5DDC9CE-6130-BD3D-D77C-2A38ED806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84" y="4006439"/>
            <a:ext cx="3647687" cy="2408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30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Cartoon christmas elves Royalty Free Vector Image">
            <a:extLst>
              <a:ext uri="{FF2B5EF4-FFF2-40B4-BE49-F238E27FC236}">
                <a16:creationId xmlns:a16="http://schemas.microsoft.com/office/drawing/2014/main" id="{11200CF3-016E-819E-37F1-C778490ED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88" y="4517409"/>
            <a:ext cx="2422085" cy="19570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3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10" descr="loaves に対する画像結果">
            <a:extLst>
              <a:ext uri="{FF2B5EF4-FFF2-40B4-BE49-F238E27FC236}">
                <a16:creationId xmlns:a16="http://schemas.microsoft.com/office/drawing/2014/main" id="{E9114DCE-E0FE-F7B7-272D-FC491C774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09" y="3675863"/>
            <a:ext cx="2060812" cy="29285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23191" y="579120"/>
            <a:ext cx="4094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carves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selves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e</a:t>
            </a:r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lves</a:t>
            </a:r>
          </a:p>
          <a:p>
            <a:pPr marL="342900" indent="-342900">
              <a:buAutoNum type="arabicPeriod"/>
            </a:pPr>
            <a:r>
              <a:rPr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loaves</a:t>
            </a:r>
            <a:endParaRPr kumimoji="1" lang="en-US" altLang="ja-JP" sz="5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0606" y="605790"/>
            <a:ext cx="4498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200" dirty="0">
                <a:latin typeface="Cavolini" panose="03000502040302020204" pitchFamily="66" charset="0"/>
                <a:cs typeface="Cavolini" panose="03000502040302020204" pitchFamily="66" charset="0"/>
              </a:rPr>
              <a:t>7.hooves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439025" y="605790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Ask a Pro: Hoof Care - Expert how-to for English Riders">
            <a:extLst>
              <a:ext uri="{FF2B5EF4-FFF2-40B4-BE49-F238E27FC236}">
                <a16:creationId xmlns:a16="http://schemas.microsoft.com/office/drawing/2014/main" id="{A71447D9-74CE-CB99-042A-C02FE14AC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066" y="1569113"/>
            <a:ext cx="3179109" cy="1859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8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658</Words>
  <Application>Microsoft Office PowerPoint</Application>
  <PresentationFormat>ワイド画面</PresentationFormat>
  <Paragraphs>237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3" baseType="lpstr">
      <vt:lpstr>游ゴシック</vt:lpstr>
      <vt:lpstr>游ゴシック Light</vt:lpstr>
      <vt:lpstr>Abadi</vt:lpstr>
      <vt:lpstr>Arial</vt:lpstr>
      <vt:lpstr>Arial Nova Cond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5</cp:revision>
  <dcterms:created xsi:type="dcterms:W3CDTF">2020-07-18T14:56:49Z</dcterms:created>
  <dcterms:modified xsi:type="dcterms:W3CDTF">2022-08-16T09:32:24Z</dcterms:modified>
</cp:coreProperties>
</file>