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43" r:id="rId2"/>
    <p:sldId id="257" r:id="rId3"/>
    <p:sldId id="360" r:id="rId4"/>
    <p:sldId id="378" r:id="rId5"/>
    <p:sldId id="377" r:id="rId6"/>
    <p:sldId id="376" r:id="rId7"/>
    <p:sldId id="375" r:id="rId8"/>
    <p:sldId id="374" r:id="rId9"/>
    <p:sldId id="373" r:id="rId10"/>
    <p:sldId id="372" r:id="rId11"/>
    <p:sldId id="371" r:id="rId12"/>
    <p:sldId id="370" r:id="rId13"/>
    <p:sldId id="369" r:id="rId14"/>
    <p:sldId id="368" r:id="rId15"/>
    <p:sldId id="367" r:id="rId16"/>
    <p:sldId id="366" r:id="rId17"/>
    <p:sldId id="365" r:id="rId18"/>
    <p:sldId id="364" r:id="rId19"/>
    <p:sldId id="363" r:id="rId20"/>
    <p:sldId id="362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1" r:id="rId47"/>
    <p:sldId id="303" r:id="rId48"/>
    <p:sldId id="304" r:id="rId49"/>
    <p:sldId id="305" r:id="rId50"/>
    <p:sldId id="307" r:id="rId51"/>
    <p:sldId id="308" r:id="rId52"/>
    <p:sldId id="310" r:id="rId53"/>
    <p:sldId id="309" r:id="rId54"/>
    <p:sldId id="306" r:id="rId55"/>
    <p:sldId id="311" r:id="rId56"/>
    <p:sldId id="312" r:id="rId57"/>
    <p:sldId id="313" r:id="rId58"/>
    <p:sldId id="318" r:id="rId59"/>
    <p:sldId id="320" r:id="rId60"/>
    <p:sldId id="319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79" r:id="rId70"/>
    <p:sldId id="361" r:id="rId7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45DF-9F6E-4685-85DF-8773BCFBCDED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rd.yahoo.co.jp/o/image/RV=1/RE=1556541627/RH=b3JkLnlhaG9vLmNvLmpw/RB=/RU=aHR0cHM6Ly9ueXBvc3QuY29tLzIwMTcvMDUvMTAvaG93LXRvLWdldC15b3VyLWh1c2JhbmQtdG8tZG8tbW9yZS1hcm91bmQtdGhlLWhvdXNlLw--/RS=%5eADB19cQzIG.fWtovD_EJQ49RWEv9GU-;_ylt=A2RCL5U6n8Vc0xIABgmU3uV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ord.yahoo.co.jp/o/image/RV=1/RE=1556541743/RH=b3JkLnlhaG9vLmNvLmpw/RB=/RU=aHR0cHM6Ly93d3cubmV3YW1lcmljYS5vcmcvd2Vla2x5L2VkaXRpb24tMTkyL3doeS1tZW4taGFyYXNzLw--/RS=%5eADBGNqJ_H1JmQP4fiFlQtiqBHObt0w-;_ylt=A2RCKwuvn8VcvkgAlhWU3uV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ord.yahoo.co.jp/o/image/RV=1/RE=1556541595/RH=b3JkLnlhaG9vLmNvLmpw/RB=/RU=aHR0cHM6Ly90aW1lc29mb21hbi5jb20vYXJ0aWNsZS8xMjgwNjc-/RS=%5eADBvRAFFaJVZmPdEsqRGZwOrV16ucw-;_ylt=A2RCAwYan8Vc3j4AjxKU3uV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ord.yahoo.co.jp/o/image/RV=1/RE=1556541668/RH=b3JkLnlhaG9vLmNvLmpw/RB=/RU=aHR0cHM6Ly93d3cuY3BhY2FuYWRhLmNhL2VuL25ld3MvcGl2b3QtbWFnYXppbmUvYXJjaGl2ZXM-/RS=%5eADBFS4EpcyZXvpCluok..tpwWqmV4Y-;_ylt=A2RCK_Bjn8Vchg8A7w.U3uV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ord.yahoo.co.jp/o/image/RV=1/RE=1556541795/RH=b3JkLnlhaG9vLmNvLmpw/RB=/RU=aHR0cHM6Ly93d3cueW91cmRpY3Rpb25hcnkuY29tL2VtYmFycmFzcw--/RS=%5eADBhiq5Qrc2r2TfBZ4ZVQzmSh5N2r8-;_ylt=A2RCL5Hin8VcPmcABR6U3uV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ord.yahoo.co.jp/o/image/RV=1/RE=1556541883/RH=b3JkLnlhaG9vLmNvLmpw/RB=/RU=aHR0cHM6Ly9ibG9ncy5zcGVjdGF0b3IuY28udWsvMjAxNi8wMy90aGUtZGZlLWhhcy1pc3N1ZWQtZ3VpZGFuY2Utb24tZXhjbGFtYXRpb24tbWFya3MtaG93LW9yd2VsbGlhbi1pcy10aGF0Lw--/RS=%5eADB9boLDGFjsg1MHw1NBXk.8Nborcs-;_ylt=A2RCL6U6oMVcIWsAOhSU3uV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ord.yahoo.co.jp/o/image/RV=1/RE=1556541983/RH=b3JkLnlhaG9vLmNvLmpw/RB=/RU=aHR0cHM6Ly9nc2FsZWFybmluZ3N1cHBvcnQuY29tL3NraWxscy1mb3Itc3R1ZHkvY29tbXVuaWNhdGluZy15b3VyLWxlYXJuaW5nL2NvbW11bmljYXRpbmctY2xlYXJseS1pbi13cml0aW5nL2NsZWFyLXN0cnVjdHVyZS9wYXJhZ3JhcGhzLw--/RS=%5eADB2NSkVkl9c0dBaaJvupX36E7oLzU-;_ylt=A2RCKwSfoMVcBFgAqiCU3uV7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ord.yahoo.co.jp/o/image/RV=1/RE=1556542456/RH=b3JkLnlhaG9vLmNvLmpw/RB=/RU=aHR0cHM6Ly93d3cuYWN0aW9uY29hY2guY29tL2d1YXJhbnRlZS8-/RS=%5eADBz.tvUEpuO_GTM6uc4jLZzR2rRRI-;_ylt=A2RCL5R4osVc.DsAFgqU3uV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ord.yahoo.co.jp/o/image/RV=1/RE=1556541900/RH=b3JkLnlhaG9vLmNvLmpw/RB=/RU=aHR0cHM6Ly93d3cueWFyZHdvcmtzLXdlYi5jb20vY29udGVuYS1kaXNwcmF5LWVudHJhbmNlLzIyNzUv/RS=%5eADBIR5KJ8Yklz6SeuYK6.EEF2tr0dM-;_ylt=A2RCL5RMoMVcdVgA2geU3uV7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ord.yahoo.co.jp/o/image/RV=1/RE=1556542415/RH=b3JkLnlhaG9vLmNvLmpw/RB=/RU=aHR0cHM6Ly9iaGFuYXZjb20ud29yZHByZXNzLmNvbS8yMDE2LzAzLzI3L3NoZXJsb2NrLXRoZS1hYm9taW5hYmxlLWJyaWRlLw--/RS=%5eADBt9.uwsQD4aModr0iPdjqnYu3l8E-;_ylt=A2RCL5pPosVcgXEAGh.U3uV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ord.yahoo.co.jp/o/image/RV=1/RE=1556542490/RH=b3JkLnlhaG9vLmNvLmpw/RB=/RU=aHR0cHM6Ly93d3cudW5oY3Iub3JnL2NldS9ob21lcGFnZS9hbm5vdW5jZW1lbnQ-/RS=%5eADBpO11vpK4wOYQNmce6KQNE_.kwXc-;_ylt=A2RCAwWZosVcVgMAYxmU3uV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ord.yahoo.co.jp/o/image/RV=1/RE=1556540941/RH=b3JkLnlhaG9vLmNvLmpw/RB=/RU=aHR0cHM6Ly93d3cuY29va2luZ2xpZ2h0LmNvbS9yZWNpcGVzL3Bhc3RhLWNoaWNrcGVhLXNhdWNl/RS=%5eADBjAc8B9iwsw6hPZHIU7cBO.CxLec-;_ylt=A2RCD02NnMVchA8AVw2U3uV7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rd.yahoo.co.jp/o/image/RV=1/RE=1556541018/RH=b3JkLnlhaG9vLmNvLmpw/RB=/RU=aHR0cHM6Ly9yZXN0bGVzc3BpbGdyaW0ub3JnL2Rldm90aW9ucy93aGVuLXRvLWF2b2lkLW9mZmVuc2Uv/RS=%5eADBiMKqg.dU7aUJPaVSys3FDfEQWm4-;_ylt=A2RCKwHZnMVctVwA_giU3uV7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ord.yahoo.co.jp/o/image/RV=1/RE=1556541101/RH=b3JkLnlhaG9vLmNvLmpw/RB=/RU=aHR0cHM6Ly9qYS53aWtpcGVkaWEub3JnL3dpa2kvJUUzJTgzJTk1JUUzJTgyJUExJUUzJTgyJUE0JUUzJTgzJUFCOkJhbmFuYS1TaW5nbGUuanBn/RS=%5eADB5oFrkzzXhVLG8hlPLS8yxrcVJOo-;_ylt=A2RCA9ktncVcLFkA6RuU3uV7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ord.yahoo.co.jp/o/image/RV=1/RE=1556540989/RH=b3JkLnlhaG9vLmNvLmpw/RB=/RU=aHR0cHM6Ly9lbi53aWtpcGVkaWEub3JnL3dpa2kvR2lhbnRfcGFuZGE-/RS=%5eADBq1jMILh68OAYlzvlgxbscqUe.d4-;_ylt=A2RCAwS8nMVcrD0AVxeU3uV7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rd.yahoo.co.jp/o/image/RV=1/RE=1556541066/RH=b3JkLnlhaG9vLmNvLmpw/RB=/RU=aHR0cDovL3VjY21uLm9yZy9ldmVudHMvYW0vY29tbWEtcmVkLw--/RS=%5eADB9vB6hWviiLj82aMFzZ.IgW38jeo-;_ylt=A2RCA9kKncVcVycAkwOU3uV7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ord.yahoo.co.jp/o/image/RV=1/RE=1556541128/RH=b3JkLnlhaG9vLmNvLmpw/RB=/RU=aHR0cHM6Ly93d3cuaWNvbnNkYi5jb20vc295bGVudC1yZWQtaWNvbnMvaGV4YWdvbi1pY29uLmh0bWw-/RS=%5eADB1SgWKaW1VBlBhuHIAdJeg0U.kkE-;_ylt=A2RCL6tIncVcBBgAKSOU3uV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ord.yahoo.co.jp/o/image/RV=1/RE=1556541165/RH=b3JkLnlhaG9vLmNvLmpw/RB=/RU=aHR0cHM6Ly93b3Jkc21pdGgub3JnL2FuYWdyYW0vZGVmLmh0bWw-/RS=%5eADBRVxMl3eOjaPYi.CaZG4PwyTSBRE-;_ylt=A2RCL6VsncVcbj8AtyKU3uV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5677017" y="-976384"/>
            <a:ext cx="505335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Abadi" panose="020B0604020104020204" pitchFamily="34" charset="0"/>
                <a:ea typeface="+mj-ea"/>
                <a:cs typeface="+mj-cs"/>
              </a:rPr>
              <a:t>Jolly Grammar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Abadi" panose="020B0604020104020204" pitchFamily="34" charset="0"/>
                <a:ea typeface="+mj-ea"/>
                <a:cs typeface="+mj-cs"/>
              </a:rPr>
              <a:t>4a-14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6F107BC-DB0C-64CB-81E1-20CE6965E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162468" y="348914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26" name="Picture 2" descr="jolly grammar 4 に対する画像結果">
            <a:extLst>
              <a:ext uri="{FF2B5EF4-FFF2-40B4-BE49-F238E27FC236}">
                <a16:creationId xmlns:a16="http://schemas.microsoft.com/office/drawing/2014/main" id="{131512E2-0BDF-4E3E-1C64-D3794A68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810" y="1881245"/>
            <a:ext cx="1992239" cy="281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24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hexagon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anagram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husband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husban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93F3207C-ED37-4274-6563-C40104221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61" y="4407176"/>
            <a:ext cx="3025140" cy="2007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150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hexagon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anagram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husband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harass childre...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1E6AB1E6-2536-0448-A521-0BA82A266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77" y="4583599"/>
            <a:ext cx="3025140" cy="2013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365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hexagon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anagram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husband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private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5" name="図 4" descr="「private childr...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B567F051-C3C0-8213-CE8A-D1C962770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65" y="1421488"/>
            <a:ext cx="3575283" cy="200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46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hexagon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anagram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husband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private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magazine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magazin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8F1C90E2-27A4-7992-E957-B7D8241F8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88778"/>
            <a:ext cx="3512138" cy="2257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83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hexagon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anagram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husband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private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magazine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12.e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mbarrass</a:t>
            </a: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embarrass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975BBCA2-11A9-ED4F-164F-FEEDB224F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33" y="2847413"/>
            <a:ext cx="2702185" cy="212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273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hexagon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anagram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husband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private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magazine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12.e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mbarrass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13.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exclamation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exclamatio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B1A14947-4C81-ADD3-7BB6-1FB904DFC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1" y="3326686"/>
            <a:ext cx="2621280" cy="1744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38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hexagon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anagram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husband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private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magazine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12.e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mbarrass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13.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exclamation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14.paragraph</a:t>
            </a: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paragraph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67CD30EF-C4BD-AA78-B17F-02ADB7367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9" y="4098707"/>
            <a:ext cx="2115971" cy="2296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776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hexagon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anagram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husband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private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magazine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12.e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mbarrass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13.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exclamation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14.paragraph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15.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guarantee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guarante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DA2F90E5-4523-3FB1-1CB4-2EB24F06A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34" y="4861963"/>
            <a:ext cx="2998413" cy="199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467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hexagon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anagram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husband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private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magazine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12.e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mbarrass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13.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exclamation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14.paragraph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15.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guarantee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16.entrance</a:t>
            </a: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entranc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91E42BC7-3AD9-48EF-BC6A-5400C3577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19" y="5089943"/>
            <a:ext cx="2309031" cy="163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769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hexagon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anagram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husband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4490426" y="1229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private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magazine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12.e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mbarrass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13.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exclamation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14.paragraph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15.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guarantee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16.entrance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17.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abominable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abominable per...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95060B60-0CAE-949F-32B6-6A1DB4EDE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06" y="109325"/>
            <a:ext cx="3143194" cy="2092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13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650449" y="4167110"/>
            <a:ext cx="10901471" cy="135071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Arial Nova Cond" panose="020B0506020202020204" pitchFamily="34" charset="0"/>
                <a:ea typeface="+mj-ea"/>
                <a:cs typeface="Aharoni" panose="02010803020104030203" pitchFamily="2" charset="-79"/>
              </a:rPr>
              <a:t>Spelling Test 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5" r="-2" b="-2"/>
          <a:stretch/>
        </p:blipFill>
        <p:spPr>
          <a:xfrm>
            <a:off x="2880360" y="453564"/>
            <a:ext cx="6431280" cy="297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hexagon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anagram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husband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private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magazine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12.e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mbarrass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13.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exclamation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14.paragraph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15.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guarantee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16.entrance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17.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abominable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18.announcement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announcement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1CF8878D-1E7D-9080-121C-2BD285B5A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68" y="0"/>
            <a:ext cx="2152332" cy="2516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606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5709920" y="3765159"/>
            <a:ext cx="657352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Antonyms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DA435DC-D0FF-4204-AA19-A4DBA470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0772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764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r>
              <a:rPr lang="en-US" altLang="ja-JP" sz="3600" dirty="0">
                <a:solidFill>
                  <a:srgbClr val="FF0000"/>
                </a:solidFill>
                <a:latin typeface="Abadi" panose="020B0604020104020204" pitchFamily="34" charset="0"/>
              </a:rPr>
              <a:t>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8522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6301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</a:t>
            </a:r>
            <a:r>
              <a:rPr kumimoji="1" lang="en-US" altLang="ja-JP" sz="3600" dirty="0">
                <a:solidFill>
                  <a:srgbClr val="FF0000"/>
                </a:solidFill>
                <a:latin typeface="Abadi" panose="020B0604020104020204" pitchFamily="34" charset="0"/>
              </a:rPr>
              <a:t>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94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3846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</a:t>
            </a:r>
            <a:r>
              <a:rPr kumimoji="1" lang="en-US" altLang="ja-JP" sz="3600" dirty="0">
                <a:solidFill>
                  <a:srgbClr val="FF0000"/>
                </a:solidFill>
                <a:latin typeface="Abadi" panose="020B0604020104020204" pitchFamily="34" charset="0"/>
              </a:rPr>
              <a:t>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5098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8393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r>
              <a:rPr lang="en-US" altLang="ja-JP" sz="3600" dirty="0">
                <a:solidFill>
                  <a:srgbClr val="FF0000"/>
                </a:solidFill>
                <a:latin typeface="Abadi" panose="020B0604020104020204" pitchFamily="34" charset="0"/>
              </a:rPr>
              <a:t>deep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7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pasta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C41F716A-9240-9E4F-20BB-BDD4B3DAF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5" y="1244521"/>
            <a:ext cx="2468880" cy="185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0109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deep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last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7177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deep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last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r>
              <a:rPr lang="en-US" altLang="ja-JP" sz="3600" dirty="0">
                <a:solidFill>
                  <a:srgbClr val="FF0000"/>
                </a:solidFill>
                <a:latin typeface="Abadi" panose="020B0604020104020204" pitchFamily="34" charset="0"/>
              </a:rPr>
              <a:t>first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07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deep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last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first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empty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6142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deep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last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first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empty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r>
              <a:rPr lang="en-US" altLang="ja-JP" sz="3600" dirty="0">
                <a:solidFill>
                  <a:srgbClr val="FF0000"/>
                </a:solidFill>
                <a:latin typeface="Abadi" panose="020B0604020104020204" pitchFamily="34" charset="0"/>
              </a:rPr>
              <a:t>full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1909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deep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last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first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empty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full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end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5939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deep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last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first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empty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full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end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</a:t>
            </a:r>
            <a:r>
              <a:rPr kumimoji="1" lang="en-US" altLang="ja-JP" sz="3600" dirty="0">
                <a:solidFill>
                  <a:srgbClr val="FF0000"/>
                </a:solidFill>
                <a:latin typeface="Abadi" panose="020B0604020104020204" pitchFamily="34" charset="0"/>
              </a:rPr>
              <a:t>beginning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288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deep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last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first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empty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full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end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beginning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new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3520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deep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last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first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empty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full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end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beginning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new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r>
              <a:rPr lang="en-US" altLang="ja-JP" sz="3600" dirty="0">
                <a:solidFill>
                  <a:srgbClr val="FF0000"/>
                </a:solidFill>
                <a:latin typeface="Abadi" panose="020B0604020104020204" pitchFamily="34" charset="0"/>
              </a:rPr>
              <a:t>old</a:t>
            </a:r>
            <a:endParaRPr kumimoji="1" lang="en-US" altLang="ja-JP" sz="3600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2615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deep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last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first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empty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full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end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beginning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new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old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impossible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3179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deep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last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first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empty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full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end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beginning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new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old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impossible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r>
              <a:rPr lang="en-US" altLang="ja-JP" sz="3600" dirty="0">
                <a:solidFill>
                  <a:srgbClr val="FF0000"/>
                </a:solidFill>
                <a:latin typeface="Abadi" panose="020B0604020104020204" pitchFamily="34" charset="0"/>
              </a:rPr>
              <a:t>possible</a:t>
            </a:r>
            <a:endParaRPr kumimoji="1" lang="en-US" altLang="ja-JP" sz="3600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717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avoi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5DC17358-C9BD-974B-D071-1999BB054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2" y="1983184"/>
            <a:ext cx="2621280" cy="174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093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deep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last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first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empty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full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end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beginning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new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old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impossible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possible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careless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3539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deep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last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first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empty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full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end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beginning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new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old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impossible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possible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careless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r>
              <a:rPr lang="en-US" altLang="ja-JP" sz="3600" dirty="0">
                <a:solidFill>
                  <a:srgbClr val="FF0000"/>
                </a:solidFill>
                <a:latin typeface="Abadi" panose="020B0604020104020204" pitchFamily="34" charset="0"/>
              </a:rPr>
              <a:t>careful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814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deep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last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first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empty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full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end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beginning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new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old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impossible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possible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careless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careful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untie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6108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048F2-1CE0-4202-AF50-32F45FE1F39E}"/>
              </a:ext>
            </a:extLst>
          </p:cNvPr>
          <p:cNvSpPr txBox="1"/>
          <p:nvPr/>
        </p:nvSpPr>
        <p:spPr>
          <a:xfrm>
            <a:off x="3108960" y="394692"/>
            <a:ext cx="68681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dirty="0">
                <a:latin typeface="Abadi" panose="020B0604020104020204" pitchFamily="34" charset="0"/>
              </a:rPr>
              <a:t>true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false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black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white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tall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short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shallow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deep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last	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first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empty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full</a:t>
            </a:r>
          </a:p>
          <a:p>
            <a:r>
              <a:rPr kumimoji="1" lang="en-US" altLang="ja-JP" sz="3600" dirty="0">
                <a:latin typeface="Abadi" panose="020B0604020104020204" pitchFamily="34" charset="0"/>
              </a:rPr>
              <a:t> end			</a:t>
            </a:r>
            <a:r>
              <a:rPr kumimoji="1" lang="ja-JP" altLang="en-US" sz="3600" dirty="0">
                <a:latin typeface="Abadi" panose="020B0604020104020204" pitchFamily="34" charset="0"/>
              </a:rPr>
              <a:t>⇔</a:t>
            </a:r>
            <a:r>
              <a:rPr kumimoji="1" lang="en-US" altLang="ja-JP" sz="3600" dirty="0">
                <a:latin typeface="Abadi" panose="020B0604020104020204" pitchFamily="34" charset="0"/>
              </a:rPr>
              <a:t>		beginning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new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old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impossible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possible</a:t>
            </a:r>
            <a:endParaRPr kumimoji="1" lang="en-US" altLang="ja-JP" sz="3600" dirty="0">
              <a:latin typeface="Abadi" panose="020B0604020104020204" pitchFamily="34" charset="0"/>
            </a:endParaRPr>
          </a:p>
          <a:p>
            <a:r>
              <a:rPr lang="en-US" altLang="ja-JP" sz="3600" dirty="0">
                <a:latin typeface="Abadi" panose="020B0604020104020204" pitchFamily="34" charset="0"/>
              </a:rPr>
              <a:t> careless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careful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 untie		</a:t>
            </a:r>
            <a:r>
              <a:rPr lang="ja-JP" altLang="en-US" sz="3600" dirty="0">
                <a:latin typeface="Abadi" panose="020B0604020104020204" pitchFamily="34" charset="0"/>
              </a:rPr>
              <a:t>⇔</a:t>
            </a:r>
            <a:r>
              <a:rPr lang="en-US" altLang="ja-JP" sz="3600" dirty="0">
                <a:latin typeface="Abadi" panose="020B0604020104020204" pitchFamily="34" charset="0"/>
              </a:rPr>
              <a:t>		</a:t>
            </a:r>
            <a:r>
              <a:rPr lang="en-US" altLang="ja-JP" sz="3600" dirty="0">
                <a:solidFill>
                  <a:srgbClr val="FF0000"/>
                </a:solidFill>
                <a:latin typeface="Abadi" panose="020B0604020104020204" pitchFamily="34" charset="0"/>
              </a:rPr>
              <a:t>tie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7921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8EC05B-ED05-4033-8B02-FF5E76A7DC4B}"/>
              </a:ext>
            </a:extLst>
          </p:cNvPr>
          <p:cNvSpPr txBox="1"/>
          <p:nvPr/>
        </p:nvSpPr>
        <p:spPr>
          <a:xfrm>
            <a:off x="990600" y="1720840"/>
            <a:ext cx="10506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dirty="0">
                <a:latin typeface="Abadi" panose="020B0604020104020204" pitchFamily="34" charset="0"/>
              </a:rPr>
              <a:t>happy		</a:t>
            </a:r>
            <a:r>
              <a:rPr lang="ja-JP" altLang="en-US" sz="5400" dirty="0">
                <a:latin typeface="Abadi" panose="020B0604020104020204" pitchFamily="34" charset="0"/>
              </a:rPr>
              <a:t>⇔</a:t>
            </a:r>
            <a:r>
              <a:rPr lang="en-US" altLang="ja-JP" sz="5400" dirty="0">
                <a:latin typeface="Abadi" panose="020B0604020104020204" pitchFamily="34" charset="0"/>
              </a:rPr>
              <a:t>		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66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8EC05B-ED05-4033-8B02-FF5E76A7DC4B}"/>
              </a:ext>
            </a:extLst>
          </p:cNvPr>
          <p:cNvSpPr txBox="1"/>
          <p:nvPr/>
        </p:nvSpPr>
        <p:spPr>
          <a:xfrm>
            <a:off x="990600" y="1720840"/>
            <a:ext cx="10506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dirty="0">
                <a:latin typeface="Abadi" panose="020B0604020104020204" pitchFamily="34" charset="0"/>
              </a:rPr>
              <a:t>happy		</a:t>
            </a:r>
            <a:r>
              <a:rPr lang="ja-JP" altLang="en-US" sz="5400" dirty="0">
                <a:latin typeface="Abadi" panose="020B0604020104020204" pitchFamily="34" charset="0"/>
              </a:rPr>
              <a:t>⇔</a:t>
            </a:r>
            <a:r>
              <a:rPr lang="en-US" altLang="ja-JP" sz="5400" dirty="0">
                <a:latin typeface="Abadi" panose="020B0604020104020204" pitchFamily="34" charset="0"/>
              </a:rPr>
              <a:t>		</a:t>
            </a:r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unhappy</a:t>
            </a:r>
          </a:p>
          <a:p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						sad</a:t>
            </a:r>
          </a:p>
          <a:p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						glum</a:t>
            </a:r>
          </a:p>
          <a:p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						gloomy</a:t>
            </a:r>
            <a:endParaRPr kumimoji="1" lang="ja-JP" altLang="en-US" sz="5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49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0D3558-125F-4441-9F6B-06606B102D4B}"/>
              </a:ext>
            </a:extLst>
          </p:cNvPr>
          <p:cNvSpPr txBox="1"/>
          <p:nvPr/>
        </p:nvSpPr>
        <p:spPr>
          <a:xfrm>
            <a:off x="1233487" y="2390775"/>
            <a:ext cx="9725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6000" dirty="0">
                <a:latin typeface="Abadi" panose="020B0604020104020204" pitchFamily="34" charset="0"/>
              </a:rPr>
              <a:t>right		</a:t>
            </a:r>
            <a:r>
              <a:rPr kumimoji="1" lang="ja-JP" altLang="en-US" sz="6000" dirty="0">
                <a:latin typeface="Abadi" panose="020B0604020104020204" pitchFamily="34" charset="0"/>
              </a:rPr>
              <a:t>⇔</a:t>
            </a:r>
            <a:r>
              <a:rPr kumimoji="1" lang="en-US" altLang="ja-JP" sz="6000" dirty="0">
                <a:latin typeface="Abadi" panose="020B0604020104020204" pitchFamily="34" charset="0"/>
              </a:rPr>
              <a:t>		</a:t>
            </a:r>
            <a:endParaRPr kumimoji="1" lang="ja-JP" altLang="en-US" sz="6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05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0D3558-125F-4441-9F6B-06606B102D4B}"/>
              </a:ext>
            </a:extLst>
          </p:cNvPr>
          <p:cNvSpPr txBox="1"/>
          <p:nvPr/>
        </p:nvSpPr>
        <p:spPr>
          <a:xfrm>
            <a:off x="1233487" y="2390775"/>
            <a:ext cx="9725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6000" dirty="0">
                <a:latin typeface="Abadi" panose="020B0604020104020204" pitchFamily="34" charset="0"/>
              </a:rPr>
              <a:t>right		</a:t>
            </a:r>
            <a:r>
              <a:rPr kumimoji="1" lang="ja-JP" altLang="en-US" sz="6000" dirty="0">
                <a:latin typeface="Abadi" panose="020B0604020104020204" pitchFamily="34" charset="0"/>
              </a:rPr>
              <a:t>⇔</a:t>
            </a:r>
            <a:r>
              <a:rPr kumimoji="1" lang="en-US" altLang="ja-JP" sz="6000" dirty="0">
                <a:latin typeface="Abadi" panose="020B0604020104020204" pitchFamily="34" charset="0"/>
              </a:rPr>
              <a:t>		</a:t>
            </a:r>
            <a:r>
              <a:rPr kumimoji="1" lang="en-US" altLang="ja-JP" sz="6000" dirty="0">
                <a:solidFill>
                  <a:srgbClr val="FF0000"/>
                </a:solidFill>
                <a:latin typeface="Abadi" panose="020B0604020104020204" pitchFamily="34" charset="0"/>
              </a:rPr>
              <a:t>left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</a:rPr>
              <a:t> 					wrong</a:t>
            </a:r>
            <a:endParaRPr kumimoji="1" lang="ja-JP" alt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1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75E04B-C067-4079-9279-DA2F3EDEA700}"/>
              </a:ext>
            </a:extLst>
          </p:cNvPr>
          <p:cNvSpPr txBox="1"/>
          <p:nvPr/>
        </p:nvSpPr>
        <p:spPr>
          <a:xfrm>
            <a:off x="803935" y="4850463"/>
            <a:ext cx="6331904" cy="114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dirty="0">
                <a:solidFill>
                  <a:srgbClr val="0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Thesaurus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667C99A-8F79-4562-B6A0-7DF990C06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06" y="324353"/>
            <a:ext cx="2545371" cy="2760041"/>
          </a:xfrm>
          <a:prstGeom prst="rect">
            <a:avLst/>
          </a:prstGeom>
        </p:spPr>
      </p:pic>
      <p:sp>
        <p:nvSpPr>
          <p:cNvPr id="18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31E072-89CB-4C4F-A477-A5444F042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725" y="388314"/>
            <a:ext cx="1893076" cy="18930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429F560-66B1-4F31-97A9-8238FDD80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093" y="3213926"/>
            <a:ext cx="2968944" cy="32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9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87B8-D2C9-4896-98F8-FC439C64214D}"/>
              </a:ext>
            </a:extLst>
          </p:cNvPr>
          <p:cNvSpPr txBox="1"/>
          <p:nvPr/>
        </p:nvSpPr>
        <p:spPr>
          <a:xfrm>
            <a:off x="742950" y="1382286"/>
            <a:ext cx="107156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What is opposite of the word </a:t>
            </a:r>
            <a:r>
              <a:rPr kumimoji="1"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opposite</a:t>
            </a:r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endParaRPr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	</a:t>
            </a:r>
            <a:endParaRPr kumimoji="1" lang="ja-JP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076E8F-F1CA-459B-BBB1-1C05CB9F0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3320097"/>
            <a:ext cx="4152900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6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banana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AC511E5-78EF-00F3-2205-9EDC1FA8E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62" y="2721848"/>
            <a:ext cx="2278380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792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87B8-D2C9-4896-98F8-FC439C64214D}"/>
              </a:ext>
            </a:extLst>
          </p:cNvPr>
          <p:cNvSpPr txBox="1"/>
          <p:nvPr/>
        </p:nvSpPr>
        <p:spPr>
          <a:xfrm>
            <a:off x="742950" y="1382286"/>
            <a:ext cx="107156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What is opposite of the word </a:t>
            </a:r>
            <a:r>
              <a:rPr kumimoji="1"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opposite</a:t>
            </a:r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endParaRPr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	opposite		</a:t>
            </a:r>
            <a:r>
              <a:rPr lang="ja-JP" alt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⇔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endParaRPr kumimoji="1" lang="ja-JP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05674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87B8-D2C9-4896-98F8-FC439C64214D}"/>
              </a:ext>
            </a:extLst>
          </p:cNvPr>
          <p:cNvSpPr txBox="1"/>
          <p:nvPr/>
        </p:nvSpPr>
        <p:spPr>
          <a:xfrm>
            <a:off x="742950" y="1382286"/>
            <a:ext cx="107156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What is opposite of the word opposite?</a:t>
            </a:r>
          </a:p>
          <a:p>
            <a:endParaRPr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	opposite		</a:t>
            </a:r>
            <a:r>
              <a:rPr lang="ja-JP" alt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⇔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altLang="ja-JP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same</a:t>
            </a:r>
          </a:p>
          <a:p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endParaRPr kumimoji="1" lang="ja-JP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28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87B8-D2C9-4896-98F8-FC439C64214D}"/>
              </a:ext>
            </a:extLst>
          </p:cNvPr>
          <p:cNvSpPr txBox="1"/>
          <p:nvPr/>
        </p:nvSpPr>
        <p:spPr>
          <a:xfrm>
            <a:off x="742950" y="1382286"/>
            <a:ext cx="107156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What is opposite of the word opposite?</a:t>
            </a:r>
          </a:p>
          <a:p>
            <a:endParaRPr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	opposite		</a:t>
            </a:r>
            <a:r>
              <a:rPr lang="ja-JP" alt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⇔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		same</a:t>
            </a:r>
          </a:p>
          <a:p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	antonym		</a:t>
            </a:r>
            <a:r>
              <a:rPr lang="ja-JP" alt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⇔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endParaRPr kumimoji="1" lang="ja-JP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7792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87B8-D2C9-4896-98F8-FC439C64214D}"/>
              </a:ext>
            </a:extLst>
          </p:cNvPr>
          <p:cNvSpPr txBox="1"/>
          <p:nvPr/>
        </p:nvSpPr>
        <p:spPr>
          <a:xfrm>
            <a:off x="742950" y="1382286"/>
            <a:ext cx="107156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What is opposite of the word opposite?</a:t>
            </a:r>
          </a:p>
          <a:p>
            <a:endParaRPr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	opposite		</a:t>
            </a:r>
            <a:r>
              <a:rPr lang="ja-JP" alt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⇔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		same</a:t>
            </a:r>
          </a:p>
          <a:p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	antonym		</a:t>
            </a:r>
            <a:r>
              <a:rPr lang="ja-JP" alt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⇔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altLang="ja-JP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synonym</a:t>
            </a:r>
            <a:endParaRPr kumimoji="1" lang="ja-JP" alt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9947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11A085-8EDA-459A-ADF9-05C258803551}"/>
              </a:ext>
            </a:extLst>
          </p:cNvPr>
          <p:cNvSpPr txBox="1"/>
          <p:nvPr/>
        </p:nvSpPr>
        <p:spPr>
          <a:xfrm>
            <a:off x="655320" y="1509395"/>
            <a:ext cx="10881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 saw a 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big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spider.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44A278-EB11-45B1-B6DF-FE384A73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530" y="3267075"/>
            <a:ext cx="4381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404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3A08C4-9353-4821-AF67-CA35AFE5C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961"/>
            <a:ext cx="5922010" cy="375060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C69632-964B-4B3B-8B72-73A81902692C}"/>
              </a:ext>
            </a:extLst>
          </p:cNvPr>
          <p:cNvSpPr txBox="1"/>
          <p:nvPr/>
        </p:nvSpPr>
        <p:spPr>
          <a:xfrm>
            <a:off x="775017" y="4152900"/>
            <a:ext cx="4600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big</a:t>
            </a:r>
            <a:endParaRPr kumimoji="1" lang="ja-JP" altLang="en-US" sz="100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0106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3A08C4-9353-4821-AF67-CA35AFE5C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961"/>
            <a:ext cx="5922010" cy="375060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BB6EA4-CECB-428D-8270-51AB6124C1F2}"/>
              </a:ext>
            </a:extLst>
          </p:cNvPr>
          <p:cNvSpPr txBox="1"/>
          <p:nvPr/>
        </p:nvSpPr>
        <p:spPr>
          <a:xfrm>
            <a:off x="5743575" y="613480"/>
            <a:ext cx="29908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large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huge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great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giant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gigantic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enormous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massive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mighty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heavy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760D37-B9E5-4A17-A56E-B9C3270891E0}"/>
              </a:ext>
            </a:extLst>
          </p:cNvPr>
          <p:cNvSpPr txBox="1"/>
          <p:nvPr/>
        </p:nvSpPr>
        <p:spPr>
          <a:xfrm>
            <a:off x="8734425" y="612844"/>
            <a:ext cx="29908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immense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mammoth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colossal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vast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tall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high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lofty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important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sturdy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C69632-964B-4B3B-8B72-73A81902692C}"/>
              </a:ext>
            </a:extLst>
          </p:cNvPr>
          <p:cNvSpPr txBox="1"/>
          <p:nvPr/>
        </p:nvSpPr>
        <p:spPr>
          <a:xfrm>
            <a:off x="775017" y="4152900"/>
            <a:ext cx="4600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big</a:t>
            </a:r>
            <a:endParaRPr kumimoji="1" lang="ja-JP" altLang="en-US" sz="100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1152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3116E9-C7FC-499A-A034-D0A4CA9238CB}"/>
              </a:ext>
            </a:extLst>
          </p:cNvPr>
          <p:cNvSpPr txBox="1"/>
          <p:nvPr/>
        </p:nvSpPr>
        <p:spPr>
          <a:xfrm>
            <a:off x="947737" y="558284"/>
            <a:ext cx="1029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I saw a </a:t>
            </a:r>
            <a:r>
              <a:rPr kumimoji="1"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big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spider.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ECB251A-91F9-461A-90B6-CF11A9611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5" y="2143125"/>
            <a:ext cx="33718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3116E9-C7FC-499A-A034-D0A4CA9238CB}"/>
              </a:ext>
            </a:extLst>
          </p:cNvPr>
          <p:cNvSpPr txBox="1"/>
          <p:nvPr/>
        </p:nvSpPr>
        <p:spPr>
          <a:xfrm>
            <a:off x="947737" y="558284"/>
            <a:ext cx="1029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I saw a </a:t>
            </a:r>
            <a:r>
              <a:rPr kumimoji="1"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big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spider.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ECB251A-91F9-461A-90B6-CF11A9611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5" y="2143125"/>
            <a:ext cx="3371850" cy="257175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58BF6E-1F93-4B54-A2A4-06075A6D8F38}"/>
              </a:ext>
            </a:extLst>
          </p:cNvPr>
          <p:cNvSpPr txBox="1"/>
          <p:nvPr/>
        </p:nvSpPr>
        <p:spPr>
          <a:xfrm>
            <a:off x="947736" y="5006459"/>
            <a:ext cx="1029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I saw a </a:t>
            </a:r>
            <a:r>
              <a:rPr lang="en-US" altLang="ja-JP" sz="54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large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spider.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5077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3116E9-C7FC-499A-A034-D0A4CA9238CB}"/>
              </a:ext>
            </a:extLst>
          </p:cNvPr>
          <p:cNvSpPr txBox="1"/>
          <p:nvPr/>
        </p:nvSpPr>
        <p:spPr>
          <a:xfrm>
            <a:off x="947737" y="558284"/>
            <a:ext cx="1029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The concert was a </a:t>
            </a:r>
            <a:r>
              <a:rPr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big</a:t>
            </a:r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success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2323E7-A54A-4490-BC84-6540D2B30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304" y="1989649"/>
            <a:ext cx="3305175" cy="287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887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panda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106E3CF-D08E-18D4-D630-AB7DECCB5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5" y="3300286"/>
            <a:ext cx="3080386" cy="205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12595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3116E9-C7FC-499A-A034-D0A4CA9238CB}"/>
              </a:ext>
            </a:extLst>
          </p:cNvPr>
          <p:cNvSpPr txBox="1"/>
          <p:nvPr/>
        </p:nvSpPr>
        <p:spPr>
          <a:xfrm>
            <a:off x="947737" y="558284"/>
            <a:ext cx="1029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The concert was a </a:t>
            </a:r>
            <a:r>
              <a:rPr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big</a:t>
            </a:r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success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58BF6E-1F93-4B54-A2A4-06075A6D8F38}"/>
              </a:ext>
            </a:extLst>
          </p:cNvPr>
          <p:cNvSpPr txBox="1"/>
          <p:nvPr/>
        </p:nvSpPr>
        <p:spPr>
          <a:xfrm>
            <a:off x="1052511" y="5006459"/>
            <a:ext cx="1029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The concert was a </a:t>
            </a:r>
            <a:r>
              <a:rPr lang="en-US" altLang="ja-JP" sz="54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huge</a:t>
            </a:r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success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2323E7-A54A-4490-BC84-6540D2B30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304" y="1989649"/>
            <a:ext cx="3305175" cy="287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38997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3116E9-C7FC-499A-A034-D0A4CA9238CB}"/>
              </a:ext>
            </a:extLst>
          </p:cNvPr>
          <p:cNvSpPr txBox="1"/>
          <p:nvPr/>
        </p:nvSpPr>
        <p:spPr>
          <a:xfrm>
            <a:off x="947737" y="558284"/>
            <a:ext cx="1029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They have a </a:t>
            </a:r>
            <a:r>
              <a:rPr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big</a:t>
            </a:r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problem to solve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A24723-FD59-4662-8E2B-26BA0A128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079" y="1706504"/>
            <a:ext cx="5069840" cy="260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2962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3116E9-C7FC-499A-A034-D0A4CA9238CB}"/>
              </a:ext>
            </a:extLst>
          </p:cNvPr>
          <p:cNvSpPr txBox="1"/>
          <p:nvPr/>
        </p:nvSpPr>
        <p:spPr>
          <a:xfrm>
            <a:off x="947737" y="558284"/>
            <a:ext cx="1029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They have a </a:t>
            </a:r>
            <a:r>
              <a:rPr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big</a:t>
            </a:r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problem to solve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A24723-FD59-4662-8E2B-26BA0A128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079" y="1706504"/>
            <a:ext cx="5069840" cy="260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58BF6E-1F93-4B54-A2A4-06075A6D8F38}"/>
              </a:ext>
            </a:extLst>
          </p:cNvPr>
          <p:cNvSpPr txBox="1"/>
          <p:nvPr/>
        </p:nvSpPr>
        <p:spPr>
          <a:xfrm>
            <a:off x="947737" y="4311134"/>
            <a:ext cx="1029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They have an </a:t>
            </a:r>
            <a:r>
              <a:rPr kumimoji="1" lang="en-US" altLang="ja-JP" sz="54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important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problem to solve 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67102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3116E9-C7FC-499A-A034-D0A4CA9238CB}"/>
              </a:ext>
            </a:extLst>
          </p:cNvPr>
          <p:cNvSpPr txBox="1"/>
          <p:nvPr/>
        </p:nvSpPr>
        <p:spPr>
          <a:xfrm>
            <a:off x="466725" y="558284"/>
            <a:ext cx="1111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  <a:cs typeface="Aharoni" panose="02010803020104030203" pitchFamily="2" charset="-79"/>
              </a:rPr>
              <a:t>She told them a story about a </a:t>
            </a:r>
            <a:r>
              <a:rPr kumimoji="1" lang="en-US" altLang="ja-JP" sz="4800" b="1" dirty="0">
                <a:latin typeface="Abadi" panose="020B0604020104020204" pitchFamily="34" charset="0"/>
                <a:cs typeface="Aharoni" panose="02010803020104030203" pitchFamily="2" charset="-79"/>
              </a:rPr>
              <a:t>big</a:t>
            </a:r>
            <a:r>
              <a:rPr kumimoji="1" lang="en-US" altLang="ja-JP" sz="4800" dirty="0">
                <a:latin typeface="Abadi" panose="020B0604020104020204" pitchFamily="34" charset="0"/>
                <a:cs typeface="Aharoni" panose="02010803020104030203" pitchFamily="2" charset="-79"/>
              </a:rPr>
              <a:t> giant.</a:t>
            </a:r>
            <a:endParaRPr kumimoji="1" lang="ja-JP" altLang="en-US" sz="48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981EF1D-FB9D-4B8E-83A3-F782BE25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398722"/>
            <a:ext cx="4398768" cy="39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927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3116E9-C7FC-499A-A034-D0A4CA9238CB}"/>
              </a:ext>
            </a:extLst>
          </p:cNvPr>
          <p:cNvSpPr txBox="1"/>
          <p:nvPr/>
        </p:nvSpPr>
        <p:spPr>
          <a:xfrm>
            <a:off x="466725" y="558284"/>
            <a:ext cx="1111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  <a:cs typeface="Aharoni" panose="02010803020104030203" pitchFamily="2" charset="-79"/>
              </a:rPr>
              <a:t>She told them a story about a </a:t>
            </a:r>
            <a:r>
              <a:rPr kumimoji="1" lang="en-US" altLang="ja-JP" sz="4800" b="1" dirty="0">
                <a:latin typeface="Abadi" panose="020B0604020104020204" pitchFamily="34" charset="0"/>
                <a:cs typeface="Aharoni" panose="02010803020104030203" pitchFamily="2" charset="-79"/>
              </a:rPr>
              <a:t>big</a:t>
            </a:r>
            <a:r>
              <a:rPr kumimoji="1" lang="en-US" altLang="ja-JP" sz="4800" dirty="0">
                <a:latin typeface="Abadi" panose="020B0604020104020204" pitchFamily="34" charset="0"/>
                <a:cs typeface="Aharoni" panose="02010803020104030203" pitchFamily="2" charset="-79"/>
              </a:rPr>
              <a:t> giant.</a:t>
            </a:r>
            <a:endParaRPr kumimoji="1" lang="ja-JP" altLang="en-US" sz="48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981EF1D-FB9D-4B8E-83A3-F782BE25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398722"/>
            <a:ext cx="4398768" cy="390670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DD481E-C86A-4B53-84A7-47CCE19FE800}"/>
              </a:ext>
            </a:extLst>
          </p:cNvPr>
          <p:cNvSpPr txBox="1"/>
          <p:nvPr/>
        </p:nvSpPr>
        <p:spPr>
          <a:xfrm>
            <a:off x="538162" y="5235059"/>
            <a:ext cx="1111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  <a:cs typeface="Aharoni" panose="02010803020104030203" pitchFamily="2" charset="-79"/>
              </a:rPr>
              <a:t>She told them a story about a </a:t>
            </a:r>
            <a:r>
              <a:rPr kumimoji="1" lang="en-US" altLang="ja-JP" sz="48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heavy</a:t>
            </a:r>
            <a:r>
              <a:rPr kumimoji="1" lang="en-US" altLang="ja-JP" sz="4800" dirty="0">
                <a:latin typeface="Abadi" panose="020B0604020104020204" pitchFamily="34" charset="0"/>
                <a:cs typeface="Aharoni" panose="02010803020104030203" pitchFamily="2" charset="-79"/>
              </a:rPr>
              <a:t> giant.</a:t>
            </a:r>
            <a:endParaRPr kumimoji="1" lang="ja-JP" altLang="en-US" sz="48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89535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3116E9-C7FC-499A-A034-D0A4CA9238CB}"/>
              </a:ext>
            </a:extLst>
          </p:cNvPr>
          <p:cNvSpPr txBox="1"/>
          <p:nvPr/>
        </p:nvSpPr>
        <p:spPr>
          <a:xfrm>
            <a:off x="947737" y="558284"/>
            <a:ext cx="1029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The driver had a </a:t>
            </a:r>
            <a:r>
              <a:rPr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big</a:t>
            </a:r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truck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6E90A2-5315-4430-B780-9CDB062F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920" y="1899602"/>
            <a:ext cx="4758126" cy="305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5855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3116E9-C7FC-499A-A034-D0A4CA9238CB}"/>
              </a:ext>
            </a:extLst>
          </p:cNvPr>
          <p:cNvSpPr txBox="1"/>
          <p:nvPr/>
        </p:nvSpPr>
        <p:spPr>
          <a:xfrm>
            <a:off x="947737" y="558284"/>
            <a:ext cx="1029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The driver had a </a:t>
            </a:r>
            <a:r>
              <a:rPr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big</a:t>
            </a:r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truck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02F9E8-3C0F-4D59-B0BB-B856EE5FC35D}"/>
              </a:ext>
            </a:extLst>
          </p:cNvPr>
          <p:cNvSpPr txBox="1"/>
          <p:nvPr/>
        </p:nvSpPr>
        <p:spPr>
          <a:xfrm>
            <a:off x="849628" y="5376386"/>
            <a:ext cx="1029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The driver had a </a:t>
            </a:r>
            <a:r>
              <a:rPr lang="en-US" altLang="ja-JP" sz="54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massive</a:t>
            </a:r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truck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6E90A2-5315-4430-B780-9CDB062F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920" y="1899602"/>
            <a:ext cx="4758126" cy="305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00640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3116E9-C7FC-499A-A034-D0A4CA9238CB}"/>
              </a:ext>
            </a:extLst>
          </p:cNvPr>
          <p:cNvSpPr txBox="1"/>
          <p:nvPr/>
        </p:nvSpPr>
        <p:spPr>
          <a:xfrm>
            <a:off x="947737" y="438628"/>
            <a:ext cx="1029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They pulled a </a:t>
            </a:r>
            <a:r>
              <a:rPr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big</a:t>
            </a:r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turnip 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out of the ground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08042CE-94A2-4D63-A4AC-B2A720E29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2162175"/>
            <a:ext cx="451485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71574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3116E9-C7FC-499A-A034-D0A4CA9238CB}"/>
              </a:ext>
            </a:extLst>
          </p:cNvPr>
          <p:cNvSpPr txBox="1"/>
          <p:nvPr/>
        </p:nvSpPr>
        <p:spPr>
          <a:xfrm>
            <a:off x="947737" y="438628"/>
            <a:ext cx="1029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They pulled a </a:t>
            </a:r>
            <a:r>
              <a:rPr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big</a:t>
            </a:r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turnip 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out of the ground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7DE7BA-DEBF-427B-B530-E95421861525}"/>
              </a:ext>
            </a:extLst>
          </p:cNvPr>
          <p:cNvSpPr txBox="1"/>
          <p:nvPr/>
        </p:nvSpPr>
        <p:spPr>
          <a:xfrm>
            <a:off x="1176337" y="4700944"/>
            <a:ext cx="1029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They pulled an </a:t>
            </a:r>
            <a:r>
              <a:rPr lang="en-US" altLang="ja-JP" sz="54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enormous</a:t>
            </a:r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 turnip </a:t>
            </a:r>
          </a:p>
          <a:p>
            <a:pPr algn="ctr"/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out of the ground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08042CE-94A2-4D63-A4AC-B2A720E29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2162175"/>
            <a:ext cx="451485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69815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C644D1-E180-6885-A543-90F733F0B0D8}"/>
              </a:ext>
            </a:extLst>
          </p:cNvPr>
          <p:cNvSpPr txBox="1"/>
          <p:nvPr/>
        </p:nvSpPr>
        <p:spPr>
          <a:xfrm>
            <a:off x="947737" y="324328"/>
            <a:ext cx="102965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The days of the week are Sunday, </a:t>
            </a:r>
          </a:p>
          <a:p>
            <a:r>
              <a:rPr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Monday, Tuesday, Wednesday, Thursday, Friday and Saturday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.</a:t>
            </a:r>
          </a:p>
          <a:p>
            <a:pPr algn="ctr"/>
            <a:endParaRPr lang="en-US" altLang="ja-JP" sz="5400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My friends’ names are Kosuke, </a:t>
            </a:r>
            <a:r>
              <a:rPr kumimoji="1" lang="en-US" altLang="ja-JP" sz="5400" dirty="0" err="1">
                <a:latin typeface="Abadi" panose="020B0604020104020204" pitchFamily="34" charset="0"/>
                <a:cs typeface="Aharoni" panose="02010803020104030203" pitchFamily="2" charset="-79"/>
              </a:rPr>
              <a:t>Yuto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, Yuka, </a:t>
            </a:r>
            <a:r>
              <a:rPr kumimoji="1" lang="en-US" altLang="ja-JP" sz="5400" dirty="0" err="1">
                <a:latin typeface="Abadi" panose="020B0604020104020204" pitchFamily="34" charset="0"/>
                <a:cs typeface="Aharoni" panose="02010803020104030203" pitchFamily="2" charset="-79"/>
              </a:rPr>
              <a:t>Kokona</a:t>
            </a:r>
            <a:r>
              <a:rPr kumimoji="1" lang="en-US" altLang="ja-JP" sz="5400" dirty="0">
                <a:latin typeface="Abadi" panose="020B0604020104020204" pitchFamily="34" charset="0"/>
                <a:cs typeface="Aharoni" panose="02010803020104030203" pitchFamily="2" charset="-79"/>
              </a:rPr>
              <a:t>, Matthew and Manon.</a:t>
            </a:r>
            <a:endParaRPr kumimoji="1" lang="ja-JP" altLang="en-US" sz="54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907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comma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EAB90815-5476-4FD1-043A-FC49FB215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1" y="4199176"/>
            <a:ext cx="721360" cy="1150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2210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5705476" y="4718567"/>
            <a:ext cx="7625714" cy="213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Thank you!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DA435DC-D0FF-4204-AA19-A4DBA470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3024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hexagon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hexago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2C1CE67-6A8E-0AB2-27AF-20CAF8582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40" y="4615164"/>
            <a:ext cx="1882140" cy="1882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5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0944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pasta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marL="342900" indent="-342900">
              <a:buAutoNum type="arabicPeriod"/>
            </a:pP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panda</a:t>
            </a: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hexagon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anagram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anagram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0994645B-64EC-F9C4-CB68-4DA2C9BB0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13" y="4235822"/>
            <a:ext cx="2253615" cy="2206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07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1823</Words>
  <Application>Microsoft Office PowerPoint</Application>
  <PresentationFormat>ワイド画面</PresentationFormat>
  <Paragraphs>391</Paragraphs>
  <Slides>70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70</vt:i4>
      </vt:variant>
    </vt:vector>
  </HeadingPairs>
  <TitlesOfParts>
    <vt:vector size="78" baseType="lpstr">
      <vt:lpstr>游ゴシック</vt:lpstr>
      <vt:lpstr>游ゴシック Light</vt:lpstr>
      <vt:lpstr>Abadi</vt:lpstr>
      <vt:lpstr>Aharoni</vt:lpstr>
      <vt:lpstr>Arial</vt:lpstr>
      <vt:lpstr>Arial Nova Cond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18</cp:revision>
  <dcterms:created xsi:type="dcterms:W3CDTF">2020-08-02T07:50:58Z</dcterms:created>
  <dcterms:modified xsi:type="dcterms:W3CDTF">2022-09-22T09:27:33Z</dcterms:modified>
</cp:coreProperties>
</file>