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261" r:id="rId2"/>
    <p:sldId id="2601" r:id="rId3"/>
    <p:sldId id="2935" r:id="rId4"/>
    <p:sldId id="3020" r:id="rId5"/>
    <p:sldId id="3019" r:id="rId6"/>
    <p:sldId id="3018" r:id="rId7"/>
    <p:sldId id="3017" r:id="rId8"/>
    <p:sldId id="3016" r:id="rId9"/>
    <p:sldId id="3015" r:id="rId10"/>
    <p:sldId id="3014" r:id="rId11"/>
    <p:sldId id="3013" r:id="rId12"/>
    <p:sldId id="3012" r:id="rId13"/>
    <p:sldId id="3011" r:id="rId14"/>
    <p:sldId id="3010" r:id="rId15"/>
    <p:sldId id="3009" r:id="rId16"/>
    <p:sldId id="3008" r:id="rId17"/>
    <p:sldId id="3007" r:id="rId18"/>
    <p:sldId id="3006" r:id="rId19"/>
    <p:sldId id="3005" r:id="rId20"/>
    <p:sldId id="3004" r:id="rId21"/>
    <p:sldId id="1874" r:id="rId22"/>
    <p:sldId id="2969" r:id="rId23"/>
    <p:sldId id="3037" r:id="rId24"/>
    <p:sldId id="3040" r:id="rId25"/>
    <p:sldId id="3038" r:id="rId26"/>
    <p:sldId id="3039" r:id="rId27"/>
    <p:sldId id="3042" r:id="rId28"/>
    <p:sldId id="3041" r:id="rId29"/>
    <p:sldId id="2974" r:id="rId30"/>
    <p:sldId id="2755" r:id="rId31"/>
    <p:sldId id="2991" r:id="rId32"/>
    <p:sldId id="2982" r:id="rId33"/>
    <p:sldId id="3043" r:id="rId34"/>
    <p:sldId id="3044" r:id="rId35"/>
    <p:sldId id="3045" r:id="rId36"/>
    <p:sldId id="3046" r:id="rId37"/>
    <p:sldId id="3047" r:id="rId38"/>
    <p:sldId id="297" r:id="rId39"/>
    <p:sldId id="3049" r:id="rId40"/>
    <p:sldId id="2461" r:id="rId41"/>
    <p:sldId id="3048" r:id="rId42"/>
    <p:sldId id="3021" r:id="rId43"/>
    <p:sldId id="3022" r:id="rId44"/>
    <p:sldId id="3023" r:id="rId45"/>
    <p:sldId id="2933" r:id="rId46"/>
    <p:sldId id="2756" r:id="rId47"/>
    <p:sldId id="785" r:id="rId48"/>
    <p:sldId id="2016" r:id="rId49"/>
    <p:sldId id="2306" r:id="rId50"/>
    <p:sldId id="2917" r:id="rId51"/>
    <p:sldId id="3028" r:id="rId52"/>
    <p:sldId id="3029" r:id="rId53"/>
    <p:sldId id="3030" r:id="rId54"/>
    <p:sldId id="3031" r:id="rId55"/>
    <p:sldId id="3032" r:id="rId56"/>
    <p:sldId id="3033" r:id="rId57"/>
    <p:sldId id="3034" r:id="rId58"/>
    <p:sldId id="3035" r:id="rId59"/>
    <p:sldId id="3036" r:id="rId60"/>
    <p:sldId id="2791" r:id="rId61"/>
    <p:sldId id="3024" r:id="rId62"/>
    <p:sldId id="1562" r:id="rId63"/>
    <p:sldId id="2802" r:id="rId64"/>
    <p:sldId id="2952" r:id="rId65"/>
    <p:sldId id="3025" r:id="rId66"/>
    <p:sldId id="2953" r:id="rId67"/>
    <p:sldId id="3026" r:id="rId68"/>
    <p:sldId id="2954" r:id="rId69"/>
    <p:sldId id="3027" r:id="rId70"/>
    <p:sldId id="1621" r:id="rId7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8" autoAdjust="0"/>
    <p:restoredTop sz="93784" autoAdjust="0"/>
  </p:normalViewPr>
  <p:slideViewPr>
    <p:cSldViewPr snapToGrid="0">
      <p:cViewPr varScale="1">
        <p:scale>
          <a:sx n="42" d="100"/>
          <a:sy n="42" d="100"/>
        </p:scale>
        <p:origin x="20" y="1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2" rIns="91401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01" tIns="45702" rIns="91401" bIns="457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7216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7216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31.png"/><Relationship Id="rId10" Type="http://schemas.openxmlformats.org/officeDocument/2006/relationships/image" Target="../media/image41.png"/><Relationship Id="rId19" Type="http://schemas.openxmlformats.org/officeDocument/2006/relationships/image" Target="../media/image49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26129" y="1220278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3-34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3D7EA5-B3F0-4D36-9D04-F390B68F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197" y="1903023"/>
            <a:ext cx="3556803" cy="26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5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FFCF76-F7B1-4082-907E-BCEED050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8" y="1547696"/>
            <a:ext cx="3597829" cy="25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2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09D7DB-16B4-4057-831E-EB65BE49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163" y="1424939"/>
            <a:ext cx="3614246" cy="270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25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03DFC9-6377-49F3-8620-2D60A5B8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323" y="1396873"/>
            <a:ext cx="3097382" cy="227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50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8A6679-0DA4-428B-9A24-A31D1DBE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62" y="1238569"/>
            <a:ext cx="2259166" cy="24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6619498" y="501255"/>
            <a:ext cx="3969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feign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7F70D8D-BF86-4EB9-AC5E-E45654BE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163" y="1365704"/>
            <a:ext cx="1981837" cy="319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306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6619498" y="501255"/>
            <a:ext cx="39693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feign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malign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36964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9D3020-B98B-43A7-B6BB-5F1235B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03" y="2101693"/>
            <a:ext cx="2076454" cy="2301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1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6619498" y="501255"/>
            <a:ext cx="39693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feign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malign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designer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C75279-C8C7-4985-9402-E5CB7FFB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68" y="2407980"/>
            <a:ext cx="2284842" cy="20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88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6619498" y="501255"/>
            <a:ext cx="39693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feign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malign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designer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benign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07D554-1D4D-4FA3-8D7D-CCBE4B8D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615" y="2117809"/>
            <a:ext cx="1771966" cy="18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6619498" y="501255"/>
            <a:ext cx="39693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feign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malign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designer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benign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foreigner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C186E7A-D871-4177-B651-03885D47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934" y="246493"/>
            <a:ext cx="2136576" cy="197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01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33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6619498" y="501255"/>
            <a:ext cx="39693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feign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malign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designer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benign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foreigner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18. poignant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align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assign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gnarled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signpost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reign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EF990BC-488A-4160-B1A0-2264B00A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206" y="501254"/>
            <a:ext cx="1672360" cy="196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77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7098875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sentences.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8373591" y="26495"/>
            <a:ext cx="2488862" cy="36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decorated bedroom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decorate bedroom に対する画像結果">
            <a:extLst>
              <a:ext uri="{FF2B5EF4-FFF2-40B4-BE49-F238E27FC236}">
                <a16:creationId xmlns:a16="http://schemas.microsoft.com/office/drawing/2014/main" id="{4C51EECC-E2A6-4B5C-8CDF-4496A9DF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47" y="947341"/>
            <a:ext cx="3297061" cy="496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2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decorated bedroom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decorated his bedroom.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decorate bedroom に対する画像結果">
            <a:extLst>
              <a:ext uri="{FF2B5EF4-FFF2-40B4-BE49-F238E27FC236}">
                <a16:creationId xmlns:a16="http://schemas.microsoft.com/office/drawing/2014/main" id="{4C51EECC-E2A6-4B5C-8CDF-4496A9DF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47" y="947341"/>
            <a:ext cx="3297061" cy="496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86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decorated bedroom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decorated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bedroom.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decorate bedroom に対する画像結果">
            <a:extLst>
              <a:ext uri="{FF2B5EF4-FFF2-40B4-BE49-F238E27FC236}">
                <a16:creationId xmlns:a16="http://schemas.microsoft.com/office/drawing/2014/main" id="{4C51EECC-E2A6-4B5C-8CDF-4496A9DF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47" y="947341"/>
            <a:ext cx="3297061" cy="496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decorated bedroom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decorated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bedroom.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decorate bedroom に対する画像結果">
            <a:extLst>
              <a:ext uri="{FF2B5EF4-FFF2-40B4-BE49-F238E27FC236}">
                <a16:creationId xmlns:a16="http://schemas.microsoft.com/office/drawing/2014/main" id="{4C51EECC-E2A6-4B5C-8CDF-4496A9DF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47" y="947341"/>
            <a:ext cx="3297061" cy="496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C503ED-DAF0-4A56-9E61-2BD701FF64E0}"/>
              </a:ext>
            </a:extLst>
          </p:cNvPr>
          <p:cNvSpPr/>
          <p:nvPr/>
        </p:nvSpPr>
        <p:spPr>
          <a:xfrm>
            <a:off x="650695" y="2212669"/>
            <a:ext cx="1424685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1AE8-2344-4A5E-BEDC-B4EE7FD55AA4}"/>
              </a:ext>
            </a:extLst>
          </p:cNvPr>
          <p:cNvSpPr txBox="1"/>
          <p:nvPr/>
        </p:nvSpPr>
        <p:spPr>
          <a:xfrm>
            <a:off x="650694" y="2129319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0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6189ED-ED47-44BF-BC90-E04D17581446}"/>
              </a:ext>
            </a:extLst>
          </p:cNvPr>
          <p:cNvSpPr txBox="1"/>
          <p:nvPr/>
        </p:nvSpPr>
        <p:spPr>
          <a:xfrm>
            <a:off x="650696" y="1243173"/>
            <a:ext cx="10890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decorated bedroom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decorated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bedroom.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decorate bedroom に対する画像結果">
            <a:extLst>
              <a:ext uri="{FF2B5EF4-FFF2-40B4-BE49-F238E27FC236}">
                <a16:creationId xmlns:a16="http://schemas.microsoft.com/office/drawing/2014/main" id="{4C51EECC-E2A6-4B5C-8CDF-4496A9DF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647" y="947341"/>
            <a:ext cx="3297061" cy="4963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C503ED-DAF0-4A56-9E61-2BD701FF64E0}"/>
              </a:ext>
            </a:extLst>
          </p:cNvPr>
          <p:cNvSpPr/>
          <p:nvPr/>
        </p:nvSpPr>
        <p:spPr>
          <a:xfrm>
            <a:off x="650695" y="2212669"/>
            <a:ext cx="1424685" cy="8861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401AE8-2344-4A5E-BEDC-B4EE7FD55AA4}"/>
              </a:ext>
            </a:extLst>
          </p:cNvPr>
          <p:cNvSpPr txBox="1"/>
          <p:nvPr/>
        </p:nvSpPr>
        <p:spPr>
          <a:xfrm>
            <a:off x="650694" y="2129319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ongenial Light" panose="02000503040000020004" pitchFamily="2" charset="0"/>
              </a:rPr>
              <a:t>s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1ECE4E6-2983-41A5-84EC-7CE6F83108FB}"/>
              </a:ext>
            </a:extLst>
          </p:cNvPr>
          <p:cNvSpPr/>
          <p:nvPr/>
        </p:nvSpPr>
        <p:spPr>
          <a:xfrm>
            <a:off x="5767817" y="2359074"/>
            <a:ext cx="2585073" cy="102227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C8E4E2-41AB-406C-859C-54CC9842D663}"/>
              </a:ext>
            </a:extLst>
          </p:cNvPr>
          <p:cNvSpPr txBox="1"/>
          <p:nvPr/>
        </p:nvSpPr>
        <p:spPr>
          <a:xfrm>
            <a:off x="6791809" y="2844224"/>
            <a:ext cx="400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ongenial Light" panose="02000503040000020004" pitchFamily="2" charset="0"/>
              </a:rPr>
              <a:t>o</a:t>
            </a:r>
            <a:endParaRPr kumimoji="1" lang="ja-JP" altLang="en-US" sz="3200" b="1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41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Phrases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2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Phrase</a:t>
            </a:r>
          </a:p>
          <a:p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 treasure island.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6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2BB84DB1-B053-4ECA-863B-5D4E84F3B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823619" y="466024"/>
            <a:ext cx="2063580" cy="30386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87A4CE-39E0-4B7D-89B6-C8FB7C156589}"/>
              </a:ext>
            </a:extLst>
          </p:cNvPr>
          <p:cNvSpPr txBox="1"/>
          <p:nvPr/>
        </p:nvSpPr>
        <p:spPr>
          <a:xfrm>
            <a:off x="630194" y="157105"/>
            <a:ext cx="1146707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Phrases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knives and forks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shed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today at school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at the local museum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house next door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phone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and about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bo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 of chocolate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4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0" y="501255"/>
            <a:ext cx="36964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4B9819-F470-45DD-A56E-E487E77F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07" y="1055796"/>
            <a:ext cx="3171091" cy="237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57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page.69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Use each phrase in a sentence, underline the phrase in pencil and the verb in red.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236468" y="98140"/>
            <a:ext cx="2499289" cy="36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28715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red-haired boy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red haired boy に対する画像結果">
            <a:extLst>
              <a:ext uri="{FF2B5EF4-FFF2-40B4-BE49-F238E27FC236}">
                <a16:creationId xmlns:a16="http://schemas.microsoft.com/office/drawing/2014/main" id="{FF1BE0AE-89EC-45EE-91E6-D72EB271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53" y="2657475"/>
            <a:ext cx="2657475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9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28715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one sunny morning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one sunny morning に対する画像結果">
            <a:extLst>
              <a:ext uri="{FF2B5EF4-FFF2-40B4-BE49-F238E27FC236}">
                <a16:creationId xmlns:a16="http://schemas.microsoft.com/office/drawing/2014/main" id="{60D2B938-7CC0-40A9-8F79-4DEE0479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26055"/>
            <a:ext cx="38862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23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28715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 cup of tea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a cup of tea に対する画像結果">
            <a:extLst>
              <a:ext uri="{FF2B5EF4-FFF2-40B4-BE49-F238E27FC236}">
                <a16:creationId xmlns:a16="http://schemas.microsoft.com/office/drawing/2014/main" id="{2D79C692-4912-4AC8-A368-E3F85358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8" y="2474595"/>
            <a:ext cx="36290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94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28715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an egg and cress sandwich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266" name="Picture 2" descr="egg and cress sandwichc に対する画像結果">
            <a:extLst>
              <a:ext uri="{FF2B5EF4-FFF2-40B4-BE49-F238E27FC236}">
                <a16:creationId xmlns:a16="http://schemas.microsoft.com/office/drawing/2014/main" id="{948CAEC1-5734-4416-9C12-44A3467F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47" y="2434590"/>
            <a:ext cx="394335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9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28715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out at sea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290" name="Picture 2" descr="out at sea に対する画像結果">
            <a:extLst>
              <a:ext uri="{FF2B5EF4-FFF2-40B4-BE49-F238E27FC236}">
                <a16:creationId xmlns:a16="http://schemas.microsoft.com/office/drawing/2014/main" id="{D141BDC6-CBB9-42F5-A2E8-B26406DB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577465"/>
            <a:ext cx="36957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04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276AF6-5B42-467D-8F59-81ED0CE6219C}"/>
              </a:ext>
            </a:extLst>
          </p:cNvPr>
          <p:cNvSpPr txBox="1"/>
          <p:nvPr/>
        </p:nvSpPr>
        <p:spPr>
          <a:xfrm>
            <a:off x="574497" y="287157"/>
            <a:ext cx="1104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on the road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314" name="Picture 2" descr="on the road に対する画像結果">
            <a:extLst>
              <a:ext uri="{FF2B5EF4-FFF2-40B4-BE49-F238E27FC236}">
                <a16:creationId xmlns:a16="http://schemas.microsoft.com/office/drawing/2014/main" id="{32491567-4FB7-4449-8EB3-7B712389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9" y="2651761"/>
            <a:ext cx="4755939" cy="221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Revision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2CE875-76EF-4EBC-B74E-30FEFA4DE5FD}"/>
              </a:ext>
            </a:extLst>
          </p:cNvPr>
          <p:cNvSpPr txBox="1"/>
          <p:nvPr/>
        </p:nvSpPr>
        <p:spPr>
          <a:xfrm>
            <a:off x="6744442" y="120476"/>
            <a:ext cx="66313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ongenial Light" panose="02000503040000020004" pitchFamily="2" charset="0"/>
              </a:rPr>
              <a:t> l</a:t>
            </a:r>
            <a:r>
              <a:rPr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aw</a:t>
            </a:r>
            <a:r>
              <a:rPr lang="en-US" altLang="ja-JP" sz="4400" dirty="0">
                <a:latin typeface="Congenial Light" panose="02000503040000020004" pitchFamily="2" charset="0"/>
              </a:rPr>
              <a:t>n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h</a:t>
            </a:r>
            <a:r>
              <a:rPr kumimoji="1"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au</a:t>
            </a:r>
            <a:r>
              <a:rPr kumimoji="1" lang="en-US" altLang="ja-JP" sz="4400" dirty="0">
                <a:latin typeface="Congenial Light" panose="02000503040000020004" pitchFamily="2" charset="0"/>
              </a:rPr>
              <a:t>nt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h</a:t>
            </a:r>
            <a:r>
              <a:rPr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al</a:t>
            </a:r>
            <a:r>
              <a:rPr lang="en-US" altLang="ja-JP" sz="4400" dirty="0">
                <a:latin typeface="Congenial Light" panose="02000503040000020004" pitchFamily="2" charset="0"/>
              </a:rPr>
              <a:t>t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d</a:t>
            </a:r>
            <a:r>
              <a:rPr kumimoji="1"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ee</a:t>
            </a:r>
            <a:r>
              <a:rPr kumimoji="1" lang="en-US" altLang="ja-JP" sz="4400" dirty="0">
                <a:latin typeface="Congenial Light" panose="02000503040000020004" pitchFamily="2" charset="0"/>
              </a:rPr>
              <a:t>r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m</a:t>
            </a:r>
            <a:r>
              <a:rPr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ere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d</a:t>
            </a:r>
            <a:r>
              <a:rPr kumimoji="1"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ear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fail</a:t>
            </a:r>
            <a:r>
              <a:rPr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ure</a:t>
            </a:r>
          </a:p>
          <a:p>
            <a:r>
              <a:rPr lang="en-US" altLang="ja-JP" sz="4400" dirty="0">
                <a:latin typeface="Congenial Light" panose="02000503040000020004" pitchFamily="2" charset="0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gn</a:t>
            </a:r>
            <a:r>
              <a:rPr lang="en-US" altLang="ja-JP" sz="4400" dirty="0">
                <a:latin typeface="Congenial Light" panose="02000503040000020004" pitchFamily="2" charset="0"/>
              </a:rPr>
              <a:t>ome</a:t>
            </a:r>
          </a:p>
          <a:p>
            <a:r>
              <a:rPr kumimoji="1" lang="en-US" altLang="ja-JP" sz="4400" dirty="0">
                <a:latin typeface="Congenial Light" panose="02000503040000020004" pitchFamily="2" charset="0"/>
              </a:rPr>
              <a:t> desi</a:t>
            </a:r>
            <a:r>
              <a:rPr kumimoji="1" lang="en-US" altLang="ja-JP" sz="4400" dirty="0">
                <a:solidFill>
                  <a:srgbClr val="FF0000"/>
                </a:solidFill>
                <a:latin typeface="Congenial Light" panose="02000503040000020004" pitchFamily="2" charset="0"/>
              </a:rPr>
              <a:t>gn</a:t>
            </a:r>
            <a:endParaRPr kumimoji="1" lang="ja-JP" altLang="en-US" sz="4400" dirty="0">
              <a:solidFill>
                <a:srgbClr val="FF0000"/>
              </a:solidFill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0" y="501255"/>
            <a:ext cx="3696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F1FE52-6333-432D-AF0F-7C0A799A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70" y="930759"/>
            <a:ext cx="2399502" cy="30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3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649215" y="792969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ele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8691E-BEA8-4725-9579-6172B6C2A82A}"/>
              </a:ext>
            </a:extLst>
          </p:cNvPr>
          <p:cNvSpPr txBox="1"/>
          <p:nvPr/>
        </p:nvSpPr>
        <p:spPr>
          <a:xfrm>
            <a:off x="6729804" y="792969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lau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6C34508-FF7A-4EC0-A8C0-B7E9539E0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889" y="2610336"/>
            <a:ext cx="2714626" cy="251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ndian elephant に対する画像結果">
            <a:extLst>
              <a:ext uri="{FF2B5EF4-FFF2-40B4-BE49-F238E27FC236}">
                <a16:creationId xmlns:a16="http://schemas.microsoft.com/office/drawing/2014/main" id="{A7D1588A-6288-46F0-A5B0-03EBEC00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47" y="2706953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00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id      rou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hy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rase      gra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ic       lau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B85A56-EAB7-48DD-A8A5-96F1D61C9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26" y="310244"/>
            <a:ext cx="3233872" cy="231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DBB6D54-2710-43CD-9FEC-7F2CBD928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47" y="359818"/>
            <a:ext cx="3087213" cy="241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0F5954-867B-4BF5-B707-42ED6AD0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301" y="359818"/>
            <a:ext cx="3940673" cy="222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23FFA2B-1241-4973-AED8-315BFC047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4" y="3487854"/>
            <a:ext cx="2879638" cy="24094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E5D1AF-F33F-42D3-B907-F2403486D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898" y="3531480"/>
            <a:ext cx="3801427" cy="236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7EFE4CA-13C5-4560-9AF3-04D83C850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925" y="3531480"/>
            <a:ext cx="3801427" cy="251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008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est     deci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      enou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antom    autogra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apostro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BA3A58-F612-409E-90C5-D4BA5E5C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90" y="232750"/>
            <a:ext cx="3224290" cy="231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DB34C7-B735-4F9A-A857-C02FA903F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52" y="139804"/>
            <a:ext cx="2267476" cy="226747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3F6007-E499-4DC7-99E8-9B263BED5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90" y="371131"/>
            <a:ext cx="3697718" cy="20927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ACCB6C0-2BA8-43EE-AA31-A0E19D7E4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90" y="3496922"/>
            <a:ext cx="2744525" cy="25285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6EA7269-5E56-46F3-98B1-36AD50B54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16" y="3496922"/>
            <a:ext cx="2345812" cy="234581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10DF49-C107-4A45-BCCE-58B1F641C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781" y="3614932"/>
            <a:ext cx="3234534" cy="22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10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trium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am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ibian  lau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cou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ing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armacy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enomenon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2462B0-C1A3-4916-A8E7-45083D9B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56" y="590284"/>
            <a:ext cx="2589943" cy="20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439AEEF-FB2E-4EA3-89E8-7E42F549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779" y="103444"/>
            <a:ext cx="4288442" cy="266334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DD9FCD-FE5A-49F3-BA33-A681BC0B3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14" y="247280"/>
            <a:ext cx="2714626" cy="251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C41635-9D62-4962-AF7D-C4198FDB7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26" y="3899846"/>
            <a:ext cx="3487483" cy="197279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D1912E2-B360-44F5-A96F-2C2DB4468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437" y="3803692"/>
            <a:ext cx="3487483" cy="232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D6A0AC-E2DC-4DA0-B4F9-DA005B53E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427" y="3587173"/>
            <a:ext cx="2394140" cy="251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464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B57D89D-51CE-4BB7-800A-2B11D7E3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94" y="135874"/>
            <a:ext cx="1946447" cy="139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F1F03F5-B615-403A-AD66-C5330933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67150" y="38060"/>
            <a:ext cx="1953768" cy="153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DD175B3-23DD-4E83-B042-8B9F0597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1" y="239696"/>
            <a:ext cx="2007357" cy="113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7A8EE7F-192E-4442-848D-51D6E7CB2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278" y="143875"/>
            <a:ext cx="1628052" cy="136224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6EE5CB4-3B7E-46AD-BB24-7FC634B84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754" y="178219"/>
            <a:ext cx="1916475" cy="119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BA481D4-9F14-40D0-87DC-AAE2DF0C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981" y="178219"/>
            <a:ext cx="1908673" cy="126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8119E4B-A48A-43E6-B239-A56372A02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478" y="2315171"/>
            <a:ext cx="2155440" cy="15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26467C2-1C1D-48AA-B978-4FC7F4787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330" y="2241307"/>
            <a:ext cx="1475314" cy="147531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DDBB49F2-E535-4F10-86BD-80FD85931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6102" y="2388944"/>
            <a:ext cx="2138484" cy="121029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8C964DD3-F7FC-4FBE-9FCA-5A201B66E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5351" y="2321948"/>
            <a:ext cx="1601306" cy="147531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BE4C43A-7C51-4442-803C-CAF72F0715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2425" y="2379270"/>
            <a:ext cx="1210291" cy="1210291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5811B514-8402-4B74-A395-19F2406F89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8021" y="2400840"/>
            <a:ext cx="1746123" cy="1219958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8D57203-E991-44A2-BEE8-F505EC2B7E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4610" y="4607650"/>
            <a:ext cx="1719387" cy="136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3290EF5C-2BBA-434D-9C3E-7884DA00B1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330" y="4607650"/>
            <a:ext cx="1475314" cy="136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7A88D6E-6895-42D4-9ADD-17181525F7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5995" y="4711051"/>
            <a:ext cx="1928757" cy="119785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4AC4D78-9ADD-4415-A601-80C21FBD8D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0993" y="4711051"/>
            <a:ext cx="1955109" cy="110596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B7E5272-DAA0-4D01-A676-C50F942674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48094" y="4711051"/>
            <a:ext cx="1928757" cy="128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D0C64D1-EE52-485F-87DF-8FF4532318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8005" y="4617882"/>
            <a:ext cx="1231383" cy="129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477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page.66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aphid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roughly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coughing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decipher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phenomenon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008" y="202893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676" y="2035572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24" y="3821665"/>
            <a:ext cx="54869" cy="701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254B606-4DEE-4AD7-B30F-F33FB4A60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242" y="1132958"/>
            <a:ext cx="55855" cy="7011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C316BE-CAE0-47CD-ABFC-D230D9D33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797" y="2964929"/>
            <a:ext cx="54869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99DA4EB-A1A3-4EC3-B831-4297568B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378" y="2920964"/>
            <a:ext cx="54869" cy="7011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EF0A905-7515-4541-BC9A-F56695594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110" y="3883309"/>
            <a:ext cx="54869" cy="7011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5255CC6-D0D5-4AA2-871D-F0735F9E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79" y="3883308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0" y="501255"/>
            <a:ext cx="36964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5813A8C-E828-4B6E-8033-8606D3B30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93" y="501255"/>
            <a:ext cx="3145871" cy="225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553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tough Indian elephant laughed triumphantly.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toad 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5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Indian elephant laughed triumphantly.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toad 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00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elephant laughed triumphantly.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toad 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28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laughed triumphantly.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toad 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63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laughed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triumphantly.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toad 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10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laughed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triumphantly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toad 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laughed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triumphantly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toad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7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laughed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triumphantly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toad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warty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733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laughed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triumphantly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toad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amphibian.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621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tough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Indian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elephant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laughed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triumphantly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toad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warty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amphibian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indian elephant に対する画像結果">
            <a:extLst>
              <a:ext uri="{FF2B5EF4-FFF2-40B4-BE49-F238E27FC236}">
                <a16:creationId xmlns:a16="http://schemas.microsoft.com/office/drawing/2014/main" id="{A486D1E9-54B2-4CB4-BEF5-3CE645EC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96240"/>
            <a:ext cx="3438525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ad に対する画像結果">
            <a:extLst>
              <a:ext uri="{FF2B5EF4-FFF2-40B4-BE49-F238E27FC236}">
                <a16:creationId xmlns:a16="http://schemas.microsoft.com/office/drawing/2014/main" id="{4A789FA9-8D45-4F94-B7B3-3B5C028C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6" y="3607606"/>
            <a:ext cx="3326725" cy="235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4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0E82D5-C822-4C92-8276-AB570372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36" y="501255"/>
            <a:ext cx="3354363" cy="29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00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Complete each word and draw a picture.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82AC62-AC6B-48C1-9CCB-B6297FCD6423}"/>
              </a:ext>
            </a:extLst>
          </p:cNvPr>
          <p:cNvSpPr txBox="1"/>
          <p:nvPr/>
        </p:nvSpPr>
        <p:spPr>
          <a:xfrm>
            <a:off x="154112" y="184934"/>
            <a:ext cx="37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ongenial Light" panose="020B0604020202020204" pitchFamily="2" charset="0"/>
              </a:rPr>
              <a:t>Dan’s dol</a:t>
            </a:r>
            <a:r>
              <a:rPr kumimoji="1" lang="en-US" altLang="ja-JP" sz="4000" b="1" dirty="0">
                <a:solidFill>
                  <a:srgbClr val="FF0000"/>
                </a:solidFill>
                <a:latin typeface="Congenial Light" panose="020B0604020202020204" pitchFamily="2" charset="0"/>
              </a:rPr>
              <a:t>ph</a:t>
            </a:r>
            <a:r>
              <a:rPr kumimoji="1" lang="en-US" altLang="ja-JP" sz="4000" b="1" dirty="0">
                <a:latin typeface="Congenial Light" panose="020B0604020202020204" pitchFamily="2" charset="0"/>
              </a:rPr>
              <a:t>in</a:t>
            </a:r>
            <a:endParaRPr kumimoji="1" lang="ja-JP" altLang="en-US" sz="4000" b="1" dirty="0">
              <a:latin typeface="Congenial Light" panose="020B0604020202020204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11E143-387D-4D95-9602-F7E40CB4E164}"/>
              </a:ext>
            </a:extLst>
          </p:cNvPr>
          <p:cNvSpPr txBox="1"/>
          <p:nvPr/>
        </p:nvSpPr>
        <p:spPr>
          <a:xfrm>
            <a:off x="2710664" y="2452099"/>
            <a:ext cx="3385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ongenial Light" panose="020B0604020202020204" pitchFamily="2" charset="0"/>
              </a:rPr>
              <a:t>Sam’s s</a:t>
            </a:r>
            <a:r>
              <a:rPr kumimoji="1" lang="en-US" altLang="ja-JP" sz="4000" b="1" dirty="0">
                <a:solidFill>
                  <a:srgbClr val="FF0000"/>
                </a:solidFill>
                <a:latin typeface="Congenial Light" panose="020B0604020202020204" pitchFamily="2" charset="0"/>
              </a:rPr>
              <a:t>ph</a:t>
            </a:r>
            <a:r>
              <a:rPr kumimoji="1" lang="en-US" altLang="ja-JP" sz="4000" b="1" dirty="0">
                <a:latin typeface="Congenial Light" panose="020B0604020202020204" pitchFamily="2" charset="0"/>
              </a:rPr>
              <a:t>ere</a:t>
            </a:r>
            <a:endParaRPr kumimoji="1" lang="ja-JP" altLang="en-US" sz="4000" b="1" dirty="0">
              <a:latin typeface="Congenial Light" panose="020B0604020202020204" pitchFamily="2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5EE208-2F9E-4754-B5C2-4472C81D258F}"/>
              </a:ext>
            </a:extLst>
          </p:cNvPr>
          <p:cNvSpPr txBox="1"/>
          <p:nvPr/>
        </p:nvSpPr>
        <p:spPr>
          <a:xfrm>
            <a:off x="154112" y="4405901"/>
            <a:ext cx="3585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ongenial Light" panose="020B0604020202020204" pitchFamily="2" charset="0"/>
              </a:rPr>
              <a:t>Anna’s am</a:t>
            </a:r>
            <a:r>
              <a:rPr kumimoji="1" lang="en-US" altLang="ja-JP" sz="4000" b="1" dirty="0">
                <a:solidFill>
                  <a:srgbClr val="FF0000"/>
                </a:solidFill>
                <a:latin typeface="Congenial Light" panose="020B0604020202020204" pitchFamily="2" charset="0"/>
              </a:rPr>
              <a:t>ph</a:t>
            </a:r>
            <a:r>
              <a:rPr kumimoji="1" lang="en-US" altLang="ja-JP" sz="4000" b="1" dirty="0">
                <a:latin typeface="Congenial Light" panose="020B0604020202020204" pitchFamily="2" charset="0"/>
              </a:rPr>
              <a:t>ibian</a:t>
            </a:r>
            <a:endParaRPr kumimoji="1" lang="ja-JP" altLang="en-US" sz="4000" b="1" dirty="0">
              <a:latin typeface="Congenial Light" panose="020B0604020202020204" pitchFamily="2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AEFB19-AC89-4FA8-A391-C14CC932AC5A}"/>
              </a:ext>
            </a:extLst>
          </p:cNvPr>
          <p:cNvSpPr txBox="1"/>
          <p:nvPr/>
        </p:nvSpPr>
        <p:spPr>
          <a:xfrm>
            <a:off x="6096000" y="184934"/>
            <a:ext cx="37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ongenial Light" panose="020B0604020202020204" pitchFamily="2" charset="0"/>
              </a:rPr>
              <a:t>Lenny’s lau</a:t>
            </a:r>
            <a:r>
              <a:rPr kumimoji="1" lang="en-US" altLang="ja-JP" sz="4000" b="1" dirty="0">
                <a:solidFill>
                  <a:srgbClr val="FF0000"/>
                </a:solidFill>
                <a:latin typeface="Congenial Light" panose="020B0604020202020204" pitchFamily="2" charset="0"/>
              </a:rPr>
              <a:t>gh</a:t>
            </a:r>
            <a:endParaRPr kumimoji="1" lang="ja-JP" altLang="en-US" sz="4000" b="1" dirty="0">
              <a:solidFill>
                <a:srgbClr val="FF0000"/>
              </a:solidFill>
              <a:latin typeface="Congenial Light" panose="020B0604020202020204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7F775F-EEEE-416E-A63D-355C155C9C17}"/>
              </a:ext>
            </a:extLst>
          </p:cNvPr>
          <p:cNvSpPr txBox="1"/>
          <p:nvPr/>
        </p:nvSpPr>
        <p:spPr>
          <a:xfrm>
            <a:off x="8751869" y="2452099"/>
            <a:ext cx="37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ongenial Light" panose="020B0604020202020204" pitchFamily="2" charset="0"/>
              </a:rPr>
              <a:t>Fred’s </a:t>
            </a:r>
            <a:r>
              <a:rPr kumimoji="1" lang="en-US" altLang="ja-JP" sz="4000" b="1" dirty="0">
                <a:solidFill>
                  <a:srgbClr val="FF0000"/>
                </a:solidFill>
                <a:latin typeface="Congenial Light" panose="020B0604020202020204" pitchFamily="2" charset="0"/>
              </a:rPr>
              <a:t>ph</a:t>
            </a:r>
            <a:r>
              <a:rPr kumimoji="1" lang="en-US" altLang="ja-JP" sz="4000" b="1" dirty="0">
                <a:latin typeface="Congenial Light" panose="020B0604020202020204" pitchFamily="2" charset="0"/>
              </a:rPr>
              <a:t>one</a:t>
            </a:r>
            <a:endParaRPr kumimoji="1" lang="ja-JP" altLang="en-US" sz="4000" b="1" dirty="0">
              <a:latin typeface="Congenial Light" panose="020B0604020202020204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AA5AB8-62C9-49FC-8B54-14FAEC11E36F}"/>
              </a:ext>
            </a:extLst>
          </p:cNvPr>
          <p:cNvSpPr txBox="1"/>
          <p:nvPr/>
        </p:nvSpPr>
        <p:spPr>
          <a:xfrm>
            <a:off x="6095999" y="4405901"/>
            <a:ext cx="370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ongenial Light" panose="020B0604020202020204" pitchFamily="2" charset="0"/>
              </a:rPr>
              <a:t>Cara’s cou</a:t>
            </a:r>
            <a:r>
              <a:rPr kumimoji="1" lang="en-US" altLang="ja-JP" sz="4000" b="1" dirty="0">
                <a:solidFill>
                  <a:srgbClr val="FF0000"/>
                </a:solidFill>
                <a:latin typeface="Congenial Light" panose="020B0604020202020204" pitchFamily="2" charset="0"/>
              </a:rPr>
              <a:t>gh</a:t>
            </a:r>
            <a:endParaRPr kumimoji="1" lang="ja-JP" altLang="en-US" sz="4000" b="1" dirty="0">
              <a:solidFill>
                <a:srgbClr val="FF0000"/>
              </a:solidFill>
              <a:latin typeface="Congenial Light" panose="020B0604020202020204" pitchFamily="2" charset="0"/>
            </a:endParaRPr>
          </a:p>
        </p:txBody>
      </p:sp>
      <p:pic>
        <p:nvPicPr>
          <p:cNvPr id="2050" name="Picture 2" descr="dolphin friend に対する画像結果">
            <a:extLst>
              <a:ext uri="{FF2B5EF4-FFF2-40B4-BE49-F238E27FC236}">
                <a16:creationId xmlns:a16="http://schemas.microsoft.com/office/drawing/2014/main" id="{646E2220-40CD-477A-92A4-643B1BC2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91" y="-16909"/>
            <a:ext cx="2248709" cy="2291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rl sphere に対する画像結果">
            <a:extLst>
              <a:ext uri="{FF2B5EF4-FFF2-40B4-BE49-F238E27FC236}">
                <a16:creationId xmlns:a16="http://schemas.microsoft.com/office/drawing/2014/main" id="{CA5D0A2F-2F11-4124-8CD3-01E1D58E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0" y="1213622"/>
            <a:ext cx="1775658" cy="2660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rl amphibian に対する画像結果">
            <a:extLst>
              <a:ext uri="{FF2B5EF4-FFF2-40B4-BE49-F238E27FC236}">
                <a16:creationId xmlns:a16="http://schemas.microsoft.com/office/drawing/2014/main" id="{B713AA2F-FC0D-4AFE-BD65-12CE266B7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64" y="3833507"/>
            <a:ext cx="1901790" cy="27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ugh boy に対する画像結果">
            <a:extLst>
              <a:ext uri="{FF2B5EF4-FFF2-40B4-BE49-F238E27FC236}">
                <a16:creationId xmlns:a16="http://schemas.microsoft.com/office/drawing/2014/main" id="{7C29C6D1-6AF6-4EFF-9275-2C2EDBC3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005" y="87651"/>
            <a:ext cx="1364877" cy="2082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oy phone に対する画像結果">
            <a:extLst>
              <a:ext uri="{FF2B5EF4-FFF2-40B4-BE49-F238E27FC236}">
                <a16:creationId xmlns:a16="http://schemas.microsoft.com/office/drawing/2014/main" id="{2501A817-F125-4B75-B647-0A527E0C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76" y="1876014"/>
            <a:ext cx="2727147" cy="182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irl cough に対する画像結果">
            <a:extLst>
              <a:ext uri="{FF2B5EF4-FFF2-40B4-BE49-F238E27FC236}">
                <a16:creationId xmlns:a16="http://schemas.microsoft.com/office/drawing/2014/main" id="{2DF635AD-D85C-4B9A-9C88-C710C124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05" y="3873927"/>
            <a:ext cx="2651154" cy="201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28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91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sketch line">
            <a:extLst>
              <a:ext uri="{FF2B5EF4-FFF2-40B4-BE49-F238E27FC236}">
                <a16:creationId xmlns:a16="http://schemas.microsoft.com/office/drawing/2014/main" id="{5D50C310-510F-45B8-81D2-BE905D5C6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654295" y="381000"/>
            <a:ext cx="6894576" cy="20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2200" b="1" dirty="0"/>
          </a:p>
        </p:txBody>
      </p:sp>
      <p:pic>
        <p:nvPicPr>
          <p:cNvPr id="3076" name="Picture 4" descr="girl point に対する画像結果">
            <a:extLst>
              <a:ext uri="{FF2B5EF4-FFF2-40B4-BE49-F238E27FC236}">
                <a16:creationId xmlns:a16="http://schemas.microsoft.com/office/drawing/2014/main" id="{BD44B641-1AEC-4EDA-B758-93E8E2593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" b="-2"/>
          <a:stretch/>
        </p:blipFill>
        <p:spPr bwMode="auto">
          <a:xfrm>
            <a:off x="8" y="2668687"/>
            <a:ext cx="6095992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ame leaping dolphins に対する画像結果">
            <a:extLst>
              <a:ext uri="{FF2B5EF4-FFF2-40B4-BE49-F238E27FC236}">
                <a16:creationId xmlns:a16="http://schemas.microsoft.com/office/drawing/2014/main" id="{637F4AD4-5BB8-40C1-9A9D-DA03C6CD2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7" r="-1" b="7995"/>
          <a:stretch/>
        </p:blipFill>
        <p:spPr bwMode="auto">
          <a:xfrm>
            <a:off x="6019800" y="2657872"/>
            <a:ext cx="6172193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16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91">
            <a:extLst>
              <a:ext uri="{FF2B5EF4-FFF2-40B4-BE49-F238E27FC236}">
                <a16:creationId xmlns:a16="http://schemas.microsoft.com/office/drawing/2014/main" id="{F83B1BEA-1159-4AE5-AD9B-9440E518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sketch line">
            <a:extLst>
              <a:ext uri="{FF2B5EF4-FFF2-40B4-BE49-F238E27FC236}">
                <a16:creationId xmlns:a16="http://schemas.microsoft.com/office/drawing/2014/main" id="{5D50C310-510F-45B8-81D2-BE905D5C6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570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654295" y="381000"/>
            <a:ext cx="6894576" cy="2003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“The photos of the leaping dolphins are over there,” said Pam</a:t>
            </a:r>
            <a:r>
              <a:rPr lang="en-US" altLang="ja-JP" sz="2200" b="1" dirty="0"/>
              <a:t>.</a:t>
            </a:r>
            <a:endParaRPr kumimoji="1" lang="en-US" altLang="ja-JP" sz="2200" b="1" dirty="0"/>
          </a:p>
        </p:txBody>
      </p:sp>
      <p:pic>
        <p:nvPicPr>
          <p:cNvPr id="3076" name="Picture 4" descr="girl point に対する画像結果">
            <a:extLst>
              <a:ext uri="{FF2B5EF4-FFF2-40B4-BE49-F238E27FC236}">
                <a16:creationId xmlns:a16="http://schemas.microsoft.com/office/drawing/2014/main" id="{BD44B641-1AEC-4EDA-B758-93E8E2593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" b="-2"/>
          <a:stretch/>
        </p:blipFill>
        <p:spPr bwMode="auto">
          <a:xfrm>
            <a:off x="8" y="2668687"/>
            <a:ext cx="6095992" cy="4189309"/>
          </a:xfrm>
          <a:custGeom>
            <a:avLst/>
            <a:gdLst/>
            <a:ahLst/>
            <a:cxnLst/>
            <a:rect l="l" t="t" r="r" b="b"/>
            <a:pathLst>
              <a:path w="6005375" h="4189309">
                <a:moveTo>
                  <a:pt x="5422311" y="873"/>
                </a:moveTo>
                <a:cubicBezTo>
                  <a:pt x="5467738" y="-1249"/>
                  <a:pt x="5513346" y="499"/>
                  <a:pt x="5558643" y="6137"/>
                </a:cubicBezTo>
                <a:cubicBezTo>
                  <a:pt x="5633356" y="13367"/>
                  <a:pt x="5708323" y="18441"/>
                  <a:pt x="5783036" y="26052"/>
                </a:cubicBezTo>
                <a:cubicBezTo>
                  <a:pt x="5816269" y="29477"/>
                  <a:pt x="5849884" y="16792"/>
                  <a:pt x="5882612" y="28462"/>
                </a:cubicBezTo>
                <a:cubicBezTo>
                  <a:pt x="5909726" y="38166"/>
                  <a:pt x="5937089" y="43856"/>
                  <a:pt x="5964555" y="46416"/>
                </a:cubicBezTo>
                <a:lnTo>
                  <a:pt x="5997178" y="46088"/>
                </a:lnTo>
                <a:lnTo>
                  <a:pt x="5995170" y="275470"/>
                </a:lnTo>
                <a:cubicBezTo>
                  <a:pt x="5993432" y="411056"/>
                  <a:pt x="5993035" y="546624"/>
                  <a:pt x="5999656" y="682159"/>
                </a:cubicBezTo>
                <a:cubicBezTo>
                  <a:pt x="6009854" y="891918"/>
                  <a:pt x="6003364" y="1101545"/>
                  <a:pt x="5999656" y="1311172"/>
                </a:cubicBezTo>
                <a:cubicBezTo>
                  <a:pt x="5992506" y="1713210"/>
                  <a:pt x="6003364" y="2114718"/>
                  <a:pt x="5998730" y="2516227"/>
                </a:cubicBezTo>
                <a:cubicBezTo>
                  <a:pt x="5996744" y="2694204"/>
                  <a:pt x="5998994" y="2871916"/>
                  <a:pt x="6003364" y="3049893"/>
                </a:cubicBezTo>
                <a:cubicBezTo>
                  <a:pt x="6009720" y="3304015"/>
                  <a:pt x="5999922" y="3558268"/>
                  <a:pt x="5989196" y="3812257"/>
                </a:cubicBezTo>
                <a:cubicBezTo>
                  <a:pt x="5985594" y="3882097"/>
                  <a:pt x="5984646" y="3952020"/>
                  <a:pt x="5986348" y="4021878"/>
                </a:cubicBezTo>
                <a:lnTo>
                  <a:pt x="5996786" y="4189309"/>
                </a:lnTo>
                <a:lnTo>
                  <a:pt x="0" y="4189309"/>
                </a:lnTo>
                <a:lnTo>
                  <a:pt x="0" y="27247"/>
                </a:lnTo>
                <a:lnTo>
                  <a:pt x="495" y="27408"/>
                </a:lnTo>
                <a:cubicBezTo>
                  <a:pt x="5176" y="27551"/>
                  <a:pt x="10686" y="26465"/>
                  <a:pt x="17314" y="23896"/>
                </a:cubicBezTo>
                <a:cubicBezTo>
                  <a:pt x="33823" y="19050"/>
                  <a:pt x="50862" y="16234"/>
                  <a:pt x="68053" y="15524"/>
                </a:cubicBezTo>
                <a:cubicBezTo>
                  <a:pt x="200481" y="-1093"/>
                  <a:pt x="333037" y="3346"/>
                  <a:pt x="466100" y="8801"/>
                </a:cubicBezTo>
                <a:cubicBezTo>
                  <a:pt x="697850" y="18187"/>
                  <a:pt x="929854" y="29096"/>
                  <a:pt x="1161985" y="25798"/>
                </a:cubicBezTo>
                <a:cubicBezTo>
                  <a:pt x="1397540" y="22373"/>
                  <a:pt x="1632588" y="29604"/>
                  <a:pt x="1867890" y="39117"/>
                </a:cubicBezTo>
                <a:cubicBezTo>
                  <a:pt x="1971017" y="43050"/>
                  <a:pt x="2074779" y="46982"/>
                  <a:pt x="2176256" y="17680"/>
                </a:cubicBezTo>
                <a:cubicBezTo>
                  <a:pt x="2199190" y="12314"/>
                  <a:pt x="2223101" y="12834"/>
                  <a:pt x="2245769" y="19202"/>
                </a:cubicBezTo>
                <a:cubicBezTo>
                  <a:pt x="2359678" y="45713"/>
                  <a:pt x="2474221" y="53578"/>
                  <a:pt x="2589398" y="27447"/>
                </a:cubicBezTo>
                <a:cubicBezTo>
                  <a:pt x="2721802" y="-1220"/>
                  <a:pt x="2858087" y="-7347"/>
                  <a:pt x="2992519" y="9308"/>
                </a:cubicBezTo>
                <a:cubicBezTo>
                  <a:pt x="3115435" y="23008"/>
                  <a:pt x="3238984" y="37849"/>
                  <a:pt x="3362153" y="26813"/>
                </a:cubicBezTo>
                <a:cubicBezTo>
                  <a:pt x="3556737" y="9308"/>
                  <a:pt x="3751067" y="24530"/>
                  <a:pt x="3945651" y="29223"/>
                </a:cubicBezTo>
                <a:cubicBezTo>
                  <a:pt x="4010343" y="30745"/>
                  <a:pt x="4075416" y="44064"/>
                  <a:pt x="4139727" y="32141"/>
                </a:cubicBezTo>
                <a:cubicBezTo>
                  <a:pt x="4241079" y="13367"/>
                  <a:pt x="4341288" y="20597"/>
                  <a:pt x="4442766" y="31126"/>
                </a:cubicBezTo>
                <a:cubicBezTo>
                  <a:pt x="4637096" y="51422"/>
                  <a:pt x="4831299" y="61189"/>
                  <a:pt x="5024742" y="23134"/>
                </a:cubicBezTo>
                <a:cubicBezTo>
                  <a:pt x="5084742" y="11211"/>
                  <a:pt x="5144359" y="4361"/>
                  <a:pt x="5205373" y="20344"/>
                </a:cubicBezTo>
                <a:cubicBezTo>
                  <a:pt x="5232315" y="26496"/>
                  <a:pt x="5260361" y="25976"/>
                  <a:pt x="5287062" y="18822"/>
                </a:cubicBezTo>
                <a:cubicBezTo>
                  <a:pt x="5331637" y="8985"/>
                  <a:pt x="5376883" y="2995"/>
                  <a:pt x="5422311" y="8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rame leaping dolphins に対する画像結果">
            <a:extLst>
              <a:ext uri="{FF2B5EF4-FFF2-40B4-BE49-F238E27FC236}">
                <a16:creationId xmlns:a16="http://schemas.microsoft.com/office/drawing/2014/main" id="{637F4AD4-5BB8-40C1-9A9D-DA03C6CD2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7" r="-1" b="7995"/>
          <a:stretch/>
        </p:blipFill>
        <p:spPr bwMode="auto">
          <a:xfrm>
            <a:off x="6019800" y="2657872"/>
            <a:ext cx="6172193" cy="4200116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960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uncle proud clipart に対する画像結果">
            <a:extLst>
              <a:ext uri="{FF2B5EF4-FFF2-40B4-BE49-F238E27FC236}">
                <a16:creationId xmlns:a16="http://schemas.microsoft.com/office/drawing/2014/main" id="{AF8BCD3A-9429-46F7-A893-9D97F00DF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6" r="529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198966" y="2147357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boy say alphabet に対する画像結果">
            <a:extLst>
              <a:ext uri="{FF2B5EF4-FFF2-40B4-BE49-F238E27FC236}">
                <a16:creationId xmlns:a16="http://schemas.microsoft.com/office/drawing/2014/main" id="{37221E57-91C8-4F3D-B997-B3D29E088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35260" b="-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62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uncle proud clipart に対する画像結果">
            <a:extLst>
              <a:ext uri="{FF2B5EF4-FFF2-40B4-BE49-F238E27FC236}">
                <a16:creationId xmlns:a16="http://schemas.microsoft.com/office/drawing/2014/main" id="{AF8BCD3A-9429-46F7-A893-9D97F00DF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6" r="529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198966" y="2147357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“Our little nephew can say he alphabet,” said Steve proudly.</a:t>
            </a:r>
            <a:endParaRPr kumimoji="1" lang="en-US" altLang="ja-JP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boy say alphabet に対する画像結果">
            <a:extLst>
              <a:ext uri="{FF2B5EF4-FFF2-40B4-BE49-F238E27FC236}">
                <a16:creationId xmlns:a16="http://schemas.microsoft.com/office/drawing/2014/main" id="{37221E57-91C8-4F3D-B997-B3D29E088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35260" b="-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26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5122" name="Picture 2" descr="elephants wave trunk に対する画像結果">
            <a:extLst>
              <a:ext uri="{FF2B5EF4-FFF2-40B4-BE49-F238E27FC236}">
                <a16:creationId xmlns:a16="http://schemas.microsoft.com/office/drawing/2014/main" id="{9E037E54-BD9F-436B-A7B1-711341B74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r="10417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2682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/>
              <a:t>The elephants waved their trunks and walked off.</a:t>
            </a:r>
          </a:p>
        </p:txBody>
      </p:sp>
      <p:pic>
        <p:nvPicPr>
          <p:cNvPr id="5122" name="Picture 2" descr="elephants wave trunk に対する画像結果">
            <a:extLst>
              <a:ext uri="{FF2B5EF4-FFF2-40B4-BE49-F238E27FC236}">
                <a16:creationId xmlns:a16="http://schemas.microsoft.com/office/drawing/2014/main" id="{9E037E54-BD9F-436B-A7B1-711341B74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r="10417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71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D3BB86-EA09-462A-B33E-ABBA6957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650" y="591052"/>
            <a:ext cx="4894651" cy="33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142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3CA63B-7E30-428E-B744-3905184E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34" y="631884"/>
            <a:ext cx="2335015" cy="256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94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696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gnu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gnat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gnash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resign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gnaw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gnome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2923000" y="378145"/>
            <a:ext cx="5366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design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8DB992-655D-4BEA-B01A-23948A2ED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90" y="133971"/>
            <a:ext cx="2647791" cy="397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24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3825</TotalTime>
  <Words>962</Words>
  <Application>Microsoft Office PowerPoint</Application>
  <PresentationFormat>ワイド画面</PresentationFormat>
  <Paragraphs>364</Paragraphs>
  <Slides>70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78" baseType="lpstr">
      <vt:lpstr>游ゴシック</vt:lpstr>
      <vt:lpstr>游ゴシック Light</vt:lpstr>
      <vt:lpstr>Abadi</vt:lpstr>
      <vt:lpstr>Aharoni</vt:lpstr>
      <vt:lpstr>Arial</vt:lpstr>
      <vt:lpstr>Cavolini</vt:lpstr>
      <vt:lpstr>Congenial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219</cp:revision>
  <cp:lastPrinted>2022-04-10T07:51:59Z</cp:lastPrinted>
  <dcterms:created xsi:type="dcterms:W3CDTF">2021-03-28T09:30:35Z</dcterms:created>
  <dcterms:modified xsi:type="dcterms:W3CDTF">2022-04-10T07:52:13Z</dcterms:modified>
</cp:coreProperties>
</file>