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64" r:id="rId2"/>
    <p:sldId id="283" r:id="rId3"/>
    <p:sldId id="1151" r:id="rId4"/>
    <p:sldId id="1187" r:id="rId5"/>
    <p:sldId id="1186" r:id="rId6"/>
    <p:sldId id="1185" r:id="rId7"/>
    <p:sldId id="1184" r:id="rId8"/>
    <p:sldId id="1183" r:id="rId9"/>
    <p:sldId id="1182" r:id="rId10"/>
    <p:sldId id="1181" r:id="rId11"/>
    <p:sldId id="1180" r:id="rId12"/>
    <p:sldId id="1179" r:id="rId13"/>
    <p:sldId id="1178" r:id="rId14"/>
    <p:sldId id="1177" r:id="rId15"/>
    <p:sldId id="1176" r:id="rId16"/>
    <p:sldId id="1175" r:id="rId17"/>
    <p:sldId id="1174" r:id="rId18"/>
    <p:sldId id="1173" r:id="rId19"/>
    <p:sldId id="1172" r:id="rId20"/>
    <p:sldId id="1171" r:id="rId21"/>
    <p:sldId id="1168" r:id="rId22"/>
    <p:sldId id="1189" r:id="rId23"/>
    <p:sldId id="1190" r:id="rId24"/>
    <p:sldId id="1192" r:id="rId25"/>
    <p:sldId id="1205" r:id="rId26"/>
    <p:sldId id="1204" r:id="rId27"/>
    <p:sldId id="1203" r:id="rId28"/>
    <p:sldId id="1202" r:id="rId29"/>
    <p:sldId id="1201" r:id="rId30"/>
    <p:sldId id="1200" r:id="rId31"/>
    <p:sldId id="1199" r:id="rId32"/>
    <p:sldId id="1198" r:id="rId33"/>
    <p:sldId id="1197" r:id="rId34"/>
    <p:sldId id="1196" r:id="rId35"/>
    <p:sldId id="1195" r:id="rId36"/>
    <p:sldId id="1194" r:id="rId37"/>
    <p:sldId id="1193" r:id="rId38"/>
    <p:sldId id="1191" r:id="rId39"/>
    <p:sldId id="1188" r:id="rId40"/>
    <p:sldId id="1206" r:id="rId41"/>
    <p:sldId id="1210" r:id="rId42"/>
    <p:sldId id="1218" r:id="rId43"/>
    <p:sldId id="1217" r:id="rId44"/>
    <p:sldId id="1216" r:id="rId45"/>
    <p:sldId id="1215" r:id="rId46"/>
    <p:sldId id="1214" r:id="rId47"/>
    <p:sldId id="1213" r:id="rId48"/>
    <p:sldId id="1212" r:id="rId49"/>
    <p:sldId id="1211" r:id="rId50"/>
    <p:sldId id="284" r:id="rId51"/>
    <p:sldId id="1208" r:id="rId52"/>
    <p:sldId id="1209" r:id="rId53"/>
    <p:sldId id="1207" r:id="rId54"/>
    <p:sldId id="328" r:id="rId55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3784" autoAdjust="0"/>
  </p:normalViewPr>
  <p:slideViewPr>
    <p:cSldViewPr snapToGrid="0">
      <p:cViewPr varScale="1">
        <p:scale>
          <a:sx n="50" d="100"/>
          <a:sy n="50" d="100"/>
        </p:scale>
        <p:origin x="436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977" cy="502367"/>
          </a:xfrm>
          <a:prstGeom prst="rect">
            <a:avLst/>
          </a:prstGeom>
        </p:spPr>
        <p:txBody>
          <a:bodyPr vert="horz" lIns="91527" tIns="45763" rIns="91527" bIns="4576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010" y="0"/>
            <a:ext cx="2984976" cy="502367"/>
          </a:xfrm>
          <a:prstGeom prst="rect">
            <a:avLst/>
          </a:prstGeom>
        </p:spPr>
        <p:txBody>
          <a:bodyPr vert="horz" lIns="91527" tIns="45763" rIns="91527" bIns="45763" rtlCol="0"/>
          <a:lstStyle>
            <a:lvl1pPr algn="r">
              <a:defRPr sz="1200"/>
            </a:lvl1pPr>
          </a:lstStyle>
          <a:p>
            <a:fld id="{629B8ECF-AA2B-4DCF-989B-225E8D27A294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27" tIns="45763" rIns="91527" bIns="4576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9452" y="4820176"/>
            <a:ext cx="5509260" cy="3944214"/>
          </a:xfrm>
          <a:prstGeom prst="rect">
            <a:avLst/>
          </a:prstGeom>
        </p:spPr>
        <p:txBody>
          <a:bodyPr vert="horz" lIns="91527" tIns="45763" rIns="91527" bIns="4576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514758"/>
            <a:ext cx="2984977" cy="502367"/>
          </a:xfrm>
          <a:prstGeom prst="rect">
            <a:avLst/>
          </a:prstGeom>
        </p:spPr>
        <p:txBody>
          <a:bodyPr vert="horz" lIns="91527" tIns="45763" rIns="91527" bIns="4576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010" y="9514758"/>
            <a:ext cx="2984976" cy="502367"/>
          </a:xfrm>
          <a:prstGeom prst="rect">
            <a:avLst/>
          </a:prstGeom>
        </p:spPr>
        <p:txBody>
          <a:bodyPr vert="horz" lIns="91527" tIns="45763" rIns="91527" bIns="45763" rtlCol="0" anchor="b"/>
          <a:lstStyle>
            <a:lvl1pPr algn="r">
              <a:defRPr sz="1200"/>
            </a:lvl1pPr>
          </a:lstStyle>
          <a:p>
            <a:fld id="{25AEC5CC-F582-4F0F-855F-CD1736EEE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264283" y="1414172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6a-4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DA889D-34CC-48B7-9C7B-0789F19D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80" y="733511"/>
            <a:ext cx="4123316" cy="55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2377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duo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biceps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biplane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bicycle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dilemma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biathlon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34627BA-A19E-DDAE-EF87-0A8FEB931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041" y="4844375"/>
            <a:ext cx="3115080" cy="1845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1001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2377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duo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biceps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biplane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bicycle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dilemma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biathlon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binary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DE45FDF-1D1B-BA48-CEFF-C2FDCD297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454" y="4556852"/>
            <a:ext cx="2030345" cy="193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97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2377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duo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biceps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biplane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bicycle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dilemma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biathlon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binary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div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erge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7B7634C-0B9E-2D60-FDCC-DE3C5B2C0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526" y="999162"/>
            <a:ext cx="3258904" cy="2162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9021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2377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duo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biceps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biplane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bicycle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dilemma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biathlon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binary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div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erge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duplicate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7A0469B-85C1-2273-31F6-1266D3835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315" y="1957965"/>
            <a:ext cx="2144695" cy="225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55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2377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duo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biceps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biplane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bicycle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dilemma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biathlon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binary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div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erge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duplicate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digraph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7089BF3-E3B8-002D-204A-AB3F113FB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173" y="1598029"/>
            <a:ext cx="1826558" cy="236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03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2377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duo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biceps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biplane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bicycle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dilemma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biathlon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binary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div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erge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duplicate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digraph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billion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E6E0005-46F7-D759-7450-6EA60AB77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231" y="3429000"/>
            <a:ext cx="361950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17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2377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duo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biceps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biplane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bicycle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dilemma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biathlon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binary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div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erge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duplicate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digraph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billion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biennial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362663E-B3DF-C0F5-19CA-D1BCE335B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441" y="2742325"/>
            <a:ext cx="1969282" cy="1982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5101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2377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duo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biceps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biplane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bicycle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dilemma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biathlon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binary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div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erge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duplicate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digraph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billion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biennial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binoculars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EDF8393-357F-2609-EBFD-852E68146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633" y="4692480"/>
            <a:ext cx="2339449" cy="199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29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2377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duo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biceps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biplane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bicycle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dilemma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biathlon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binary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div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erge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duplicate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digraph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billion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biennial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binoculars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bicentenary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12C73BF-4795-692A-5AE0-97EFA2E33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4956" y="1426856"/>
            <a:ext cx="1859703" cy="216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8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2377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duo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biceps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biplane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bicycle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dilemma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biathlon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binary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div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erge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duplicate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digraph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billion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biennial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binoculars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bicentenary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bilingual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8B8D314-E4B4-0B7B-7549-27D483EB5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700" y="1841842"/>
            <a:ext cx="2781300" cy="167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94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2903399" y="904241"/>
            <a:ext cx="5998840" cy="14365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Spelling Test 2</a:t>
            </a:r>
            <a:endParaRPr lang="en-US" altLang="ja-JP" sz="5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AE120A8-BCC9-42F6-BE3E-EDEC2C8E1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711" y="2571387"/>
            <a:ext cx="5615528" cy="361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2377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duo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biceps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biplane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bicycle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dilemma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biathlon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binary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div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erge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duplicate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digraph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billion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biennial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binoculars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bicentenary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bilingual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bicentennial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AD8650B-447E-C7D0-E94A-18D7BC3DA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412" y="1647313"/>
            <a:ext cx="3156588" cy="159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66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273675" y="602982"/>
            <a:ext cx="5998840" cy="45957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Let’s revise</a:t>
            </a:r>
            <a:endParaRPr lang="en-US" altLang="ja-JP" sz="52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Tenses.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35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ACFDB8-D6E4-401A-A856-C76803B40D9D}"/>
              </a:ext>
            </a:extLst>
          </p:cNvPr>
          <p:cNvSpPr txBox="1"/>
          <p:nvPr/>
        </p:nvSpPr>
        <p:spPr>
          <a:xfrm>
            <a:off x="873760" y="2505670"/>
            <a:ext cx="10607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o push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630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ACFDB8-D6E4-401A-A856-C76803B40D9D}"/>
              </a:ext>
            </a:extLst>
          </p:cNvPr>
          <p:cNvSpPr txBox="1"/>
          <p:nvPr/>
        </p:nvSpPr>
        <p:spPr>
          <a:xfrm>
            <a:off x="873760" y="2505670"/>
            <a:ext cx="106070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o push</a:t>
            </a:r>
          </a:p>
          <a:p>
            <a:pPr algn="ctr"/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infinit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ive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943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2A3EB38D-D000-4A3C-94F5-F3EF5F76B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543072"/>
              </p:ext>
            </p:extLst>
          </p:nvPr>
        </p:nvGraphicFramePr>
        <p:xfrm>
          <a:off x="514350" y="542925"/>
          <a:ext cx="11372852" cy="5886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3213">
                  <a:extLst>
                    <a:ext uri="{9D8B030D-6E8A-4147-A177-3AD203B41FA5}">
                      <a16:colId xmlns:a16="http://schemas.microsoft.com/office/drawing/2014/main" val="3425690513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872048955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795228761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898186666"/>
                    </a:ext>
                  </a:extLst>
                </a:gridCol>
              </a:tblGrid>
              <a:tr h="716939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Present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7782584"/>
                  </a:ext>
                </a:extLst>
              </a:tr>
              <a:tr h="1320677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2772282"/>
                  </a:ext>
                </a:extLst>
              </a:tr>
              <a:tr h="1924417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1271363"/>
                  </a:ext>
                </a:extLst>
              </a:tr>
              <a:tr h="1924417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17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874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2A3EB38D-D000-4A3C-94F5-F3EF5F76BA83}"/>
              </a:ext>
            </a:extLst>
          </p:cNvPr>
          <p:cNvGraphicFramePr>
            <a:graphicFrameLocks noGrp="1"/>
          </p:cNvGraphicFramePr>
          <p:nvPr/>
        </p:nvGraphicFramePr>
        <p:xfrm>
          <a:off x="514350" y="542925"/>
          <a:ext cx="11372852" cy="5886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3213">
                  <a:extLst>
                    <a:ext uri="{9D8B030D-6E8A-4147-A177-3AD203B41FA5}">
                      <a16:colId xmlns:a16="http://schemas.microsoft.com/office/drawing/2014/main" val="3425690513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872048955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795228761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898186666"/>
                    </a:ext>
                  </a:extLst>
                </a:gridCol>
              </a:tblGrid>
              <a:tr h="716939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Past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Present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7782584"/>
                  </a:ext>
                </a:extLst>
              </a:tr>
              <a:tr h="1320677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2772282"/>
                  </a:ext>
                </a:extLst>
              </a:tr>
              <a:tr h="1924417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1271363"/>
                  </a:ext>
                </a:extLst>
              </a:tr>
              <a:tr h="1924417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17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552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2A3EB38D-D000-4A3C-94F5-F3EF5F76BA83}"/>
              </a:ext>
            </a:extLst>
          </p:cNvPr>
          <p:cNvGraphicFramePr>
            <a:graphicFrameLocks noGrp="1"/>
          </p:cNvGraphicFramePr>
          <p:nvPr/>
        </p:nvGraphicFramePr>
        <p:xfrm>
          <a:off x="514350" y="542925"/>
          <a:ext cx="11372852" cy="5886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3213">
                  <a:extLst>
                    <a:ext uri="{9D8B030D-6E8A-4147-A177-3AD203B41FA5}">
                      <a16:colId xmlns:a16="http://schemas.microsoft.com/office/drawing/2014/main" val="3425690513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872048955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795228761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898186666"/>
                    </a:ext>
                  </a:extLst>
                </a:gridCol>
              </a:tblGrid>
              <a:tr h="716939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Past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Present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Future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7782584"/>
                  </a:ext>
                </a:extLst>
              </a:tr>
              <a:tr h="1320677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2772282"/>
                  </a:ext>
                </a:extLst>
              </a:tr>
              <a:tr h="1924417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1271363"/>
                  </a:ext>
                </a:extLst>
              </a:tr>
              <a:tr h="1924417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17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450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2A3EB38D-D000-4A3C-94F5-F3EF5F76BA83}"/>
              </a:ext>
            </a:extLst>
          </p:cNvPr>
          <p:cNvGraphicFramePr>
            <a:graphicFrameLocks noGrp="1"/>
          </p:cNvGraphicFramePr>
          <p:nvPr/>
        </p:nvGraphicFramePr>
        <p:xfrm>
          <a:off x="514350" y="542925"/>
          <a:ext cx="11372852" cy="5886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3213">
                  <a:extLst>
                    <a:ext uri="{9D8B030D-6E8A-4147-A177-3AD203B41FA5}">
                      <a16:colId xmlns:a16="http://schemas.microsoft.com/office/drawing/2014/main" val="3425690513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872048955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795228761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898186666"/>
                    </a:ext>
                  </a:extLst>
                </a:gridCol>
              </a:tblGrid>
              <a:tr h="716939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Past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Present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Future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7782584"/>
                  </a:ext>
                </a:extLst>
              </a:tr>
              <a:tr h="13206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Simple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2772282"/>
                  </a:ext>
                </a:extLst>
              </a:tr>
              <a:tr h="1924417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1271363"/>
                  </a:ext>
                </a:extLst>
              </a:tr>
              <a:tr h="1924417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17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34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2A3EB38D-D000-4A3C-94F5-F3EF5F76BA83}"/>
              </a:ext>
            </a:extLst>
          </p:cNvPr>
          <p:cNvGraphicFramePr>
            <a:graphicFrameLocks noGrp="1"/>
          </p:cNvGraphicFramePr>
          <p:nvPr/>
        </p:nvGraphicFramePr>
        <p:xfrm>
          <a:off x="514350" y="542925"/>
          <a:ext cx="11372852" cy="5886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3213">
                  <a:extLst>
                    <a:ext uri="{9D8B030D-6E8A-4147-A177-3AD203B41FA5}">
                      <a16:colId xmlns:a16="http://schemas.microsoft.com/office/drawing/2014/main" val="3425690513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872048955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795228761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898186666"/>
                    </a:ext>
                  </a:extLst>
                </a:gridCol>
              </a:tblGrid>
              <a:tr h="716939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Past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Present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Future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7782584"/>
                  </a:ext>
                </a:extLst>
              </a:tr>
              <a:tr h="13206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Simple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 / pushes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2772282"/>
                  </a:ext>
                </a:extLst>
              </a:tr>
              <a:tr h="1924417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1271363"/>
                  </a:ext>
                </a:extLst>
              </a:tr>
              <a:tr h="1924417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17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262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2A3EB38D-D000-4A3C-94F5-F3EF5F76BA83}"/>
              </a:ext>
            </a:extLst>
          </p:cNvPr>
          <p:cNvGraphicFramePr>
            <a:graphicFrameLocks noGrp="1"/>
          </p:cNvGraphicFramePr>
          <p:nvPr/>
        </p:nvGraphicFramePr>
        <p:xfrm>
          <a:off x="514350" y="542925"/>
          <a:ext cx="11372852" cy="5886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3213">
                  <a:extLst>
                    <a:ext uri="{9D8B030D-6E8A-4147-A177-3AD203B41FA5}">
                      <a16:colId xmlns:a16="http://schemas.microsoft.com/office/drawing/2014/main" val="3425690513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872048955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795228761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898186666"/>
                    </a:ext>
                  </a:extLst>
                </a:gridCol>
              </a:tblGrid>
              <a:tr h="716939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Past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Present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Future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7782584"/>
                  </a:ext>
                </a:extLst>
              </a:tr>
              <a:tr h="13206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Simple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pushed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 / pushes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2772282"/>
                  </a:ext>
                </a:extLst>
              </a:tr>
              <a:tr h="1924417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1271363"/>
                  </a:ext>
                </a:extLst>
              </a:tr>
              <a:tr h="1924417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17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330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237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duo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B73C-91C5-4819-CFE5-927893748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15" y="1117600"/>
            <a:ext cx="2277465" cy="217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33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2A3EB38D-D000-4A3C-94F5-F3EF5F76BA83}"/>
              </a:ext>
            </a:extLst>
          </p:cNvPr>
          <p:cNvGraphicFramePr>
            <a:graphicFrameLocks noGrp="1"/>
          </p:cNvGraphicFramePr>
          <p:nvPr/>
        </p:nvGraphicFramePr>
        <p:xfrm>
          <a:off x="514350" y="542925"/>
          <a:ext cx="11372852" cy="5886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3213">
                  <a:extLst>
                    <a:ext uri="{9D8B030D-6E8A-4147-A177-3AD203B41FA5}">
                      <a16:colId xmlns:a16="http://schemas.microsoft.com/office/drawing/2014/main" val="3425690513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872048955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795228761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898186666"/>
                    </a:ext>
                  </a:extLst>
                </a:gridCol>
              </a:tblGrid>
              <a:tr h="716939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Past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Present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Future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7782584"/>
                  </a:ext>
                </a:extLst>
              </a:tr>
              <a:tr h="13206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Simple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pushed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 / pushes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shall / will 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2772282"/>
                  </a:ext>
                </a:extLst>
              </a:tr>
              <a:tr h="1924417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1271363"/>
                  </a:ext>
                </a:extLst>
              </a:tr>
              <a:tr h="1924417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17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89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2A3EB38D-D000-4A3C-94F5-F3EF5F76BA83}"/>
              </a:ext>
            </a:extLst>
          </p:cNvPr>
          <p:cNvGraphicFramePr>
            <a:graphicFrameLocks noGrp="1"/>
          </p:cNvGraphicFramePr>
          <p:nvPr/>
        </p:nvGraphicFramePr>
        <p:xfrm>
          <a:off x="514350" y="542925"/>
          <a:ext cx="11372852" cy="5886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3213">
                  <a:extLst>
                    <a:ext uri="{9D8B030D-6E8A-4147-A177-3AD203B41FA5}">
                      <a16:colId xmlns:a16="http://schemas.microsoft.com/office/drawing/2014/main" val="3425690513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872048955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795228761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898186666"/>
                    </a:ext>
                  </a:extLst>
                </a:gridCol>
              </a:tblGrid>
              <a:tr h="716939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Past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Present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Future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7782584"/>
                  </a:ext>
                </a:extLst>
              </a:tr>
              <a:tr h="13206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Simple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pushed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 / pushes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shall / will 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2772282"/>
                  </a:ext>
                </a:extLst>
              </a:tr>
              <a:tr h="19244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Continuous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1271363"/>
                  </a:ext>
                </a:extLst>
              </a:tr>
              <a:tr h="1924417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17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693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2A3EB38D-D000-4A3C-94F5-F3EF5F76BA83}"/>
              </a:ext>
            </a:extLst>
          </p:cNvPr>
          <p:cNvGraphicFramePr>
            <a:graphicFrameLocks noGrp="1"/>
          </p:cNvGraphicFramePr>
          <p:nvPr/>
        </p:nvGraphicFramePr>
        <p:xfrm>
          <a:off x="514350" y="542925"/>
          <a:ext cx="11372852" cy="5886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3213">
                  <a:extLst>
                    <a:ext uri="{9D8B030D-6E8A-4147-A177-3AD203B41FA5}">
                      <a16:colId xmlns:a16="http://schemas.microsoft.com/office/drawing/2014/main" val="3425690513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872048955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795228761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898186666"/>
                    </a:ext>
                  </a:extLst>
                </a:gridCol>
              </a:tblGrid>
              <a:tr h="716939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Past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Present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Future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7782584"/>
                  </a:ext>
                </a:extLst>
              </a:tr>
              <a:tr h="13206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Simple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pushed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 / pushes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shall / will 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2772282"/>
                  </a:ext>
                </a:extLst>
              </a:tr>
              <a:tr h="19244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Continuous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am / are / is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pushing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1271363"/>
                  </a:ext>
                </a:extLst>
              </a:tr>
              <a:tr h="1924417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17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895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2A3EB38D-D000-4A3C-94F5-F3EF5F76BA83}"/>
              </a:ext>
            </a:extLst>
          </p:cNvPr>
          <p:cNvGraphicFramePr>
            <a:graphicFrameLocks noGrp="1"/>
          </p:cNvGraphicFramePr>
          <p:nvPr/>
        </p:nvGraphicFramePr>
        <p:xfrm>
          <a:off x="514350" y="542925"/>
          <a:ext cx="11372852" cy="5886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3213">
                  <a:extLst>
                    <a:ext uri="{9D8B030D-6E8A-4147-A177-3AD203B41FA5}">
                      <a16:colId xmlns:a16="http://schemas.microsoft.com/office/drawing/2014/main" val="3425690513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872048955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795228761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898186666"/>
                    </a:ext>
                  </a:extLst>
                </a:gridCol>
              </a:tblGrid>
              <a:tr h="716939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Past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Present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Future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7782584"/>
                  </a:ext>
                </a:extLst>
              </a:tr>
              <a:tr h="13206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Simple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pushed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 / pushes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shall / will 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2772282"/>
                  </a:ext>
                </a:extLst>
              </a:tr>
              <a:tr h="19244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Continuous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was / were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pushing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am / are / is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pushing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1271363"/>
                  </a:ext>
                </a:extLst>
              </a:tr>
              <a:tr h="1924417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17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0120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2A3EB38D-D000-4A3C-94F5-F3EF5F76BA83}"/>
              </a:ext>
            </a:extLst>
          </p:cNvPr>
          <p:cNvGraphicFramePr>
            <a:graphicFrameLocks noGrp="1"/>
          </p:cNvGraphicFramePr>
          <p:nvPr/>
        </p:nvGraphicFramePr>
        <p:xfrm>
          <a:off x="514350" y="542925"/>
          <a:ext cx="11372852" cy="5886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3213">
                  <a:extLst>
                    <a:ext uri="{9D8B030D-6E8A-4147-A177-3AD203B41FA5}">
                      <a16:colId xmlns:a16="http://schemas.microsoft.com/office/drawing/2014/main" val="3425690513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872048955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795228761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898186666"/>
                    </a:ext>
                  </a:extLst>
                </a:gridCol>
              </a:tblGrid>
              <a:tr h="716939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Past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Present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Future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7782584"/>
                  </a:ext>
                </a:extLst>
              </a:tr>
              <a:tr h="13206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Simple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pushed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 / pushes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shall / will 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2772282"/>
                  </a:ext>
                </a:extLst>
              </a:tr>
              <a:tr h="19244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Continuous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was / were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pushing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am / are / is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pushing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shall / will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be pushing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1271363"/>
                  </a:ext>
                </a:extLst>
              </a:tr>
              <a:tr h="1924417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17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423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2A3EB38D-D000-4A3C-94F5-F3EF5F76BA83}"/>
              </a:ext>
            </a:extLst>
          </p:cNvPr>
          <p:cNvGraphicFramePr>
            <a:graphicFrameLocks noGrp="1"/>
          </p:cNvGraphicFramePr>
          <p:nvPr/>
        </p:nvGraphicFramePr>
        <p:xfrm>
          <a:off x="514350" y="542925"/>
          <a:ext cx="11372852" cy="5886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3213">
                  <a:extLst>
                    <a:ext uri="{9D8B030D-6E8A-4147-A177-3AD203B41FA5}">
                      <a16:colId xmlns:a16="http://schemas.microsoft.com/office/drawing/2014/main" val="3425690513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872048955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795228761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898186666"/>
                    </a:ext>
                  </a:extLst>
                </a:gridCol>
              </a:tblGrid>
              <a:tr h="716939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Past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Present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Future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7782584"/>
                  </a:ext>
                </a:extLst>
              </a:tr>
              <a:tr h="13206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Simple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pushed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 / pushes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shall / will 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2772282"/>
                  </a:ext>
                </a:extLst>
              </a:tr>
              <a:tr h="19244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Continuous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was / were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pushing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am / are / is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pushing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shall / will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be pushing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1271363"/>
                  </a:ext>
                </a:extLst>
              </a:tr>
              <a:tr h="19244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Perfect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17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9903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2A3EB38D-D000-4A3C-94F5-F3EF5F76BA83}"/>
              </a:ext>
            </a:extLst>
          </p:cNvPr>
          <p:cNvGraphicFramePr>
            <a:graphicFrameLocks noGrp="1"/>
          </p:cNvGraphicFramePr>
          <p:nvPr/>
        </p:nvGraphicFramePr>
        <p:xfrm>
          <a:off x="514350" y="542925"/>
          <a:ext cx="11372852" cy="5886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3213">
                  <a:extLst>
                    <a:ext uri="{9D8B030D-6E8A-4147-A177-3AD203B41FA5}">
                      <a16:colId xmlns:a16="http://schemas.microsoft.com/office/drawing/2014/main" val="3425690513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872048955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795228761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898186666"/>
                    </a:ext>
                  </a:extLst>
                </a:gridCol>
              </a:tblGrid>
              <a:tr h="716939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Past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Present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Future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7782584"/>
                  </a:ext>
                </a:extLst>
              </a:tr>
              <a:tr h="13206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Simple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pushed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 / pushes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shall / will 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2772282"/>
                  </a:ext>
                </a:extLst>
              </a:tr>
              <a:tr h="19244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Continuous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was / were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pushing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am / are / is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pushing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shall / will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be pushing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1271363"/>
                  </a:ext>
                </a:extLst>
              </a:tr>
              <a:tr h="19244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Perfect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have / has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pushed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17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693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2A3EB38D-D000-4A3C-94F5-F3EF5F76BA83}"/>
              </a:ext>
            </a:extLst>
          </p:cNvPr>
          <p:cNvGraphicFramePr>
            <a:graphicFrameLocks noGrp="1"/>
          </p:cNvGraphicFramePr>
          <p:nvPr/>
        </p:nvGraphicFramePr>
        <p:xfrm>
          <a:off x="514350" y="542925"/>
          <a:ext cx="11372852" cy="5886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3213">
                  <a:extLst>
                    <a:ext uri="{9D8B030D-6E8A-4147-A177-3AD203B41FA5}">
                      <a16:colId xmlns:a16="http://schemas.microsoft.com/office/drawing/2014/main" val="3425690513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872048955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795228761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898186666"/>
                    </a:ext>
                  </a:extLst>
                </a:gridCol>
              </a:tblGrid>
              <a:tr h="716939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Past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Present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Future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7782584"/>
                  </a:ext>
                </a:extLst>
              </a:tr>
              <a:tr h="13206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Simple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pushed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 / pushes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shall / will 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2772282"/>
                  </a:ext>
                </a:extLst>
              </a:tr>
              <a:tr h="19244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Continuous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was / were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pushing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am / are / is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pushing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shall / will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be pushing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1271363"/>
                  </a:ext>
                </a:extLst>
              </a:tr>
              <a:tr h="19244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Perfect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had</a:t>
                      </a:r>
                      <a:r>
                        <a:rPr kumimoji="1" lang="ja-JP" altLang="en-US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have / has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pushed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17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3456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2A3EB38D-D000-4A3C-94F5-F3EF5F76BA83}"/>
              </a:ext>
            </a:extLst>
          </p:cNvPr>
          <p:cNvGraphicFramePr>
            <a:graphicFrameLocks noGrp="1"/>
          </p:cNvGraphicFramePr>
          <p:nvPr/>
        </p:nvGraphicFramePr>
        <p:xfrm>
          <a:off x="514350" y="542925"/>
          <a:ext cx="11372852" cy="5886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3213">
                  <a:extLst>
                    <a:ext uri="{9D8B030D-6E8A-4147-A177-3AD203B41FA5}">
                      <a16:colId xmlns:a16="http://schemas.microsoft.com/office/drawing/2014/main" val="3425690513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872048955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795228761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898186666"/>
                    </a:ext>
                  </a:extLst>
                </a:gridCol>
              </a:tblGrid>
              <a:tr h="716939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Past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Present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Future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7782584"/>
                  </a:ext>
                </a:extLst>
              </a:tr>
              <a:tr h="13206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Simple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pushed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 / pushes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shall / will 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2772282"/>
                  </a:ext>
                </a:extLst>
              </a:tr>
              <a:tr h="19244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Continuous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was / were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pushing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am / are / is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pushing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shall / will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be pushing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1271363"/>
                  </a:ext>
                </a:extLst>
              </a:tr>
              <a:tr h="19244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Perfect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had</a:t>
                      </a:r>
                      <a:r>
                        <a:rPr kumimoji="1" lang="ja-JP" altLang="en-US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have / has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pushed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shall / will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have pushed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17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6635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D780A-A2C0-4C01-AF90-E78F2DF101EA}"/>
              </a:ext>
            </a:extLst>
          </p:cNvPr>
          <p:cNvSpPr txBox="1"/>
          <p:nvPr/>
        </p:nvSpPr>
        <p:spPr>
          <a:xfrm>
            <a:off x="274320" y="182880"/>
            <a:ext cx="116535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rode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our bicycles yesterday.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-The </a:t>
            </a:r>
            <a:r>
              <a:rPr lang="en-US" altLang="ja-JP" sz="3200" u="sng" dirty="0">
                <a:latin typeface="Cavolini" panose="03000502040302020204" pitchFamily="66" charset="0"/>
                <a:cs typeface="Cavolini" panose="03000502040302020204" pitchFamily="66" charset="0"/>
              </a:rPr>
              <a:t>simple tenses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describe actions that stat and finish within a specific time.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 riding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our bicycles to school.</a:t>
            </a:r>
          </a:p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-The </a:t>
            </a:r>
            <a:r>
              <a:rPr kumimoji="1" lang="en-US" altLang="ja-JP" sz="3200" u="sng" dirty="0">
                <a:latin typeface="Cavolini" panose="03000502040302020204" pitchFamily="66" charset="0"/>
                <a:cs typeface="Cavolini" panose="03000502040302020204" pitchFamily="66" charset="0"/>
              </a:rPr>
              <a:t>continuous tenses </a:t>
            </a:r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describe actions that have started and are still happening.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have ridden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our bicycles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recently.</a:t>
            </a:r>
          </a:p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-The </a:t>
            </a:r>
            <a:r>
              <a:rPr kumimoji="1" lang="en-US" altLang="ja-JP" sz="3200" u="sng" dirty="0">
                <a:latin typeface="Cavolini" panose="03000502040302020204" pitchFamily="66" charset="0"/>
                <a:cs typeface="Cavolini" panose="03000502040302020204" pitchFamily="66" charset="0"/>
              </a:rPr>
              <a:t>perfect tenses </a:t>
            </a:r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describe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general experiences that have already been completed, usually at an unspecified point in the past.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133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2377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duo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duet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BE98272-D248-83B0-4A21-F2681AD44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91" y="1876370"/>
            <a:ext cx="2326878" cy="230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950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2A3EB38D-D000-4A3C-94F5-F3EF5F76B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367942"/>
              </p:ext>
            </p:extLst>
          </p:nvPr>
        </p:nvGraphicFramePr>
        <p:xfrm>
          <a:off x="514350" y="542925"/>
          <a:ext cx="11372852" cy="5886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3213">
                  <a:extLst>
                    <a:ext uri="{9D8B030D-6E8A-4147-A177-3AD203B41FA5}">
                      <a16:colId xmlns:a16="http://schemas.microsoft.com/office/drawing/2014/main" val="3425690513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872048955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795228761"/>
                    </a:ext>
                  </a:extLst>
                </a:gridCol>
                <a:gridCol w="2843213">
                  <a:extLst>
                    <a:ext uri="{9D8B030D-6E8A-4147-A177-3AD203B41FA5}">
                      <a16:colId xmlns:a16="http://schemas.microsoft.com/office/drawing/2014/main" val="898186666"/>
                    </a:ext>
                  </a:extLst>
                </a:gridCol>
              </a:tblGrid>
              <a:tr h="716939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Past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Present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Future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7782584"/>
                  </a:ext>
                </a:extLst>
              </a:tr>
              <a:tr h="13206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Simple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pushed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 / pushes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shall / will 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2772282"/>
                  </a:ext>
                </a:extLst>
              </a:tr>
              <a:tr h="19244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Continuous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was / were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pushing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am / are / is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pushing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shall / will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be pushing</a:t>
                      </a:r>
                      <a:endParaRPr kumimoji="1" lang="ja-JP" altLang="en-US" sz="32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1271363"/>
                  </a:ext>
                </a:extLst>
              </a:tr>
              <a:tr h="19244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Perfect</a:t>
                      </a:r>
                      <a:endParaRPr kumimoji="1" lang="ja-JP" altLang="en-US" sz="32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had</a:t>
                      </a:r>
                      <a:r>
                        <a:rPr kumimoji="1" lang="ja-JP" altLang="en-US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r>
                        <a:rPr kumimoji="1" lang="en-US" altLang="ja-JP" sz="3200" u="heavy" baseline="0" dirty="0">
                          <a:uFill>
                            <a:solidFill>
                              <a:srgbClr val="FF0000"/>
                            </a:solidFill>
                          </a:u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have / has</a:t>
                      </a:r>
                    </a:p>
                    <a:p>
                      <a:pPr algn="ctr"/>
                      <a:r>
                        <a:rPr kumimoji="1" lang="en-US" altLang="ja-JP" sz="3200" u="heavy" baseline="0" dirty="0">
                          <a:uFill>
                            <a:solidFill>
                              <a:srgbClr val="FF0000"/>
                            </a:solidFill>
                          </a:u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pushed</a:t>
                      </a:r>
                      <a:endParaRPr kumimoji="1" lang="ja-JP" altLang="en-US" sz="3200" u="heavy" baseline="0" dirty="0">
                        <a:uFill>
                          <a:solidFill>
                            <a:srgbClr val="FF0000"/>
                          </a:solidFill>
                        </a:u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shall / will</a:t>
                      </a:r>
                    </a:p>
                    <a:p>
                      <a:pPr algn="ctr"/>
                      <a:r>
                        <a:rPr kumimoji="1" lang="en-US" altLang="ja-JP" sz="32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have </a:t>
                      </a:r>
                      <a:r>
                        <a:rPr kumimoji="1" lang="en-US" altLang="ja-JP" sz="3200" u="heavy" baseline="0" dirty="0">
                          <a:uFill>
                            <a:solidFill>
                              <a:srgbClr val="FF0000"/>
                            </a:solidFill>
                          </a:u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pushed</a:t>
                      </a:r>
                      <a:endParaRPr kumimoji="1" lang="ja-JP" altLang="en-US" sz="3200" u="heavy" baseline="0" dirty="0">
                        <a:uFill>
                          <a:solidFill>
                            <a:srgbClr val="FF0000"/>
                          </a:solidFill>
                        </a:u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17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1663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1CAFCEFE-50C9-4C7C-925A-388106E50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69736"/>
              </p:ext>
            </p:extLst>
          </p:nvPr>
        </p:nvGraphicFramePr>
        <p:xfrm>
          <a:off x="243840" y="274320"/>
          <a:ext cx="11775441" cy="6410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5147">
                  <a:extLst>
                    <a:ext uri="{9D8B030D-6E8A-4147-A177-3AD203B41FA5}">
                      <a16:colId xmlns:a16="http://schemas.microsoft.com/office/drawing/2014/main" val="3349165269"/>
                    </a:ext>
                  </a:extLst>
                </a:gridCol>
                <a:gridCol w="3925147">
                  <a:extLst>
                    <a:ext uri="{9D8B030D-6E8A-4147-A177-3AD203B41FA5}">
                      <a16:colId xmlns:a16="http://schemas.microsoft.com/office/drawing/2014/main" val="2029553639"/>
                    </a:ext>
                  </a:extLst>
                </a:gridCol>
                <a:gridCol w="3925147">
                  <a:extLst>
                    <a:ext uri="{9D8B030D-6E8A-4147-A177-3AD203B41FA5}">
                      <a16:colId xmlns:a16="http://schemas.microsoft.com/office/drawing/2014/main" val="4010076003"/>
                    </a:ext>
                  </a:extLst>
                </a:gridCol>
              </a:tblGrid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 participle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384713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wear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741505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play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654760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sing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116133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drink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565577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eat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999549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read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562726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carry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721379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run 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635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6870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1CAFCEFE-50C9-4C7C-925A-388106E50EEA}"/>
              </a:ext>
            </a:extLst>
          </p:cNvPr>
          <p:cNvGraphicFramePr>
            <a:graphicFrameLocks noGrp="1"/>
          </p:cNvGraphicFramePr>
          <p:nvPr/>
        </p:nvGraphicFramePr>
        <p:xfrm>
          <a:off x="243840" y="274320"/>
          <a:ext cx="11775441" cy="6410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5147">
                  <a:extLst>
                    <a:ext uri="{9D8B030D-6E8A-4147-A177-3AD203B41FA5}">
                      <a16:colId xmlns:a16="http://schemas.microsoft.com/office/drawing/2014/main" val="3349165269"/>
                    </a:ext>
                  </a:extLst>
                </a:gridCol>
                <a:gridCol w="3925147">
                  <a:extLst>
                    <a:ext uri="{9D8B030D-6E8A-4147-A177-3AD203B41FA5}">
                      <a16:colId xmlns:a16="http://schemas.microsoft.com/office/drawing/2014/main" val="2029553639"/>
                    </a:ext>
                  </a:extLst>
                </a:gridCol>
                <a:gridCol w="3925147">
                  <a:extLst>
                    <a:ext uri="{9D8B030D-6E8A-4147-A177-3AD203B41FA5}">
                      <a16:colId xmlns:a16="http://schemas.microsoft.com/office/drawing/2014/main" val="4010076003"/>
                    </a:ext>
                  </a:extLst>
                </a:gridCol>
              </a:tblGrid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 participle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384713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wear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wore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worn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741505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play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654760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sing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116133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drink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565577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eat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999549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read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562726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carry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721379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run 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635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9971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1CAFCEFE-50C9-4C7C-925A-388106E50EEA}"/>
              </a:ext>
            </a:extLst>
          </p:cNvPr>
          <p:cNvGraphicFramePr>
            <a:graphicFrameLocks noGrp="1"/>
          </p:cNvGraphicFramePr>
          <p:nvPr/>
        </p:nvGraphicFramePr>
        <p:xfrm>
          <a:off x="243840" y="274320"/>
          <a:ext cx="11775441" cy="6410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5147">
                  <a:extLst>
                    <a:ext uri="{9D8B030D-6E8A-4147-A177-3AD203B41FA5}">
                      <a16:colId xmlns:a16="http://schemas.microsoft.com/office/drawing/2014/main" val="3349165269"/>
                    </a:ext>
                  </a:extLst>
                </a:gridCol>
                <a:gridCol w="3925147">
                  <a:extLst>
                    <a:ext uri="{9D8B030D-6E8A-4147-A177-3AD203B41FA5}">
                      <a16:colId xmlns:a16="http://schemas.microsoft.com/office/drawing/2014/main" val="2029553639"/>
                    </a:ext>
                  </a:extLst>
                </a:gridCol>
                <a:gridCol w="3925147">
                  <a:extLst>
                    <a:ext uri="{9D8B030D-6E8A-4147-A177-3AD203B41FA5}">
                      <a16:colId xmlns:a16="http://schemas.microsoft.com/office/drawing/2014/main" val="4010076003"/>
                    </a:ext>
                  </a:extLst>
                </a:gridCol>
              </a:tblGrid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 participle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384713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wear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wore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worn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741505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play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played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played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654760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sing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116133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drink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565577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eat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999549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read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562726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carry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721379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run 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635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7752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1CAFCEFE-50C9-4C7C-925A-388106E50EEA}"/>
              </a:ext>
            </a:extLst>
          </p:cNvPr>
          <p:cNvGraphicFramePr>
            <a:graphicFrameLocks noGrp="1"/>
          </p:cNvGraphicFramePr>
          <p:nvPr/>
        </p:nvGraphicFramePr>
        <p:xfrm>
          <a:off x="243840" y="274320"/>
          <a:ext cx="11775441" cy="6410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5147">
                  <a:extLst>
                    <a:ext uri="{9D8B030D-6E8A-4147-A177-3AD203B41FA5}">
                      <a16:colId xmlns:a16="http://schemas.microsoft.com/office/drawing/2014/main" val="3349165269"/>
                    </a:ext>
                  </a:extLst>
                </a:gridCol>
                <a:gridCol w="3925147">
                  <a:extLst>
                    <a:ext uri="{9D8B030D-6E8A-4147-A177-3AD203B41FA5}">
                      <a16:colId xmlns:a16="http://schemas.microsoft.com/office/drawing/2014/main" val="2029553639"/>
                    </a:ext>
                  </a:extLst>
                </a:gridCol>
                <a:gridCol w="3925147">
                  <a:extLst>
                    <a:ext uri="{9D8B030D-6E8A-4147-A177-3AD203B41FA5}">
                      <a16:colId xmlns:a16="http://schemas.microsoft.com/office/drawing/2014/main" val="4010076003"/>
                    </a:ext>
                  </a:extLst>
                </a:gridCol>
              </a:tblGrid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 participle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384713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wear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wore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worn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741505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play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played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played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654760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sing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sang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sung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116133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drink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565577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eat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999549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read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562726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carry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721379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run 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635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4031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1CAFCEFE-50C9-4C7C-925A-388106E50EEA}"/>
              </a:ext>
            </a:extLst>
          </p:cNvPr>
          <p:cNvGraphicFramePr>
            <a:graphicFrameLocks noGrp="1"/>
          </p:cNvGraphicFramePr>
          <p:nvPr/>
        </p:nvGraphicFramePr>
        <p:xfrm>
          <a:off x="243840" y="274320"/>
          <a:ext cx="11775441" cy="6410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5147">
                  <a:extLst>
                    <a:ext uri="{9D8B030D-6E8A-4147-A177-3AD203B41FA5}">
                      <a16:colId xmlns:a16="http://schemas.microsoft.com/office/drawing/2014/main" val="3349165269"/>
                    </a:ext>
                  </a:extLst>
                </a:gridCol>
                <a:gridCol w="3925147">
                  <a:extLst>
                    <a:ext uri="{9D8B030D-6E8A-4147-A177-3AD203B41FA5}">
                      <a16:colId xmlns:a16="http://schemas.microsoft.com/office/drawing/2014/main" val="2029553639"/>
                    </a:ext>
                  </a:extLst>
                </a:gridCol>
                <a:gridCol w="3925147">
                  <a:extLst>
                    <a:ext uri="{9D8B030D-6E8A-4147-A177-3AD203B41FA5}">
                      <a16:colId xmlns:a16="http://schemas.microsoft.com/office/drawing/2014/main" val="4010076003"/>
                    </a:ext>
                  </a:extLst>
                </a:gridCol>
              </a:tblGrid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 participle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384713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wear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wore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worn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741505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play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played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played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654760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sing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sang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sung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116133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drink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drank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drunk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565577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eat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999549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read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562726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carry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721379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run 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635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8313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1CAFCEFE-50C9-4C7C-925A-388106E50EEA}"/>
              </a:ext>
            </a:extLst>
          </p:cNvPr>
          <p:cNvGraphicFramePr>
            <a:graphicFrameLocks noGrp="1"/>
          </p:cNvGraphicFramePr>
          <p:nvPr/>
        </p:nvGraphicFramePr>
        <p:xfrm>
          <a:off x="243840" y="274320"/>
          <a:ext cx="11775441" cy="6410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5147">
                  <a:extLst>
                    <a:ext uri="{9D8B030D-6E8A-4147-A177-3AD203B41FA5}">
                      <a16:colId xmlns:a16="http://schemas.microsoft.com/office/drawing/2014/main" val="3349165269"/>
                    </a:ext>
                  </a:extLst>
                </a:gridCol>
                <a:gridCol w="3925147">
                  <a:extLst>
                    <a:ext uri="{9D8B030D-6E8A-4147-A177-3AD203B41FA5}">
                      <a16:colId xmlns:a16="http://schemas.microsoft.com/office/drawing/2014/main" val="2029553639"/>
                    </a:ext>
                  </a:extLst>
                </a:gridCol>
                <a:gridCol w="3925147">
                  <a:extLst>
                    <a:ext uri="{9D8B030D-6E8A-4147-A177-3AD203B41FA5}">
                      <a16:colId xmlns:a16="http://schemas.microsoft.com/office/drawing/2014/main" val="4010076003"/>
                    </a:ext>
                  </a:extLst>
                </a:gridCol>
              </a:tblGrid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 participle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384713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wear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wore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worn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741505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play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played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played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654760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sing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sang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sung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116133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drink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drank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drunk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565577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eat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ate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eaten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999549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read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562726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carry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721379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run 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635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3249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1CAFCEFE-50C9-4C7C-925A-388106E50EEA}"/>
              </a:ext>
            </a:extLst>
          </p:cNvPr>
          <p:cNvGraphicFramePr>
            <a:graphicFrameLocks noGrp="1"/>
          </p:cNvGraphicFramePr>
          <p:nvPr/>
        </p:nvGraphicFramePr>
        <p:xfrm>
          <a:off x="243840" y="274320"/>
          <a:ext cx="11775441" cy="6410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5147">
                  <a:extLst>
                    <a:ext uri="{9D8B030D-6E8A-4147-A177-3AD203B41FA5}">
                      <a16:colId xmlns:a16="http://schemas.microsoft.com/office/drawing/2014/main" val="3349165269"/>
                    </a:ext>
                  </a:extLst>
                </a:gridCol>
                <a:gridCol w="3925147">
                  <a:extLst>
                    <a:ext uri="{9D8B030D-6E8A-4147-A177-3AD203B41FA5}">
                      <a16:colId xmlns:a16="http://schemas.microsoft.com/office/drawing/2014/main" val="2029553639"/>
                    </a:ext>
                  </a:extLst>
                </a:gridCol>
                <a:gridCol w="3925147">
                  <a:extLst>
                    <a:ext uri="{9D8B030D-6E8A-4147-A177-3AD203B41FA5}">
                      <a16:colId xmlns:a16="http://schemas.microsoft.com/office/drawing/2014/main" val="4010076003"/>
                    </a:ext>
                  </a:extLst>
                </a:gridCol>
              </a:tblGrid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 participle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384713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wear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wore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worn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741505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play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played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played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654760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sing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sang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sung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116133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drink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drank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drunk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565577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eat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ate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eaten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999549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read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read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read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562726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carry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721379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run 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635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8810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1CAFCEFE-50C9-4C7C-925A-388106E50EEA}"/>
              </a:ext>
            </a:extLst>
          </p:cNvPr>
          <p:cNvGraphicFramePr>
            <a:graphicFrameLocks noGrp="1"/>
          </p:cNvGraphicFramePr>
          <p:nvPr/>
        </p:nvGraphicFramePr>
        <p:xfrm>
          <a:off x="243840" y="274320"/>
          <a:ext cx="11775441" cy="6410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5147">
                  <a:extLst>
                    <a:ext uri="{9D8B030D-6E8A-4147-A177-3AD203B41FA5}">
                      <a16:colId xmlns:a16="http://schemas.microsoft.com/office/drawing/2014/main" val="3349165269"/>
                    </a:ext>
                  </a:extLst>
                </a:gridCol>
                <a:gridCol w="3925147">
                  <a:extLst>
                    <a:ext uri="{9D8B030D-6E8A-4147-A177-3AD203B41FA5}">
                      <a16:colId xmlns:a16="http://schemas.microsoft.com/office/drawing/2014/main" val="2029553639"/>
                    </a:ext>
                  </a:extLst>
                </a:gridCol>
                <a:gridCol w="3925147">
                  <a:extLst>
                    <a:ext uri="{9D8B030D-6E8A-4147-A177-3AD203B41FA5}">
                      <a16:colId xmlns:a16="http://schemas.microsoft.com/office/drawing/2014/main" val="4010076003"/>
                    </a:ext>
                  </a:extLst>
                </a:gridCol>
              </a:tblGrid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 participle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384713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wear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wore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worn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741505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play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played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played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654760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sing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sang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sung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116133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drink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drank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drunk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565577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eat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ate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eaten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999549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read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read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read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562726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carry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carried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carried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721379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run 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635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4221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1CAFCEFE-50C9-4C7C-925A-388106E50EEA}"/>
              </a:ext>
            </a:extLst>
          </p:cNvPr>
          <p:cNvGraphicFramePr>
            <a:graphicFrameLocks noGrp="1"/>
          </p:cNvGraphicFramePr>
          <p:nvPr/>
        </p:nvGraphicFramePr>
        <p:xfrm>
          <a:off x="243840" y="274320"/>
          <a:ext cx="11775441" cy="6410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5147">
                  <a:extLst>
                    <a:ext uri="{9D8B030D-6E8A-4147-A177-3AD203B41FA5}">
                      <a16:colId xmlns:a16="http://schemas.microsoft.com/office/drawing/2014/main" val="3349165269"/>
                    </a:ext>
                  </a:extLst>
                </a:gridCol>
                <a:gridCol w="3925147">
                  <a:extLst>
                    <a:ext uri="{9D8B030D-6E8A-4147-A177-3AD203B41FA5}">
                      <a16:colId xmlns:a16="http://schemas.microsoft.com/office/drawing/2014/main" val="2029553639"/>
                    </a:ext>
                  </a:extLst>
                </a:gridCol>
                <a:gridCol w="3925147">
                  <a:extLst>
                    <a:ext uri="{9D8B030D-6E8A-4147-A177-3AD203B41FA5}">
                      <a16:colId xmlns:a16="http://schemas.microsoft.com/office/drawing/2014/main" val="4010076003"/>
                    </a:ext>
                  </a:extLst>
                </a:gridCol>
              </a:tblGrid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 participle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384713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wear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wore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worn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741505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play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played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played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654760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sing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sang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sung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116133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drink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drank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drunk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565577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eat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ate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eaten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999549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read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read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read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562726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carry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carried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carried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721379"/>
                  </a:ext>
                </a:extLst>
              </a:tr>
              <a:tr h="7123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run 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ran 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run </a:t>
                      </a:r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635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449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2377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duo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biceps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0B8F9A7-D389-AFF1-DF48-97E53DCA3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684" y="2716174"/>
            <a:ext cx="2755631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530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5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638882" y="639193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Simple, Continuous and Perfect Tenses</a:t>
            </a:r>
          </a:p>
        </p:txBody>
      </p:sp>
      <p:sp>
        <p:nvSpPr>
          <p:cNvPr id="5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1F78016-1B38-4798-8B0F-CB187CB6E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445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1CC9CC2-B6C0-42F5-9D3D-7C91EBE695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t="28488" b="1527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4A009E-7336-498C-A439-B7011EBB1356}"/>
              </a:ext>
            </a:extLst>
          </p:cNvPr>
          <p:cNvSpPr txBox="1"/>
          <p:nvPr/>
        </p:nvSpPr>
        <p:spPr>
          <a:xfrm>
            <a:off x="1595120" y="965200"/>
            <a:ext cx="9144000" cy="51003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aphicFrame>
        <p:nvGraphicFramePr>
          <p:cNvPr id="6" name="表 2">
            <a:extLst>
              <a:ext uri="{FF2B5EF4-FFF2-40B4-BE49-F238E27FC236}">
                <a16:creationId xmlns:a16="http://schemas.microsoft.com/office/drawing/2014/main" id="{66BA3096-ADAE-4BA6-A858-8C1A5A280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822306"/>
              </p:ext>
            </p:extLst>
          </p:nvPr>
        </p:nvGraphicFramePr>
        <p:xfrm>
          <a:off x="1595120" y="1249679"/>
          <a:ext cx="8839200" cy="46431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342569051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872048955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79522876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898186666"/>
                    </a:ext>
                  </a:extLst>
                </a:gridCol>
              </a:tblGrid>
              <a:tr h="565508"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Past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Present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Future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7782584"/>
                  </a:ext>
                </a:extLst>
              </a:tr>
              <a:tr h="10417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Simple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endParaRPr kumimoji="1" lang="ja-JP" altLang="en-US" sz="24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2772282"/>
                  </a:ext>
                </a:extLst>
              </a:tr>
              <a:tr h="15179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Continuous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1271363"/>
                  </a:ext>
                </a:extLst>
              </a:tr>
              <a:tr h="15179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Perfect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2400" u="none" baseline="0" dirty="0">
                        <a:uFill>
                          <a:solidFill>
                            <a:srgbClr val="FF0000"/>
                          </a:solidFill>
                        </a:u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u="none" baseline="0" dirty="0">
                        <a:uFill>
                          <a:solidFill>
                            <a:srgbClr val="FF0000"/>
                          </a:solidFill>
                        </a:u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u="none" baseline="0" dirty="0">
                        <a:uFill>
                          <a:solidFill>
                            <a:srgbClr val="FF0000"/>
                          </a:solidFill>
                        </a:u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17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5429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1CC9CC2-B6C0-42F5-9D3D-7C91EBE695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t="28488" b="1527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4A009E-7336-498C-A439-B7011EBB1356}"/>
              </a:ext>
            </a:extLst>
          </p:cNvPr>
          <p:cNvSpPr txBox="1"/>
          <p:nvPr/>
        </p:nvSpPr>
        <p:spPr>
          <a:xfrm>
            <a:off x="1595120" y="965200"/>
            <a:ext cx="9144000" cy="51003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aphicFrame>
        <p:nvGraphicFramePr>
          <p:cNvPr id="6" name="表 2">
            <a:extLst>
              <a:ext uri="{FF2B5EF4-FFF2-40B4-BE49-F238E27FC236}">
                <a16:creationId xmlns:a16="http://schemas.microsoft.com/office/drawing/2014/main" id="{66BA3096-ADAE-4BA6-A858-8C1A5A280A41}"/>
              </a:ext>
            </a:extLst>
          </p:cNvPr>
          <p:cNvGraphicFramePr>
            <a:graphicFrameLocks noGrp="1"/>
          </p:cNvGraphicFramePr>
          <p:nvPr/>
        </p:nvGraphicFramePr>
        <p:xfrm>
          <a:off x="1595120" y="1249679"/>
          <a:ext cx="8839200" cy="46431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342569051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872048955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79522876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898186666"/>
                    </a:ext>
                  </a:extLst>
                </a:gridCol>
              </a:tblGrid>
              <a:tr h="565508"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Past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Present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Future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7782584"/>
                  </a:ext>
                </a:extLst>
              </a:tr>
              <a:tr h="10417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Simple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endParaRPr kumimoji="1" lang="ja-JP" altLang="en-US" sz="24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run away</a:t>
                      </a:r>
                    </a:p>
                    <a:p>
                      <a:pPr algn="ctr"/>
                      <a:r>
                        <a:rPr kumimoji="1" lang="en-US" altLang="ja-JP" sz="24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runs away</a:t>
                      </a:r>
                      <a:endParaRPr kumimoji="1" lang="ja-JP" altLang="en-US" sz="24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2772282"/>
                  </a:ext>
                </a:extLst>
              </a:tr>
              <a:tr h="15179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Continuous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1271363"/>
                  </a:ext>
                </a:extLst>
              </a:tr>
              <a:tr h="15179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Perfect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2400" u="none" baseline="0" dirty="0">
                        <a:uFill>
                          <a:solidFill>
                            <a:srgbClr val="FF0000"/>
                          </a:solidFill>
                        </a:u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u="none" baseline="0" dirty="0">
                        <a:uFill>
                          <a:solidFill>
                            <a:srgbClr val="FF0000"/>
                          </a:solidFill>
                        </a:u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u="none" baseline="0" dirty="0">
                        <a:uFill>
                          <a:solidFill>
                            <a:srgbClr val="FF0000"/>
                          </a:solidFill>
                        </a:u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17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4491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1CC9CC2-B6C0-42F5-9D3D-7C91EBE695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t="28488" b="1527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4A009E-7336-498C-A439-B7011EBB1356}"/>
              </a:ext>
            </a:extLst>
          </p:cNvPr>
          <p:cNvSpPr txBox="1"/>
          <p:nvPr/>
        </p:nvSpPr>
        <p:spPr>
          <a:xfrm>
            <a:off x="1595120" y="965200"/>
            <a:ext cx="9144000" cy="51003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aphicFrame>
        <p:nvGraphicFramePr>
          <p:cNvPr id="6" name="表 2">
            <a:extLst>
              <a:ext uri="{FF2B5EF4-FFF2-40B4-BE49-F238E27FC236}">
                <a16:creationId xmlns:a16="http://schemas.microsoft.com/office/drawing/2014/main" id="{66BA3096-ADAE-4BA6-A858-8C1A5A280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916573"/>
              </p:ext>
            </p:extLst>
          </p:nvPr>
        </p:nvGraphicFramePr>
        <p:xfrm>
          <a:off x="1595120" y="1249679"/>
          <a:ext cx="8839200" cy="46431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342569051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872048955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79522876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898186666"/>
                    </a:ext>
                  </a:extLst>
                </a:gridCol>
              </a:tblGrid>
              <a:tr h="565508"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Past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Present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Future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7782584"/>
                  </a:ext>
                </a:extLst>
              </a:tr>
              <a:tr h="10417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Simple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ran away</a:t>
                      </a:r>
                      <a:endParaRPr kumimoji="1" lang="ja-JP" altLang="en-US" sz="24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run away</a:t>
                      </a:r>
                    </a:p>
                    <a:p>
                      <a:pPr algn="ctr"/>
                      <a:r>
                        <a:rPr kumimoji="1" lang="en-US" altLang="ja-JP" sz="24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runs away</a:t>
                      </a:r>
                      <a:endParaRPr kumimoji="1" lang="ja-JP" altLang="en-US" sz="24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shall / will </a:t>
                      </a:r>
                    </a:p>
                    <a:p>
                      <a:pPr algn="ctr"/>
                      <a:r>
                        <a:rPr kumimoji="1" lang="en-US" altLang="ja-JP" sz="24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run away</a:t>
                      </a:r>
                      <a:endParaRPr kumimoji="1" lang="ja-JP" altLang="en-US" sz="24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2772282"/>
                  </a:ext>
                </a:extLst>
              </a:tr>
              <a:tr h="15179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Continuous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was / were</a:t>
                      </a:r>
                    </a:p>
                    <a:p>
                      <a:pPr algn="ctr"/>
                      <a:r>
                        <a:rPr kumimoji="1" lang="en-US" altLang="ja-JP" sz="24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running away</a:t>
                      </a:r>
                      <a:endParaRPr kumimoji="1" lang="ja-JP" altLang="en-US" sz="24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am / are / is</a:t>
                      </a:r>
                    </a:p>
                    <a:p>
                      <a:pPr algn="ctr"/>
                      <a:r>
                        <a:rPr kumimoji="1" lang="en-US" altLang="ja-JP" sz="24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running away</a:t>
                      </a:r>
                      <a:endParaRPr kumimoji="1" lang="ja-JP" altLang="en-US" sz="24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shall / will</a:t>
                      </a:r>
                    </a:p>
                    <a:p>
                      <a:pPr algn="ctr"/>
                      <a:r>
                        <a:rPr kumimoji="1" lang="en-US" altLang="ja-JP" sz="24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be running away</a:t>
                      </a:r>
                      <a:endParaRPr kumimoji="1" lang="ja-JP" altLang="en-US" sz="24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1271363"/>
                  </a:ext>
                </a:extLst>
              </a:tr>
              <a:tr h="15179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Perfect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had</a:t>
                      </a:r>
                      <a:r>
                        <a:rPr kumimoji="1" lang="ja-JP" altLang="en-US" sz="24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endParaRPr kumimoji="1" lang="en-US" altLang="ja-JP" sz="24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ctr"/>
                      <a:r>
                        <a:rPr kumimoji="1" lang="en-US" altLang="ja-JP" sz="2400" u="none" baseline="0" dirty="0">
                          <a:uFill>
                            <a:solidFill>
                              <a:srgbClr val="FF0000"/>
                            </a:solidFill>
                          </a:u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run away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have / has</a:t>
                      </a:r>
                    </a:p>
                    <a:p>
                      <a:pPr algn="ctr"/>
                      <a:r>
                        <a:rPr kumimoji="1" lang="en-US" altLang="ja-JP" sz="2400" u="none" baseline="0" dirty="0">
                          <a:uFill>
                            <a:solidFill>
                              <a:srgbClr val="FF0000"/>
                            </a:solidFill>
                          </a:u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run away</a:t>
                      </a:r>
                      <a:endParaRPr kumimoji="1" lang="ja-JP" altLang="en-US" sz="2400" u="none" baseline="0" dirty="0">
                        <a:uFill>
                          <a:solidFill>
                            <a:srgbClr val="FF0000"/>
                          </a:solidFill>
                        </a:u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shall / will</a:t>
                      </a:r>
                    </a:p>
                    <a:p>
                      <a:pPr algn="ctr"/>
                      <a:r>
                        <a:rPr kumimoji="1" lang="en-US" altLang="ja-JP" sz="24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have </a:t>
                      </a:r>
                      <a:r>
                        <a:rPr kumimoji="1" lang="en-US" altLang="ja-JP" sz="2400" u="none" baseline="0" dirty="0">
                          <a:uFill>
                            <a:solidFill>
                              <a:srgbClr val="FF0000"/>
                            </a:solidFill>
                          </a:u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run away</a:t>
                      </a:r>
                      <a:endParaRPr kumimoji="1" lang="ja-JP" altLang="en-US" sz="2400" u="none" baseline="0" dirty="0">
                        <a:uFill>
                          <a:solidFill>
                            <a:srgbClr val="FF0000"/>
                          </a:solidFill>
                        </a:u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17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3676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763099" y="2790295"/>
            <a:ext cx="3064087" cy="1960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DE5207-2B36-43CC-AC33-21B8EAFCD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4" y="316771"/>
            <a:ext cx="6088297" cy="62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2377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duo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biceps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biplane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5F5FFA5-47A3-3E47-A961-91502F7F6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39" y="3429000"/>
            <a:ext cx="2490077" cy="2048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8574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2377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duo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biceps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biplane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bicycle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3615289-8494-E413-47A2-44B4269EE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091" y="4060026"/>
            <a:ext cx="2048623" cy="204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90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2377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duo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biceps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biplane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bicycle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duel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ED8BC8D-76C8-EC99-43DE-3E5E88A09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21" y="4594074"/>
            <a:ext cx="2739681" cy="1935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177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2377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duo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biceps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biplane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bicycle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duel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dilemma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16078DA-723F-B887-8C14-84D33F6C5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502" y="5121837"/>
            <a:ext cx="1656468" cy="15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82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4098</TotalTime>
  <Words>1173</Words>
  <Application>Microsoft Office PowerPoint</Application>
  <PresentationFormat>ワイド画面</PresentationFormat>
  <Paragraphs>573</Paragraphs>
  <Slides>54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54</vt:i4>
      </vt:variant>
    </vt:vector>
  </HeadingPairs>
  <TitlesOfParts>
    <vt:vector size="60" baseType="lpstr">
      <vt:lpstr>游ゴシック</vt:lpstr>
      <vt:lpstr>游ゴシック Light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360</cp:revision>
  <cp:lastPrinted>2023-05-04T07:17:29Z</cp:lastPrinted>
  <dcterms:created xsi:type="dcterms:W3CDTF">2020-09-21T09:21:49Z</dcterms:created>
  <dcterms:modified xsi:type="dcterms:W3CDTF">2023-05-04T07:18:57Z</dcterms:modified>
</cp:coreProperties>
</file>