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8" r:id="rId2"/>
    <p:sldId id="257" r:id="rId3"/>
    <p:sldId id="1260" r:id="rId4"/>
    <p:sldId id="1331" r:id="rId5"/>
    <p:sldId id="1330" r:id="rId6"/>
    <p:sldId id="1329" r:id="rId7"/>
    <p:sldId id="1328" r:id="rId8"/>
    <p:sldId id="1327" r:id="rId9"/>
    <p:sldId id="1326" r:id="rId10"/>
    <p:sldId id="1325" r:id="rId11"/>
    <p:sldId id="1324" r:id="rId12"/>
    <p:sldId id="1323" r:id="rId13"/>
    <p:sldId id="1322" r:id="rId14"/>
    <p:sldId id="1321" r:id="rId15"/>
    <p:sldId id="1320" r:id="rId16"/>
    <p:sldId id="1319" r:id="rId17"/>
    <p:sldId id="1318" r:id="rId18"/>
    <p:sldId id="1317" r:id="rId19"/>
    <p:sldId id="1316" r:id="rId20"/>
    <p:sldId id="1315" r:id="rId21"/>
    <p:sldId id="899" r:id="rId22"/>
    <p:sldId id="1277" r:id="rId23"/>
    <p:sldId id="1278" r:id="rId24"/>
    <p:sldId id="1279" r:id="rId25"/>
    <p:sldId id="1161" r:id="rId26"/>
    <p:sldId id="1280" r:id="rId27"/>
    <p:sldId id="1290" r:id="rId28"/>
    <p:sldId id="1291" r:id="rId29"/>
    <p:sldId id="1292" r:id="rId30"/>
    <p:sldId id="1293" r:id="rId31"/>
    <p:sldId id="1294" r:id="rId32"/>
    <p:sldId id="1295" r:id="rId33"/>
    <p:sldId id="1296" r:id="rId34"/>
    <p:sldId id="1297" r:id="rId35"/>
    <p:sldId id="1298" r:id="rId36"/>
    <p:sldId id="1299" r:id="rId37"/>
    <p:sldId id="1300" r:id="rId38"/>
    <p:sldId id="1301" r:id="rId39"/>
    <p:sldId id="1302" r:id="rId40"/>
    <p:sldId id="1303" r:id="rId41"/>
    <p:sldId id="1304" r:id="rId42"/>
    <p:sldId id="1305" r:id="rId43"/>
    <p:sldId id="1306" r:id="rId44"/>
    <p:sldId id="1307" r:id="rId45"/>
    <p:sldId id="1308" r:id="rId46"/>
    <p:sldId id="1309" r:id="rId47"/>
    <p:sldId id="1310" r:id="rId48"/>
    <p:sldId id="1311" r:id="rId49"/>
    <p:sldId id="1312" r:id="rId50"/>
    <p:sldId id="1313" r:id="rId51"/>
    <p:sldId id="317" r:id="rId52"/>
    <p:sldId id="1200" r:id="rId53"/>
    <p:sldId id="1199" r:id="rId54"/>
    <p:sldId id="375" r:id="rId55"/>
    <p:sldId id="1314" r:id="rId56"/>
    <p:sldId id="332" r:id="rId57"/>
    <p:sldId id="864" r:id="rId58"/>
    <p:sldId id="1281" r:id="rId59"/>
    <p:sldId id="1282" r:id="rId60"/>
    <p:sldId id="1283" r:id="rId61"/>
    <p:sldId id="1284" r:id="rId62"/>
    <p:sldId id="1285" r:id="rId63"/>
    <p:sldId id="1286" r:id="rId64"/>
    <p:sldId id="1287" r:id="rId65"/>
    <p:sldId id="1288" r:id="rId66"/>
    <p:sldId id="1289" r:id="rId67"/>
    <p:sldId id="339" r:id="rId68"/>
    <p:sldId id="340" r:id="rId69"/>
    <p:sldId id="1332" r:id="rId70"/>
    <p:sldId id="341" r:id="rId71"/>
    <p:sldId id="1333" r:id="rId72"/>
    <p:sldId id="342" r:id="rId73"/>
    <p:sldId id="1334" r:id="rId74"/>
    <p:sldId id="391" r:id="rId75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34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3013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15" tIns="48007" rIns="96015" bIns="480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4b-12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0" y="24155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C6451C-DD9E-AFA7-EFB5-3AB3131C5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833" y="4693805"/>
            <a:ext cx="2420322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58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2F2DA6-A51C-E999-6766-2ED153B10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411" y="4876692"/>
            <a:ext cx="2676376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7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10.fossil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E6DE341-F669-1FB8-D693-6982F98C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881" y="1305738"/>
            <a:ext cx="26154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39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10.fossil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11.gerbil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A51B9C-EE6D-C78E-7D9D-E3A3897BD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680" y="1965833"/>
            <a:ext cx="2859272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0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10.fossil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11.gerbil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12.anvil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7BD25C-3B9B-8E9B-6495-10EE012A7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62" y="2659458"/>
            <a:ext cx="21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4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10.fossil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11.gerbil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12.anvil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13.utensil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8BD34B1-DAAC-5423-86F3-B16E78E95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602" y="3429000"/>
            <a:ext cx="1820401" cy="18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4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10.fossil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11.gerbil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12.anvil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13.utensil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14.tendril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EE05A20-7FBE-6E0F-B344-BECB4DD01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911" y="4284061"/>
            <a:ext cx="260321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10.fossil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11.gerbil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12.anvil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13.utensil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14.tendril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15.lentil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A9321A0-D8E5-6951-E0F3-7A18B1A0D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015" y="4063674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81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10.fossil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11.gerbil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12.anvil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13.utensil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14.tendril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15.lentil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16.council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008C030-212C-DA0B-E608-BAA63FC0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630" y="4414520"/>
            <a:ext cx="3389998" cy="21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81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10.fossil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11.gerbil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12.anvil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13.utensil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14.endril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15.lentil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16.council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17.stencil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507702-F502-0CBC-C3C3-6249F139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688" y="4581594"/>
            <a:ext cx="21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7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FC8DE-9AC9-4387-B079-F4B6B0631D95}"/>
              </a:ext>
            </a:extLst>
          </p:cNvPr>
          <p:cNvSpPr txBox="1"/>
          <p:nvPr/>
        </p:nvSpPr>
        <p:spPr>
          <a:xfrm>
            <a:off x="7232274" y="2723322"/>
            <a:ext cx="4045326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Test 24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98F446-5009-4B05-B661-20EF1F16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r="17561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8.basil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9.April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10.fossil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11.gerbil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12.anvil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13.utensil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14.endril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15.lentil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16.council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17.stencil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18.tranquil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CEA09C-20FA-3B0F-93A8-F19DC640D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508" y="136525"/>
            <a:ext cx="3591492" cy="171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69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u="sng" dirty="0">
                <a:latin typeface="Abadi" panose="020B0604020104020204" pitchFamily="34" charset="0"/>
                <a:ea typeface="+mj-ea"/>
                <a:cs typeface="+mj-cs"/>
              </a:rPr>
              <a:t>Punctuation</a:t>
            </a:r>
            <a:endParaRPr kumimoji="1" lang="en-US" altLang="ja-JP" sz="72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30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BB6A361E-ACA6-41FF-B0BB-09111B09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96" y="74558"/>
            <a:ext cx="7972746" cy="67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24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750CE5-6AE8-4258-87A7-0E699E3AE90D}"/>
              </a:ext>
            </a:extLst>
          </p:cNvPr>
          <p:cNvSpPr txBox="1"/>
          <p:nvPr/>
        </p:nvSpPr>
        <p:spPr>
          <a:xfrm>
            <a:off x="123290" y="1555964"/>
            <a:ext cx="120687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Can I borrow your pencil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?”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asked the journalist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The actor exclaimed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“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You scoundrel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!”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Parsley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basil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mint and rosemary are types of herb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</a:p>
          <a:p>
            <a:endParaRPr kumimoji="1"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What is the final total</a:t>
            </a:r>
            <a:r>
              <a:rPr lang="en-US" altLang="ja-JP" sz="32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  <a:endParaRPr kumimoji="1" lang="ja-JP" altLang="en-US" sz="32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29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u="sng" dirty="0">
                <a:latin typeface="Abadi" panose="020B0604020104020204" pitchFamily="34" charset="0"/>
                <a:ea typeface="+mj-ea"/>
                <a:cs typeface="+mj-cs"/>
              </a:rPr>
              <a:t>Personal Pronouns</a:t>
            </a:r>
            <a:endParaRPr kumimoji="1" lang="en-US" altLang="ja-JP" sz="72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675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28F507A-2952-4A6C-A1D1-E4E4EBA8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632709"/>
              </p:ext>
            </p:extLst>
          </p:nvPr>
        </p:nvGraphicFramePr>
        <p:xfrm>
          <a:off x="406400" y="796712"/>
          <a:ext cx="9052560" cy="526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10862227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46172233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884264576"/>
                    </a:ext>
                  </a:extLst>
                </a:gridCol>
              </a:tblGrid>
              <a:tr h="1316144"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Singular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Plural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163476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First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we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475883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Second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92952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Third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he/she/it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they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15818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F2B17-A0C4-4E99-8288-685C704FA3E3}"/>
              </a:ext>
            </a:extLst>
          </p:cNvPr>
          <p:cNvSpPr txBox="1"/>
          <p:nvPr/>
        </p:nvSpPr>
        <p:spPr>
          <a:xfrm>
            <a:off x="9631680" y="646301"/>
            <a:ext cx="2255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kumimoji="1"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36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981707-DD37-41A0-8A31-2F2CDBFC9695}"/>
              </a:ext>
            </a:extLst>
          </p:cNvPr>
          <p:cNvSpPr txBox="1"/>
          <p:nvPr/>
        </p:nvSpPr>
        <p:spPr>
          <a:xfrm>
            <a:off x="467360" y="0"/>
            <a:ext cx="114198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</a:p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lang="en-US" altLang="ja-JP" sz="32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person	            2</a:t>
            </a:r>
            <a:r>
              <a:rPr lang="en-US" altLang="ja-JP" sz="32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nd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person	        3</a:t>
            </a:r>
            <a:r>
              <a:rPr lang="en-US" altLang="ja-JP" sz="32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person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 I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endParaRPr kumimoji="1" lang="ja-JP" altLang="en-US" sz="4000" b="1" u="sng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09EC66-BC90-45E4-A0B9-574EE1CC5CCA}"/>
              </a:ext>
            </a:extLst>
          </p:cNvPr>
          <p:cNvSpPr txBox="1"/>
          <p:nvPr/>
        </p:nvSpPr>
        <p:spPr>
          <a:xfrm>
            <a:off x="650240" y="4038461"/>
            <a:ext cx="114198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</a:p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lang="en-US" altLang="ja-JP" sz="32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person	            2</a:t>
            </a:r>
            <a:r>
              <a:rPr lang="en-US" altLang="ja-JP" sz="32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nd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person	        3</a:t>
            </a:r>
            <a:r>
              <a:rPr lang="en-US" altLang="ja-JP" sz="32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 person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 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we 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5A7E479-D997-40C4-89EF-49CA3F2CC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2356204"/>
            <a:ext cx="1174395" cy="117439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BA84164-DEA1-42BD-B86B-993AEE001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417" y="2345766"/>
            <a:ext cx="1022404" cy="10224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D4814DE-D701-40C5-A469-494EA8FE2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139" y="5713936"/>
            <a:ext cx="1215290" cy="121529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C15B027-2811-497A-AD8E-D571A847AAE8}"/>
              </a:ext>
            </a:extLst>
          </p:cNvPr>
          <p:cNvCxnSpPr/>
          <p:nvPr/>
        </p:nvCxnSpPr>
        <p:spPr>
          <a:xfrm>
            <a:off x="0" y="3955551"/>
            <a:ext cx="1219200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234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89536" y="1378714"/>
            <a:ext cx="473670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dirty="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Activity Page</a:t>
            </a:r>
            <a:r>
              <a:rPr kumimoji="1" lang="en-US" altLang="ja-JP" sz="7200" b="1" dirty="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200" b="1" u="sng" dirty="0">
                <a:latin typeface="Abadi" panose="020B0604020104020204" pitchFamily="34" charset="0"/>
                <a:ea typeface="+mj-ea"/>
                <a:cs typeface="+mj-cs"/>
              </a:rPr>
              <a:t>Parsing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u="sng" dirty="0">
                <a:latin typeface="Abadi" panose="020B0604020104020204" pitchFamily="34" charset="0"/>
                <a:ea typeface="+mj-ea"/>
                <a:cs typeface="+mj-cs"/>
              </a:rPr>
              <a:t>Verbs</a:t>
            </a:r>
            <a:endParaRPr kumimoji="1" lang="en-US" altLang="ja-JP" sz="72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00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A322E6-3349-4A8E-B2C4-9A2D1AFE68F3}"/>
              </a:ext>
            </a:extLst>
          </p:cNvPr>
          <p:cNvSpPr txBox="1"/>
          <p:nvPr/>
        </p:nvSpPr>
        <p:spPr>
          <a:xfrm>
            <a:off x="416560" y="325120"/>
            <a:ext cx="1146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Abadi" panose="020B0604020104020204" pitchFamily="34" charset="0"/>
                <a:cs typeface="Cavolini" panose="03000502040302020204" pitchFamily="66" charset="0"/>
              </a:rPr>
              <a:t>Identify the verb and subject in each sentence, and then parse the verb.  </a:t>
            </a:r>
            <a:endParaRPr lang="en-US" altLang="ja-JP" sz="4000" b="1" dirty="0">
              <a:latin typeface="Abadi" panose="020B0604020104020204" pitchFamily="34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Abadi" panose="020B0604020104020204" pitchFamily="34" charset="0"/>
                <a:cs typeface="Cavolini" panose="03000502040302020204" pitchFamily="66" charset="0"/>
              </a:rPr>
              <a:t>If the subject is a noun, think about which pronoun would replace it to help you choose the right answer.</a:t>
            </a:r>
            <a:endParaRPr kumimoji="1" lang="ja-JP" altLang="en-US" sz="4000" b="1" dirty="0">
              <a:latin typeface="Abadi" panose="020B0604020104020204" pitchFamily="34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925BEB-5134-43C0-A290-6BCE2C0AD58D}"/>
              </a:ext>
            </a:extLst>
          </p:cNvPr>
          <p:cNvSpPr txBox="1"/>
          <p:nvPr/>
        </p:nvSpPr>
        <p:spPr>
          <a:xfrm>
            <a:off x="401320" y="3775136"/>
            <a:ext cx="1138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will cook</a:t>
            </a:r>
            <a:r>
              <a:rPr kumimoji="1" lang="en-US" altLang="ja-JP" sz="4000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lentil stew.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2A88DE-4F88-4C0B-ACB1-F15A983D3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838" y="3082864"/>
            <a:ext cx="2270703" cy="345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F78977-F754-4B96-B6E2-C4E82035F0DC}"/>
              </a:ext>
            </a:extLst>
          </p:cNvPr>
          <p:cNvSpPr txBox="1"/>
          <p:nvPr/>
        </p:nvSpPr>
        <p:spPr>
          <a:xfrm>
            <a:off x="254000" y="3677920"/>
            <a:ext cx="1259840" cy="9042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858FCE-5019-4CF2-B914-549000A2A000}"/>
              </a:ext>
            </a:extLst>
          </p:cNvPr>
          <p:cNvSpPr txBox="1"/>
          <p:nvPr/>
        </p:nvSpPr>
        <p:spPr>
          <a:xfrm>
            <a:off x="248149" y="3566161"/>
            <a:ext cx="50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53224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A322E6-3349-4A8E-B2C4-9A2D1AFE68F3}"/>
              </a:ext>
            </a:extLst>
          </p:cNvPr>
          <p:cNvSpPr txBox="1"/>
          <p:nvPr/>
        </p:nvSpPr>
        <p:spPr>
          <a:xfrm>
            <a:off x="416560" y="325120"/>
            <a:ext cx="1146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Abadi" panose="020B0604020104020204" pitchFamily="34" charset="0"/>
                <a:cs typeface="Cavolini" panose="03000502040302020204" pitchFamily="66" charset="0"/>
              </a:rPr>
              <a:t>Identify the verb and subject in each sentence, and then parse the verb.  </a:t>
            </a:r>
            <a:endParaRPr lang="en-US" altLang="ja-JP" sz="4000" b="1" dirty="0">
              <a:latin typeface="Abadi" panose="020B0604020104020204" pitchFamily="34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Abadi" panose="020B0604020104020204" pitchFamily="34" charset="0"/>
                <a:cs typeface="Cavolini" panose="03000502040302020204" pitchFamily="66" charset="0"/>
              </a:rPr>
              <a:t>If the subject is a noun, think about which pronoun would replace it to help you choose the right answer.</a:t>
            </a:r>
            <a:endParaRPr kumimoji="1" lang="ja-JP" altLang="en-US" sz="4000" b="1" dirty="0">
              <a:latin typeface="Abadi" panose="020B0604020104020204" pitchFamily="34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925BEB-5134-43C0-A290-6BCE2C0AD58D}"/>
              </a:ext>
            </a:extLst>
          </p:cNvPr>
          <p:cNvSpPr txBox="1"/>
          <p:nvPr/>
        </p:nvSpPr>
        <p:spPr>
          <a:xfrm>
            <a:off x="401320" y="3775136"/>
            <a:ext cx="1138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will cook</a:t>
            </a:r>
            <a:r>
              <a:rPr kumimoji="1" lang="en-US" altLang="ja-JP" sz="4000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lentil stew.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2A88DE-4F88-4C0B-ACB1-F15A983D3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838" y="3082864"/>
            <a:ext cx="2270703" cy="345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F78977-F754-4B96-B6E2-C4E82035F0DC}"/>
              </a:ext>
            </a:extLst>
          </p:cNvPr>
          <p:cNvSpPr txBox="1"/>
          <p:nvPr/>
        </p:nvSpPr>
        <p:spPr>
          <a:xfrm>
            <a:off x="254000" y="3677920"/>
            <a:ext cx="1259840" cy="9042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858FCE-5019-4CF2-B914-549000A2A000}"/>
              </a:ext>
            </a:extLst>
          </p:cNvPr>
          <p:cNvSpPr txBox="1"/>
          <p:nvPr/>
        </p:nvSpPr>
        <p:spPr>
          <a:xfrm>
            <a:off x="248149" y="3566161"/>
            <a:ext cx="50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s</a:t>
            </a:r>
            <a:endParaRPr kumimoji="1" lang="ja-JP" altLang="en-US"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1F9CFF-91A0-49D5-9691-3D3187BEAB17}"/>
              </a:ext>
            </a:extLst>
          </p:cNvPr>
          <p:cNvSpPr txBox="1"/>
          <p:nvPr/>
        </p:nvSpPr>
        <p:spPr>
          <a:xfrm>
            <a:off x="248148" y="5274432"/>
            <a:ext cx="2840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3rd person</a:t>
            </a:r>
          </a:p>
          <a:p>
            <a:r>
              <a:rPr kumimoji="1" lang="en-US" altLang="ja-JP" sz="4000" dirty="0"/>
              <a:t>singular</a:t>
            </a:r>
            <a:endParaRPr kumimoji="1" lang="ja-JP" altLang="en-US" sz="4000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F40B204-1B5B-4A38-AA7B-FB25E4B16D72}"/>
              </a:ext>
            </a:extLst>
          </p:cNvPr>
          <p:cNvCxnSpPr/>
          <p:nvPr/>
        </p:nvCxnSpPr>
        <p:spPr>
          <a:xfrm flipV="1">
            <a:off x="883920" y="4758910"/>
            <a:ext cx="0" cy="515522"/>
          </a:xfrm>
          <a:prstGeom prst="straightConnector1">
            <a:avLst/>
          </a:prstGeom>
          <a:ln w="5715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89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B35FA1A-CFCB-C0D1-A6E4-526F9829B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" y="1136547"/>
            <a:ext cx="285927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37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A322E6-3349-4A8E-B2C4-9A2D1AFE68F3}"/>
              </a:ext>
            </a:extLst>
          </p:cNvPr>
          <p:cNvSpPr txBox="1"/>
          <p:nvPr/>
        </p:nvSpPr>
        <p:spPr>
          <a:xfrm>
            <a:off x="416560" y="325120"/>
            <a:ext cx="1146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Abadi" panose="020B0604020104020204" pitchFamily="34" charset="0"/>
                <a:cs typeface="Cavolini" panose="03000502040302020204" pitchFamily="66" charset="0"/>
              </a:rPr>
              <a:t>Identify the verb and subject in each sentence, and then parse the verb.  </a:t>
            </a:r>
            <a:endParaRPr lang="en-US" altLang="ja-JP" sz="4000" b="1" dirty="0">
              <a:latin typeface="Abadi" panose="020B0604020104020204" pitchFamily="34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Abadi" panose="020B0604020104020204" pitchFamily="34" charset="0"/>
                <a:cs typeface="Cavolini" panose="03000502040302020204" pitchFamily="66" charset="0"/>
              </a:rPr>
              <a:t>If the subject is a noun, think about which pronoun would replace it to help you choose the right answer.</a:t>
            </a:r>
            <a:endParaRPr kumimoji="1" lang="ja-JP" altLang="en-US" sz="4000" b="1" dirty="0">
              <a:latin typeface="Abadi" panose="020B0604020104020204" pitchFamily="34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925BEB-5134-43C0-A290-6BCE2C0AD58D}"/>
              </a:ext>
            </a:extLst>
          </p:cNvPr>
          <p:cNvSpPr txBox="1"/>
          <p:nvPr/>
        </p:nvSpPr>
        <p:spPr>
          <a:xfrm>
            <a:off x="401320" y="3775136"/>
            <a:ext cx="1138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4000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will cook</a:t>
            </a:r>
            <a:r>
              <a:rPr kumimoji="1" lang="en-US" altLang="ja-JP" sz="4000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lentil stew.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2A88DE-4F88-4C0B-ACB1-F15A983D3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838" y="3082864"/>
            <a:ext cx="2270703" cy="345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F78977-F754-4B96-B6E2-C4E82035F0DC}"/>
              </a:ext>
            </a:extLst>
          </p:cNvPr>
          <p:cNvSpPr txBox="1"/>
          <p:nvPr/>
        </p:nvSpPr>
        <p:spPr>
          <a:xfrm>
            <a:off x="254000" y="3677920"/>
            <a:ext cx="1259840" cy="9042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858FCE-5019-4CF2-B914-549000A2A000}"/>
              </a:ext>
            </a:extLst>
          </p:cNvPr>
          <p:cNvSpPr txBox="1"/>
          <p:nvPr/>
        </p:nvSpPr>
        <p:spPr>
          <a:xfrm>
            <a:off x="248149" y="3566161"/>
            <a:ext cx="50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s</a:t>
            </a:r>
            <a:endParaRPr kumimoji="1" lang="ja-JP" altLang="en-US"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1F9CFF-91A0-49D5-9691-3D3187BEAB17}"/>
              </a:ext>
            </a:extLst>
          </p:cNvPr>
          <p:cNvSpPr txBox="1"/>
          <p:nvPr/>
        </p:nvSpPr>
        <p:spPr>
          <a:xfrm>
            <a:off x="248148" y="5274432"/>
            <a:ext cx="2840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3rd person</a:t>
            </a:r>
          </a:p>
          <a:p>
            <a:r>
              <a:rPr kumimoji="1" lang="en-US" altLang="ja-JP" sz="4000" dirty="0"/>
              <a:t>singular</a:t>
            </a:r>
            <a:endParaRPr kumimoji="1" lang="ja-JP" altLang="en-US" sz="4000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F40B204-1B5B-4A38-AA7B-FB25E4B16D72}"/>
              </a:ext>
            </a:extLst>
          </p:cNvPr>
          <p:cNvCxnSpPr/>
          <p:nvPr/>
        </p:nvCxnSpPr>
        <p:spPr>
          <a:xfrm flipV="1">
            <a:off x="883920" y="4758910"/>
            <a:ext cx="0" cy="515522"/>
          </a:xfrm>
          <a:prstGeom prst="straightConnector1">
            <a:avLst/>
          </a:prstGeom>
          <a:ln w="5715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6CA644-9453-46D3-A5A5-D2AAC4C4C480}"/>
              </a:ext>
            </a:extLst>
          </p:cNvPr>
          <p:cNvSpPr txBox="1"/>
          <p:nvPr/>
        </p:nvSpPr>
        <p:spPr>
          <a:xfrm>
            <a:off x="3428228" y="5274432"/>
            <a:ext cx="2840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simple</a:t>
            </a:r>
          </a:p>
          <a:p>
            <a:r>
              <a:rPr kumimoji="1" lang="en-US" altLang="ja-JP" sz="4000" dirty="0"/>
              <a:t>future</a:t>
            </a:r>
            <a:endParaRPr kumimoji="1" lang="ja-JP" altLang="en-US" sz="400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57109A6-E459-4CEC-8653-044E11825A50}"/>
              </a:ext>
            </a:extLst>
          </p:cNvPr>
          <p:cNvCxnSpPr>
            <a:cxnSpLocks/>
          </p:cNvCxnSpPr>
          <p:nvPr/>
        </p:nvCxnSpPr>
        <p:spPr>
          <a:xfrm flipV="1">
            <a:off x="3698240" y="4582160"/>
            <a:ext cx="0" cy="6922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084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explored the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ranquil crystal cave.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0057B1-0424-44AC-A300-789ACF7D8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0220"/>
            <a:ext cx="9753600" cy="395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7940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explored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ranquil crystal cave.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0057B1-0424-44AC-A300-789ACF7D8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0220"/>
            <a:ext cx="9753600" cy="395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086A25-0847-415D-B452-8487378A9E30}"/>
              </a:ext>
            </a:extLst>
          </p:cNvPr>
          <p:cNvSpPr txBox="1"/>
          <p:nvPr/>
        </p:nvSpPr>
        <p:spPr>
          <a:xfrm>
            <a:off x="5598160" y="52730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imple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54CFBE-ACDC-4C8B-BDEA-3A90726C71EE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1st person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7C4BFD-347A-4916-9944-DE09B9DF4606}"/>
              </a:ext>
            </a:extLst>
          </p:cNvPr>
          <p:cNvSpPr txBox="1"/>
          <p:nvPr/>
        </p:nvSpPr>
        <p:spPr>
          <a:xfrm>
            <a:off x="1036320" y="4137371"/>
            <a:ext cx="411480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2466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 travels abroad regularly in winter.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891F8F-0F8A-4546-A128-0E4B6CA7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295562"/>
            <a:ext cx="4819967" cy="361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0373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travels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abroad regularly in winter.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891F8F-0F8A-4546-A128-0E4B6CA7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295562"/>
            <a:ext cx="4819967" cy="361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C95C24-B772-4624-A55C-B72640C571EE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3rd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B1515C-2760-4C21-9E8D-F5EA82440257}"/>
              </a:ext>
            </a:extLst>
          </p:cNvPr>
          <p:cNvSpPr txBox="1"/>
          <p:nvPr/>
        </p:nvSpPr>
        <p:spPr>
          <a:xfrm>
            <a:off x="5598160" y="52730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imple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346E17-AD50-4BFF-80DE-6790398C620C}"/>
              </a:ext>
            </a:extLst>
          </p:cNvPr>
          <p:cNvSpPr txBox="1"/>
          <p:nvPr/>
        </p:nvSpPr>
        <p:spPr>
          <a:xfrm>
            <a:off x="731520" y="4064000"/>
            <a:ext cx="1016000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8068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camel was eating hay at the zoo.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CF5AA31-369B-48D1-BC66-63B30CCD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977" y="297815"/>
            <a:ext cx="5605463" cy="372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5264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camel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 eating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hay at the zoo.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CF5AA31-369B-48D1-BC66-63B30CCD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977" y="297815"/>
            <a:ext cx="5605463" cy="372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AB5D83-FBB6-4263-8408-3F4EFEC5F3EA}"/>
              </a:ext>
            </a:extLst>
          </p:cNvPr>
          <p:cNvSpPr txBox="1"/>
          <p:nvPr/>
        </p:nvSpPr>
        <p:spPr>
          <a:xfrm>
            <a:off x="2042160" y="4064000"/>
            <a:ext cx="1788160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8E29F5-C12E-4E2F-A80E-E61598EC2D12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3rd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3CE744-457D-46D5-8569-9944203BFD4C}"/>
              </a:ext>
            </a:extLst>
          </p:cNvPr>
          <p:cNvSpPr txBox="1"/>
          <p:nvPr/>
        </p:nvSpPr>
        <p:spPr>
          <a:xfrm>
            <a:off x="5547360" y="5222239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continuous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3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were washing the utensils.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52439D7-BB4B-4616-8F5F-CEBF3FF1F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84401"/>
            <a:ext cx="2682552" cy="420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6532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were washing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utensils.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52439D7-BB4B-4616-8F5F-CEBF3FF1F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84401"/>
            <a:ext cx="2682552" cy="4202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D4820B-9FE8-4DD9-9523-83B3B52B0B68}"/>
              </a:ext>
            </a:extLst>
          </p:cNvPr>
          <p:cNvSpPr txBox="1"/>
          <p:nvPr/>
        </p:nvSpPr>
        <p:spPr>
          <a:xfrm>
            <a:off x="1788160" y="4064000"/>
            <a:ext cx="1158240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1A4EAE-E72A-4494-A2E3-9F50F00C4CC9}"/>
              </a:ext>
            </a:extLst>
          </p:cNvPr>
          <p:cNvSpPr txBox="1"/>
          <p:nvPr/>
        </p:nvSpPr>
        <p:spPr>
          <a:xfrm>
            <a:off x="5598160" y="5222239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continuous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4183E6-53EE-4C42-8E18-C0A39715E8B8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71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Zack sorted the books alphabetically.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61021CE-E3A0-4226-B178-E0FD2C64F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06" y="379412"/>
            <a:ext cx="5496560" cy="366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F0F85CA-A254-40BD-AF3A-9B32B0FA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042" y="1187274"/>
            <a:ext cx="1809750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472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692E06-7F78-80F0-D6CC-658B40A71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29" y="1983184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691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Zack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sorted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 books alphabetically.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61021CE-E3A0-4226-B178-E0FD2C64F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06" y="379412"/>
            <a:ext cx="5496560" cy="366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F0F85CA-A254-40BD-AF3A-9B32B0FA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042" y="1187274"/>
            <a:ext cx="1809750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63850EC-7405-4E3D-9225-164716EA8D16}"/>
              </a:ext>
            </a:extLst>
          </p:cNvPr>
          <p:cNvSpPr txBox="1"/>
          <p:nvPr/>
        </p:nvSpPr>
        <p:spPr>
          <a:xfrm>
            <a:off x="711200" y="4046648"/>
            <a:ext cx="1635760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B9873D-C184-44D6-A01D-8274E8ED2AB7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kumimoji="1"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5D9735-1519-462F-93F1-51ADBA328200}"/>
              </a:ext>
            </a:extLst>
          </p:cNvPr>
          <p:cNvSpPr txBox="1"/>
          <p:nvPr/>
        </p:nvSpPr>
        <p:spPr>
          <a:xfrm>
            <a:off x="5598160" y="5222239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simple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past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67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will cancel their next trip.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608732-4E9C-44EF-A5F5-85DDBFD6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182880"/>
            <a:ext cx="972502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0747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They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cancel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their next trip.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608732-4E9C-44EF-A5F5-85DDBFD6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182880"/>
            <a:ext cx="972502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2F2B07-3AEC-4591-817C-4EA6A6DD637D}"/>
              </a:ext>
            </a:extLst>
          </p:cNvPr>
          <p:cNvSpPr txBox="1"/>
          <p:nvPr/>
        </p:nvSpPr>
        <p:spPr>
          <a:xfrm>
            <a:off x="1513840" y="4017701"/>
            <a:ext cx="1635760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6373090-C198-4B40-98B9-5866EB8FD3FB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kumimoji="1"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63663F-56AF-47A0-99B5-2CF0A6097C6A}"/>
              </a:ext>
            </a:extLst>
          </p:cNvPr>
          <p:cNvSpPr txBox="1"/>
          <p:nvPr/>
        </p:nvSpPr>
        <p:spPr>
          <a:xfrm>
            <a:off x="5486400" y="5222239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imple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27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am wrestling with my brother.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F017794-4F90-406A-94F2-D86117F4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095" y="99890"/>
            <a:ext cx="6191250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798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am wrestling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with my brother.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F017794-4F90-406A-94F2-D86117F4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095" y="99890"/>
            <a:ext cx="6191250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9B1DF4-A6FD-4B9C-B065-E40BB86AFC17}"/>
              </a:ext>
            </a:extLst>
          </p:cNvPr>
          <p:cNvSpPr txBox="1"/>
          <p:nvPr/>
        </p:nvSpPr>
        <p:spPr>
          <a:xfrm>
            <a:off x="1463040" y="4017701"/>
            <a:ext cx="553720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61B7BF-E18C-4D22-894E-7712B278DC6A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1st person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singular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E57BCF-AC91-47A8-8E94-E2FBEEA7EC3E}"/>
              </a:ext>
            </a:extLst>
          </p:cNvPr>
          <p:cNvSpPr txBox="1"/>
          <p:nvPr/>
        </p:nvSpPr>
        <p:spPr>
          <a:xfrm>
            <a:off x="6238240" y="5222239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resent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continuous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73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You yodel beautifully together.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00A111-B9F7-41EE-8889-975D8678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440" y="470675"/>
            <a:ext cx="4667567" cy="34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58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yodel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beautifully together.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00A111-B9F7-41EE-8889-975D8678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440" y="470675"/>
            <a:ext cx="4667567" cy="349617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B51FD2-184A-4B9D-B567-14BFAB08EFFF}"/>
              </a:ext>
            </a:extLst>
          </p:cNvPr>
          <p:cNvSpPr txBox="1"/>
          <p:nvPr/>
        </p:nvSpPr>
        <p:spPr>
          <a:xfrm>
            <a:off x="1463040" y="4017701"/>
            <a:ext cx="1524000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1BFBB5-F1DE-4457-8290-7583AA5CE623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2nd person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652AA2C-85ED-47F6-9FA6-6CCEB4851F08}"/>
              </a:ext>
            </a:extLst>
          </p:cNvPr>
          <p:cNvSpPr txBox="1"/>
          <p:nvPr/>
        </p:nvSpPr>
        <p:spPr>
          <a:xfrm>
            <a:off x="5913122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simple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234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climbers are ascending the cliff.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756F4A-753D-4AF7-8231-F71F6C57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240" y="145098"/>
            <a:ext cx="6146800" cy="408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011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climbers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 ascending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cliff.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756F4A-753D-4AF7-8231-F71F6C57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240" y="145098"/>
            <a:ext cx="6146800" cy="408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F4A180F-FE4B-4BCF-8C40-DC8CECC53C43}"/>
              </a:ext>
            </a:extLst>
          </p:cNvPr>
          <p:cNvSpPr txBox="1"/>
          <p:nvPr/>
        </p:nvSpPr>
        <p:spPr>
          <a:xfrm>
            <a:off x="2301411" y="4153095"/>
            <a:ext cx="2329494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EB2D92-C6F4-45DA-96A2-C2FC397ABD95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3rd person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28C7E1-AEE3-4A3B-ADF5-E402A4A9CB24}"/>
              </a:ext>
            </a:extLst>
          </p:cNvPr>
          <p:cNvSpPr txBox="1"/>
          <p:nvPr/>
        </p:nvSpPr>
        <p:spPr>
          <a:xfrm>
            <a:off x="5455920" y="513080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present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continuous</a:t>
            </a:r>
          </a:p>
        </p:txBody>
      </p:sp>
    </p:spTree>
    <p:extLst>
      <p:ext uri="{BB962C8B-B14F-4D97-AF65-F5344CB8AC3E}">
        <p14:creationId xmlns:p14="http://schemas.microsoft.com/office/powerpoint/2010/main" val="1575539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will be roasting chestnuts.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AA67C9-A099-4402-8510-15756A9A8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306856"/>
            <a:ext cx="5134927" cy="3846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75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91863F-6147-4C22-8843-2CC5C8904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07" y="2569761"/>
            <a:ext cx="1928617" cy="18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31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E452F5-2C9B-4E87-82A2-3018F3606449}"/>
              </a:ext>
            </a:extLst>
          </p:cNvPr>
          <p:cNvSpPr txBox="1"/>
          <p:nvPr/>
        </p:nvSpPr>
        <p:spPr>
          <a:xfrm>
            <a:off x="381000" y="415309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We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be roasting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chestnuts.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AA67C9-A099-4402-8510-15756A9A8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306856"/>
            <a:ext cx="5134927" cy="3846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329C06-1360-43A6-8068-945398733062}"/>
              </a:ext>
            </a:extLst>
          </p:cNvPr>
          <p:cNvSpPr txBox="1"/>
          <p:nvPr/>
        </p:nvSpPr>
        <p:spPr>
          <a:xfrm>
            <a:off x="1823891" y="4017701"/>
            <a:ext cx="1071709" cy="843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B84C44-7091-4ED1-BEF3-72EAC1D06B4D}"/>
              </a:ext>
            </a:extLst>
          </p:cNvPr>
          <p:cNvSpPr txBox="1"/>
          <p:nvPr/>
        </p:nvSpPr>
        <p:spPr>
          <a:xfrm>
            <a:off x="1219200" y="5222240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1st person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plural</a:t>
            </a:r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019E26-8F31-45CE-90D0-242E93D8070B}"/>
              </a:ext>
            </a:extLst>
          </p:cNvPr>
          <p:cNvSpPr txBox="1"/>
          <p:nvPr/>
        </p:nvSpPr>
        <p:spPr>
          <a:xfrm>
            <a:off x="5608320" y="5222239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continuous</a:t>
            </a:r>
          </a:p>
        </p:txBody>
      </p:sp>
    </p:spTree>
    <p:extLst>
      <p:ext uri="{BB962C8B-B14F-4D97-AF65-F5344CB8AC3E}">
        <p14:creationId xmlns:p14="http://schemas.microsoft.com/office/powerpoint/2010/main" val="31124908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Revise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Schwa</a:t>
            </a:r>
          </a:p>
        </p:txBody>
      </p:sp>
    </p:spTree>
    <p:extLst>
      <p:ext uri="{BB962C8B-B14F-4D97-AF65-F5344CB8AC3E}">
        <p14:creationId xmlns:p14="http://schemas.microsoft.com/office/powerpoint/2010/main" val="1446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05D3AF-2949-42D0-AB7D-BDF1DD493538}"/>
              </a:ext>
            </a:extLst>
          </p:cNvPr>
          <p:cNvSpPr txBox="1"/>
          <p:nvPr/>
        </p:nvSpPr>
        <p:spPr>
          <a:xfrm>
            <a:off x="640080" y="1566952"/>
            <a:ext cx="436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&lt;le&gt; /</a:t>
            </a:r>
            <a:r>
              <a:rPr kumimoji="1" lang="en-US" altLang="ja-JP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cand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simp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puzz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61829E-2EBA-45A7-BB21-8D910FECEADB}"/>
              </a:ext>
            </a:extLst>
          </p:cNvPr>
          <p:cNvSpPr txBox="1"/>
          <p:nvPr/>
        </p:nvSpPr>
        <p:spPr>
          <a:xfrm>
            <a:off x="6410960" y="1566952"/>
            <a:ext cx="5283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&lt;al&gt;&lt;el&gt;&lt;il&gt; /</a:t>
            </a:r>
            <a:r>
              <a:rPr kumimoji="1" lang="en-US" altLang="ja-JP" sz="32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cam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penc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il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1649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450209" y="1056640"/>
            <a:ext cx="5799947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Schwa &lt;-il&gt;</a:t>
            </a:r>
          </a:p>
        </p:txBody>
      </p:sp>
    </p:spTree>
    <p:extLst>
      <p:ext uri="{BB962C8B-B14F-4D97-AF65-F5344CB8AC3E}">
        <p14:creationId xmlns:p14="http://schemas.microsoft.com/office/powerpoint/2010/main" val="42859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olly Phonics 2: text, images, music, video | Glogster EDU ...">
            <a:extLst>
              <a:ext uri="{FF2B5EF4-FFF2-40B4-BE49-F238E27FC236}">
                <a16:creationId xmlns:a16="http://schemas.microsoft.com/office/drawing/2014/main" id="{B4FE1F9D-6156-42E4-9142-F853BE1D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5019"/>
          <a:stretch/>
        </p:blipFill>
        <p:spPr bwMode="auto">
          <a:xfrm>
            <a:off x="20" y="-71121"/>
            <a:ext cx="12191980" cy="4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235C12-432D-4E45-BAC3-A652A4C9F3C3}"/>
              </a:ext>
            </a:extLst>
          </p:cNvPr>
          <p:cNvSpPr txBox="1"/>
          <p:nvPr/>
        </p:nvSpPr>
        <p:spPr>
          <a:xfrm>
            <a:off x="76200" y="4564049"/>
            <a:ext cx="8448675" cy="1780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 Page :   Schwa &lt;il&gt;</a:t>
            </a:r>
          </a:p>
        </p:txBody>
      </p:sp>
    </p:spTree>
    <p:extLst>
      <p:ext uri="{BB962C8B-B14F-4D97-AF65-F5344CB8AC3E}">
        <p14:creationId xmlns:p14="http://schemas.microsoft.com/office/powerpoint/2010/main" val="1040738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D45B218-8624-4C4C-82EA-E332C1B99A26}"/>
              </a:ext>
            </a:extLst>
          </p:cNvPr>
          <p:cNvSpPr txBox="1"/>
          <p:nvPr/>
        </p:nvSpPr>
        <p:spPr>
          <a:xfrm>
            <a:off x="645160" y="528320"/>
            <a:ext cx="10901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Homework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Unscramble the letter and 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add them to &lt;il&gt; on the pencils 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to make words from the spelling list.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8DE253-F6EC-4787-B39B-263C236F6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88" y="3698419"/>
            <a:ext cx="4570277" cy="215896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6C5268-BDCB-40ED-A10E-8B21CDFFE8A4}"/>
              </a:ext>
            </a:extLst>
          </p:cNvPr>
          <p:cNvSpPr txBox="1"/>
          <p:nvPr/>
        </p:nvSpPr>
        <p:spPr>
          <a:xfrm>
            <a:off x="2169138" y="5149498"/>
            <a:ext cx="169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cemp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542B86-C274-41AF-89ED-F1A54AD0CA60}"/>
              </a:ext>
            </a:extLst>
          </p:cNvPr>
          <p:cNvSpPr txBox="1"/>
          <p:nvPr/>
        </p:nvSpPr>
        <p:spPr>
          <a:xfrm>
            <a:off x="1089061" y="5753961"/>
            <a:ext cx="4570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il 	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3270265-4B23-45CD-9F72-A98A0731E89E}"/>
              </a:ext>
            </a:extLst>
          </p:cNvPr>
          <p:cNvCxnSpPr/>
          <p:nvPr/>
        </p:nvCxnSpPr>
        <p:spPr>
          <a:xfrm>
            <a:off x="5659338" y="5992778"/>
            <a:ext cx="25274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D2DA0D-3921-4A7C-A236-A8EBE1B27744}"/>
              </a:ext>
            </a:extLst>
          </p:cNvPr>
          <p:cNvSpPr txBox="1"/>
          <p:nvPr/>
        </p:nvSpPr>
        <p:spPr>
          <a:xfrm>
            <a:off x="8921705" y="5292296"/>
            <a:ext cx="2527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432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032869" y="101159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800" b="1" dirty="0">
                <a:latin typeface="+mj-lt"/>
                <a:ea typeface="+mj-ea"/>
                <a:cs typeface="+mj-cs"/>
              </a:rPr>
              <a:t>parsing</a:t>
            </a:r>
            <a:endParaRPr kumimoji="1" lang="en-US" altLang="ja-JP" sz="8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7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pupil is drawing carefully inside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5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is drawing carefully inside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0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 inside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19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1E79BB4-AF20-2152-BD1E-BA0295FB2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14" y="3460512"/>
            <a:ext cx="21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8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inside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5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stencil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57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with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66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with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green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54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with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green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pencil.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2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with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green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0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pupil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is drawing </a:t>
            </a:r>
            <a:r>
              <a:rPr lang="en-US" altLang="ja-JP" sz="6000" b="1" dirty="0">
                <a:solidFill>
                  <a:srgbClr val="FFC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carefully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inside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stencil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with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green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pencil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FBE56-A793-45A2-8D94-788FD10A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851" y="3007360"/>
            <a:ext cx="6065054" cy="375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D8FDA6-93E3-4C2F-942E-3D6955A2485B}"/>
              </a:ext>
            </a:extLst>
          </p:cNvPr>
          <p:cNvSpPr txBox="1"/>
          <p:nvPr/>
        </p:nvSpPr>
        <p:spPr>
          <a:xfrm>
            <a:off x="904240" y="523616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resent continuous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4400">
              <a:latin typeface="+mj-lt"/>
              <a:ea typeface="+mj-ea"/>
              <a:cs typeface="+mj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DB438D-6AE1-4DBB-965E-8E0F64E8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" r="1" b="415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321452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6C0559-1E52-4931-AB75-6A459030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543" y="1460471"/>
            <a:ext cx="5819465" cy="393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087738"/>
      </p:ext>
    </p:extLst>
  </p:cSld>
  <p:clrMapOvr>
    <a:masterClrMapping/>
  </p:clrMapOvr>
  <p:transition spd="slow">
    <p:wheel spokes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316992" y="3214520"/>
            <a:ext cx="66629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scientists examined a massive fossil.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6C0559-1E52-4931-AB75-6A459030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543" y="1460471"/>
            <a:ext cx="5819465" cy="393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9870668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29F22A-2C7D-1728-E63E-AB1E9150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945" y="3935157"/>
            <a:ext cx="141439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69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06615" y="594220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C88B25C-7C93-42C7-B3EC-375CCD09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03" y="2337617"/>
            <a:ext cx="3066628" cy="41099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6B2275E-01B2-4DE3-816E-4E149A10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83" y="2521292"/>
            <a:ext cx="3608922" cy="408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244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06615" y="594220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April drew an evil weevil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C88B25C-7C93-42C7-B3EC-375CCD09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03" y="2337617"/>
            <a:ext cx="3066628" cy="41099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6B2275E-01B2-4DE3-816E-4E149A10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83" y="2521292"/>
            <a:ext cx="3608922" cy="408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1650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ADDA64-945D-4AC7-A24F-EFCB5FCED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157" y="362171"/>
            <a:ext cx="4860922" cy="364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D30568-24C7-4B4E-A089-66768CA1E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762" y="5085977"/>
            <a:ext cx="29813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4620"/>
      </p:ext>
    </p:extLst>
  </p:cSld>
  <p:clrMapOvr>
    <a:masterClrMapping/>
  </p:clrMapOvr>
  <p:transition spd="slow">
    <p:comb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533421" y="3483910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 took our gerbil to the animal hospital.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ADDA64-945D-4AC7-A24F-EFCB5FCED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157" y="362171"/>
            <a:ext cx="4860922" cy="364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D30568-24C7-4B4E-A089-66768CA1E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762" y="5085977"/>
            <a:ext cx="29813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631"/>
      </p:ext>
    </p:extLst>
  </p:cSld>
  <p:clrMapOvr>
    <a:masterClrMapping/>
  </p:clrMapOvr>
  <p:transition spd="slow">
    <p:comb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498CE8-279F-C8AF-3351-12F162AF9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7" y="4675553"/>
            <a:ext cx="2670279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17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civil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pupil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pencil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weevil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evil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peril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7.nostril</a:t>
            </a: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3D77C04-B19C-AC8C-CB4B-FAA2DEB45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587" y="4587690"/>
            <a:ext cx="213378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4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1010</Words>
  <Application>Microsoft Office PowerPoint</Application>
  <PresentationFormat>ワイド画面</PresentationFormat>
  <Paragraphs>341</Paragraphs>
  <Slides>74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74</vt:i4>
      </vt:variant>
    </vt:vector>
  </HeadingPairs>
  <TitlesOfParts>
    <vt:vector size="82" baseType="lpstr">
      <vt:lpstr>游ゴシック</vt:lpstr>
      <vt:lpstr>游ゴシック Light</vt:lpstr>
      <vt:lpstr>Abadi</vt:lpstr>
      <vt:lpstr>Arial</vt:lpstr>
      <vt:lpstr>Calibri</vt:lpstr>
      <vt:lpstr>Cavolini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158</cp:revision>
  <cp:lastPrinted>2021-01-05T23:00:33Z</cp:lastPrinted>
  <dcterms:created xsi:type="dcterms:W3CDTF">2020-10-31T02:23:16Z</dcterms:created>
  <dcterms:modified xsi:type="dcterms:W3CDTF">2023-07-27T02:44:50Z</dcterms:modified>
</cp:coreProperties>
</file>