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1096" r:id="rId3"/>
    <p:sldId id="1117" r:id="rId4"/>
    <p:sldId id="284" r:id="rId5"/>
    <p:sldId id="1156" r:id="rId6"/>
    <p:sldId id="1116" r:id="rId7"/>
    <p:sldId id="1155" r:id="rId8"/>
    <p:sldId id="1154" r:id="rId9"/>
    <p:sldId id="1095" r:id="rId10"/>
    <p:sldId id="975" r:id="rId11"/>
    <p:sldId id="976" r:id="rId12"/>
    <p:sldId id="977" r:id="rId13"/>
    <p:sldId id="2175" r:id="rId14"/>
    <p:sldId id="2176" r:id="rId15"/>
    <p:sldId id="1158" r:id="rId16"/>
    <p:sldId id="1119" r:id="rId17"/>
    <p:sldId id="956" r:id="rId18"/>
    <p:sldId id="1038" r:id="rId19"/>
    <p:sldId id="945" r:id="rId20"/>
    <p:sldId id="944" r:id="rId21"/>
    <p:sldId id="1159" r:id="rId22"/>
    <p:sldId id="946" r:id="rId23"/>
    <p:sldId id="1160" r:id="rId24"/>
    <p:sldId id="947" r:id="rId25"/>
    <p:sldId id="1161" r:id="rId26"/>
    <p:sldId id="328" r:id="rId27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652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977" cy="502367"/>
          </a:xfrm>
          <a:prstGeom prst="rect">
            <a:avLst/>
          </a:prstGeom>
        </p:spPr>
        <p:txBody>
          <a:bodyPr vert="horz" lIns="91534" tIns="45767" rIns="91534" bIns="4576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010" y="0"/>
            <a:ext cx="2984976" cy="502367"/>
          </a:xfrm>
          <a:prstGeom prst="rect">
            <a:avLst/>
          </a:prstGeom>
        </p:spPr>
        <p:txBody>
          <a:bodyPr vert="horz" lIns="91534" tIns="45767" rIns="91534" bIns="45767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4" tIns="45767" rIns="91534" bIns="4576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452" y="4820175"/>
            <a:ext cx="5509260" cy="3944214"/>
          </a:xfrm>
          <a:prstGeom prst="rect">
            <a:avLst/>
          </a:prstGeom>
        </p:spPr>
        <p:txBody>
          <a:bodyPr vert="horz" lIns="91534" tIns="45767" rIns="91534" bIns="4576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4758"/>
            <a:ext cx="2984977" cy="502367"/>
          </a:xfrm>
          <a:prstGeom prst="rect">
            <a:avLst/>
          </a:prstGeom>
        </p:spPr>
        <p:txBody>
          <a:bodyPr vert="horz" lIns="91534" tIns="45767" rIns="91534" bIns="4576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010" y="9514758"/>
            <a:ext cx="2984976" cy="502367"/>
          </a:xfrm>
          <a:prstGeom prst="rect">
            <a:avLst/>
          </a:prstGeom>
        </p:spPr>
        <p:txBody>
          <a:bodyPr vert="horz" lIns="91534" tIns="45767" rIns="91534" bIns="45767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2023/3/15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5b-35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62354" y="59101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235409" y="2147663"/>
            <a:ext cx="1209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ool	     </a:t>
            </a:r>
            <a:r>
              <a:rPr kumimoji="1" lang="en-US" altLang="ja-JP" sz="4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kumimoji="1"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ol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ule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96862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	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eme       </a:t>
            </a:r>
            <a:r>
              <a:rPr lang="en-US" altLang="ja-JP" sz="4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ol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ship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BCAFA6-B9F5-4178-A74E-C16A1AA90515}"/>
              </a:ext>
            </a:extLst>
          </p:cNvPr>
          <p:cNvCxnSpPr/>
          <p:nvPr/>
        </p:nvCxnSpPr>
        <p:spPr>
          <a:xfrm flipH="1">
            <a:off x="5797432" y="2096740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BA42DD7-D487-4487-B667-EC49F7AFF52C}"/>
              </a:ext>
            </a:extLst>
          </p:cNvPr>
          <p:cNvCxnSpPr/>
          <p:nvPr/>
        </p:nvCxnSpPr>
        <p:spPr>
          <a:xfrm flipH="1">
            <a:off x="10170216" y="2119273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EE8C0D-E772-4243-B94F-20C6D32774D6}"/>
              </a:ext>
            </a:extLst>
          </p:cNvPr>
          <p:cNvCxnSpPr/>
          <p:nvPr/>
        </p:nvCxnSpPr>
        <p:spPr>
          <a:xfrm flipH="1">
            <a:off x="9578359" y="566175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6A023AC-3FD2-4DE9-9AB7-6ABB659E304D}"/>
              </a:ext>
            </a:extLst>
          </p:cNvPr>
          <p:cNvCxnSpPr/>
          <p:nvPr/>
        </p:nvCxnSpPr>
        <p:spPr>
          <a:xfrm flipH="1">
            <a:off x="10383576" y="5696862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E876B2CC-58E7-4D26-B536-D38F72F74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9" y="153802"/>
            <a:ext cx="3091605" cy="199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CFFC0FC-99F3-4E0F-A3F8-94932ECF7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68" y="102879"/>
            <a:ext cx="1879734" cy="199386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CA3B246-FEC0-469D-B7AD-A83DB3B8D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581" y="193906"/>
            <a:ext cx="1268821" cy="199386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9353421-27E3-4994-82BF-4D77DF41F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798" y="3555999"/>
            <a:ext cx="1774825" cy="22526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159E664-2CD6-49DB-B7CB-F834590261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0557" y="3179345"/>
            <a:ext cx="3333750" cy="25527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FAD32E4-7D52-48E2-AD85-EA53147F14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0610" y="3358903"/>
            <a:ext cx="1888937" cy="209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99299" y="2310678"/>
            <a:ext cx="1264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oon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er         e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ew  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mooze</a:t>
            </a:r>
            <a:r>
              <a:rPr kumimoji="1" lang="en-US" altLang="ja-JP" sz="48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em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er     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nit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zel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ool teach er</a:t>
            </a:r>
            <a:r>
              <a:rPr kumimoji="1" lang="en-US" altLang="ja-JP" dirty="0">
                <a:solidFill>
                  <a:srgbClr val="FF0000"/>
                </a:solidFill>
              </a:rPr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E380A6D-C841-4A69-914B-61AC7AB97891}"/>
              </a:ext>
            </a:extLst>
          </p:cNvPr>
          <p:cNvCxnSpPr/>
          <p:nvPr/>
        </p:nvCxnSpPr>
        <p:spPr>
          <a:xfrm flipH="1">
            <a:off x="2268070" y="2306352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1C310EC-D5E3-4792-9B66-A21601596F04}"/>
              </a:ext>
            </a:extLst>
          </p:cNvPr>
          <p:cNvCxnSpPr/>
          <p:nvPr/>
        </p:nvCxnSpPr>
        <p:spPr>
          <a:xfrm flipH="1">
            <a:off x="5454120" y="5745678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B70B24F-8767-48E7-80D1-79E6AE75510D}"/>
              </a:ext>
            </a:extLst>
          </p:cNvPr>
          <p:cNvCxnSpPr/>
          <p:nvPr/>
        </p:nvCxnSpPr>
        <p:spPr>
          <a:xfrm flipH="1">
            <a:off x="5169640" y="230635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CDDE0F9-FCA4-4302-B0E3-DB3F63BDEA2A}"/>
              </a:ext>
            </a:extLst>
          </p:cNvPr>
          <p:cNvCxnSpPr/>
          <p:nvPr/>
        </p:nvCxnSpPr>
        <p:spPr>
          <a:xfrm flipH="1">
            <a:off x="2063362" y="566662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99EA739-332A-4533-B892-7567F451FE80}"/>
              </a:ext>
            </a:extLst>
          </p:cNvPr>
          <p:cNvCxnSpPr/>
          <p:nvPr/>
        </p:nvCxnSpPr>
        <p:spPr>
          <a:xfrm flipH="1">
            <a:off x="9302667" y="5745678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16DE8E6-1136-4E26-BD60-5BB1BDC227A4}"/>
              </a:ext>
            </a:extLst>
          </p:cNvPr>
          <p:cNvCxnSpPr/>
          <p:nvPr/>
        </p:nvCxnSpPr>
        <p:spPr>
          <a:xfrm flipH="1">
            <a:off x="11116021" y="567979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>
            <a:extLst>
              <a:ext uri="{FF2B5EF4-FFF2-40B4-BE49-F238E27FC236}">
                <a16:creationId xmlns:a16="http://schemas.microsoft.com/office/drawing/2014/main" id="{F2980120-CF19-4B3E-86EB-F5E6F5625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3" y="168460"/>
            <a:ext cx="2341967" cy="223044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35C6948-8E50-4FF8-B00C-A8F66B19A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45" y="-20653"/>
            <a:ext cx="3279590" cy="218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F9CE75F-7E41-4D1A-887D-790367A9E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757" y="272673"/>
            <a:ext cx="2200933" cy="21275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B07A1A7-AB61-4F8F-AF99-01A8E6866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299" y="3297806"/>
            <a:ext cx="2580643" cy="232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5AE6CF9-18B4-42C9-A89F-D6B37FA11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6153" y="3340039"/>
            <a:ext cx="3306445" cy="222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43232A3-6E6B-4514-9EED-DB85B0B3C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1249" y="3317976"/>
            <a:ext cx="3558598" cy="236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60960" y="2574346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kit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maltz          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zo</a:t>
            </a:r>
            <a:r>
              <a:rPr kumimoji="1" lang="en-US" altLang="ja-JP" sz="40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35788" y="5873113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      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mat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iz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phren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ic</a:t>
            </a:r>
            <a:r>
              <a:rPr kumimoji="1" lang="en-US" altLang="ja-JP" sz="36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71348E7-2001-46EB-9C41-54BB929866C7}"/>
              </a:ext>
            </a:extLst>
          </p:cNvPr>
          <p:cNvCxnSpPr/>
          <p:nvPr/>
        </p:nvCxnSpPr>
        <p:spPr>
          <a:xfrm flipH="1">
            <a:off x="10009510" y="2525118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2B6687A-17FB-4785-A904-E5C2B33F6880}"/>
              </a:ext>
            </a:extLst>
          </p:cNvPr>
          <p:cNvCxnSpPr/>
          <p:nvPr/>
        </p:nvCxnSpPr>
        <p:spPr>
          <a:xfrm flipH="1">
            <a:off x="1882681" y="5741350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F606321-E373-49D9-B1AE-622579E5B94E}"/>
              </a:ext>
            </a:extLst>
          </p:cNvPr>
          <p:cNvCxnSpPr/>
          <p:nvPr/>
        </p:nvCxnSpPr>
        <p:spPr>
          <a:xfrm flipH="1">
            <a:off x="5009733" y="580723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B5999C-9A48-4037-A33C-DE55907300E4}"/>
              </a:ext>
            </a:extLst>
          </p:cNvPr>
          <p:cNvCxnSpPr/>
          <p:nvPr/>
        </p:nvCxnSpPr>
        <p:spPr>
          <a:xfrm flipH="1">
            <a:off x="6283960" y="5807230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79E82DF-2DEC-4C48-AF1D-A3308BE6F36E}"/>
              </a:ext>
            </a:extLst>
          </p:cNvPr>
          <p:cNvCxnSpPr/>
          <p:nvPr/>
        </p:nvCxnSpPr>
        <p:spPr>
          <a:xfrm flipH="1">
            <a:off x="8984292" y="5873113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435654D-2ED8-4A10-A461-61234D1EE8F9}"/>
              </a:ext>
            </a:extLst>
          </p:cNvPr>
          <p:cNvCxnSpPr/>
          <p:nvPr/>
        </p:nvCxnSpPr>
        <p:spPr>
          <a:xfrm flipH="1">
            <a:off x="9462888" y="5873113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3F3B46D-1E8E-4CF3-AE14-7E0490CD1379}"/>
              </a:ext>
            </a:extLst>
          </p:cNvPr>
          <p:cNvCxnSpPr/>
          <p:nvPr/>
        </p:nvCxnSpPr>
        <p:spPr>
          <a:xfrm flipH="1">
            <a:off x="11230880" y="5807230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772019BD-A560-48CB-9AE2-93C770195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7" y="495157"/>
            <a:ext cx="3349308" cy="1939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E87E0A7-4B21-4245-8611-6645C31F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291" y="115228"/>
            <a:ext cx="1748324" cy="250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7C746A5-146B-4602-A6A9-2BA21A7C3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178" y="312416"/>
            <a:ext cx="2562860" cy="221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3434030-83D3-4A9B-A829-716730097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14" y="3615449"/>
            <a:ext cx="3026333" cy="209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2EF1F8-9DFD-4677-8E1B-DAA9E2EBD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351" y="3648389"/>
            <a:ext cx="3984189" cy="209296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BDD52B-3323-402C-955D-497560267A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6681" y="3847036"/>
            <a:ext cx="3566595" cy="1926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9D6CF36-A840-0060-62CC-B0790C0A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17" y="221719"/>
            <a:ext cx="2151052" cy="138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FF2CD47-6056-D181-374D-7A7129256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936" y="0"/>
            <a:ext cx="1537333" cy="163067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21E2875-9877-08F9-1C2D-F630299F3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20" y="130830"/>
            <a:ext cx="940648" cy="14781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6F3A4E5-46E5-793A-03A9-A53D2441D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422" y="131405"/>
            <a:ext cx="1025622" cy="130175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0BC23D9-C69F-57BA-20FB-6E4C5CB5A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856" y="154007"/>
            <a:ext cx="1670530" cy="12791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1E302DC-99F5-8D1D-886B-E78385C0C7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5922" y="343363"/>
            <a:ext cx="1043547" cy="11573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5C4D180-971B-D28A-971C-4EA2A063FB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7656" y="2416321"/>
            <a:ext cx="1362722" cy="129783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7916CD8-124D-6B5B-5C9B-41050D3A24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5825" y="2532644"/>
            <a:ext cx="1933126" cy="128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E692107-E4B0-0636-A694-CE6B202798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76334" y="2463733"/>
            <a:ext cx="1362722" cy="131729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A5D0A14-801F-4193-6D04-1A9D1A0BF9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459" y="2457145"/>
            <a:ext cx="1573524" cy="141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9A7BA87-2B40-E523-3DC6-750515289F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5552" y="2539007"/>
            <a:ext cx="1933126" cy="129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F5860BC1-AA32-FC22-82F6-850F7A9BD2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2950" y="2452777"/>
            <a:ext cx="1988088" cy="132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84068AF-FA20-F389-FCFA-FB72D3E84D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6491" y="4613018"/>
            <a:ext cx="2225267" cy="128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6D2204F3-F2FB-DB34-DB3E-0BB5D53F32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535" y="4426688"/>
            <a:ext cx="1157485" cy="1660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838625-68E2-4D82-E1B6-C85027BB2D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31985" y="4564588"/>
            <a:ext cx="1677783" cy="144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6E5C94D-3E17-0FA0-E63C-AD4D10CB77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85969" y="4608143"/>
            <a:ext cx="1876610" cy="1297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0C9C3E4-26A0-385F-3319-4E81DEEF94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6483" y="4695621"/>
            <a:ext cx="1993575" cy="104725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A21CC75-DABE-E82D-CBDF-CF773C15D34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49696" y="4646292"/>
            <a:ext cx="2095856" cy="1132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932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233210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Match the words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6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Parsing and Sentence Wall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21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schooner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magnificent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246880" y="1621393"/>
            <a:ext cx="32816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made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across the ocean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66344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journey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its </a:t>
            </a:r>
          </a:p>
          <a:p>
            <a:r>
              <a:rPr lang="ja-JP" altLang="en-US" sz="3600" b="1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>
                <a:latin typeface="Cavolini" panose="03000502040302020204" pitchFamily="66" charset="0"/>
                <a:cs typeface="Cavolini" panose="03000502040302020204" pitchFamily="66" charset="0"/>
              </a:rPr>
              <a:t>hazardous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4521200" y="3652718"/>
            <a:ext cx="291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(transitive)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233680" y="182880"/>
            <a:ext cx="1160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magnificent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schooner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its hazardous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journey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across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ja-JP" altLang="en-US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ocean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3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Spelling&lt;sch&gt;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Homophones and Homographs.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2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EED21D-13A2-45E2-9316-68EB0FB3F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719" y="2268537"/>
            <a:ext cx="4961775" cy="383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189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3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new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ool master will teach geography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EED21D-13A2-45E2-9316-68EB0FB3F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719" y="2268537"/>
            <a:ext cx="4961775" cy="383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6723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9061CB6-3F0A-4C42-858F-EE467D56D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474" y="2763520"/>
            <a:ext cx="6724922" cy="360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03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3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“The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nitzel is delicious,” declared the chef.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9061CB6-3F0A-4C42-858F-EE467D56D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474" y="2763520"/>
            <a:ext cx="6724922" cy="360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644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A93F4E3-5C84-48EB-83F0-428B7F38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767" y="2492057"/>
            <a:ext cx="4655185" cy="399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90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808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It is impossible to fit everything into my busy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edule.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A93F4E3-5C84-48EB-83F0-428B7F389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767" y="2492057"/>
            <a:ext cx="4655185" cy="399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376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4CFC47-D14C-4410-8B50-4471BDF0E8BF}"/>
              </a:ext>
            </a:extLst>
          </p:cNvPr>
          <p:cNvSpPr txBox="1"/>
          <p:nvPr/>
        </p:nvSpPr>
        <p:spPr>
          <a:xfrm>
            <a:off x="449580" y="1217572"/>
            <a:ext cx="355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0070C0"/>
                </a:solidFill>
              </a:rPr>
              <a:t>Homophone</a:t>
            </a:r>
          </a:p>
          <a:p>
            <a:pPr algn="ctr"/>
            <a:r>
              <a:rPr lang="en-US" altLang="ja-JP" sz="4000" dirty="0"/>
              <a:t>Same</a:t>
            </a:r>
          </a:p>
          <a:p>
            <a:pPr algn="ctr"/>
            <a:r>
              <a:rPr lang="en-US" altLang="ja-JP" sz="4000" dirty="0"/>
              <a:t>pronunciation,</a:t>
            </a:r>
          </a:p>
          <a:p>
            <a:pPr algn="ctr"/>
            <a:r>
              <a:rPr lang="en-US" altLang="ja-JP" sz="4000" dirty="0"/>
              <a:t>Different </a:t>
            </a:r>
          </a:p>
          <a:p>
            <a:pPr algn="ctr"/>
            <a:r>
              <a:rPr lang="en-US" altLang="ja-JP" sz="4000" dirty="0"/>
              <a:t>s</a:t>
            </a:r>
            <a:r>
              <a:rPr kumimoji="1" lang="en-US" altLang="ja-JP" sz="4000" dirty="0"/>
              <a:t>pelling and </a:t>
            </a:r>
          </a:p>
          <a:p>
            <a:pPr algn="ctr"/>
            <a:r>
              <a:rPr lang="en-US" altLang="ja-JP" sz="4000" dirty="0"/>
              <a:t>meaning</a:t>
            </a:r>
          </a:p>
          <a:p>
            <a:pPr algn="ctr"/>
            <a:endParaRPr kumimoji="1" lang="en-US" altLang="ja-JP" sz="4000" dirty="0"/>
          </a:p>
          <a:p>
            <a:pPr algn="ctr"/>
            <a:r>
              <a:rPr lang="en-US" altLang="ja-JP" sz="4000" dirty="0"/>
              <a:t> </a:t>
            </a:r>
            <a:r>
              <a:rPr lang="en-US" altLang="ja-JP" sz="4000" b="1" dirty="0"/>
              <a:t>too/two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2276D-A51D-4271-8D7B-2B1210DD6E02}"/>
              </a:ext>
            </a:extLst>
          </p:cNvPr>
          <p:cNvSpPr txBox="1"/>
          <p:nvPr/>
        </p:nvSpPr>
        <p:spPr>
          <a:xfrm>
            <a:off x="4320541" y="2372657"/>
            <a:ext cx="3550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Homonym</a:t>
            </a:r>
          </a:p>
          <a:p>
            <a:pPr algn="ctr"/>
            <a:r>
              <a:rPr lang="en-US" altLang="ja-JP" sz="4000" dirty="0"/>
              <a:t>Different </a:t>
            </a:r>
          </a:p>
          <a:p>
            <a:pPr algn="ctr"/>
            <a:r>
              <a:rPr lang="en-US" altLang="ja-JP" sz="4000" dirty="0"/>
              <a:t>meaning</a:t>
            </a:r>
          </a:p>
          <a:p>
            <a:r>
              <a:rPr lang="en-US" altLang="ja-JP" sz="4000" dirty="0"/>
              <a:t>   </a:t>
            </a:r>
          </a:p>
          <a:p>
            <a:r>
              <a:rPr lang="en-US" altLang="ja-JP" sz="4000" b="1" dirty="0"/>
              <a:t>    bat </a:t>
            </a:r>
          </a:p>
          <a:p>
            <a:r>
              <a:rPr lang="en-US" altLang="ja-JP" sz="4000" b="1" dirty="0"/>
              <a:t>         bat </a:t>
            </a:r>
            <a:endParaRPr kumimoji="1" lang="ja-JP" altLang="en-US" sz="2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0BD3C-19E0-40F0-B18F-29778BD1009F}"/>
              </a:ext>
            </a:extLst>
          </p:cNvPr>
          <p:cNvSpPr txBox="1"/>
          <p:nvPr/>
        </p:nvSpPr>
        <p:spPr>
          <a:xfrm>
            <a:off x="7955278" y="2372657"/>
            <a:ext cx="393700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Heteronym</a:t>
            </a:r>
          </a:p>
          <a:p>
            <a:r>
              <a:rPr lang="en-US" altLang="ja-JP" sz="2800" dirty="0"/>
              <a:t>Different </a:t>
            </a:r>
          </a:p>
          <a:p>
            <a:r>
              <a:rPr kumimoji="1" lang="en-US" altLang="ja-JP" sz="2800" dirty="0"/>
              <a:t>pronunciation and </a:t>
            </a:r>
          </a:p>
          <a:p>
            <a:r>
              <a:rPr lang="en-US" altLang="ja-JP" sz="2800" dirty="0"/>
              <a:t>meaning</a:t>
            </a:r>
          </a:p>
          <a:p>
            <a:endParaRPr kumimoji="1" lang="en-US" altLang="ja-JP" sz="4000" dirty="0"/>
          </a:p>
          <a:p>
            <a:r>
              <a:rPr lang="en-US" altLang="ja-JP" sz="4000" b="1" dirty="0"/>
              <a:t>bow</a:t>
            </a:r>
            <a:r>
              <a:rPr lang="en-US" altLang="ja-JP" sz="3600" b="1" dirty="0"/>
              <a:t> </a:t>
            </a:r>
            <a:r>
              <a:rPr lang="en-US" altLang="ja-JP" sz="2800" b="1" dirty="0"/>
              <a:t>    </a:t>
            </a:r>
            <a:endParaRPr lang="en-US" altLang="ja-JP" sz="4000" b="1" dirty="0"/>
          </a:p>
          <a:p>
            <a:r>
              <a:rPr lang="en-US" altLang="ja-JP" sz="3600" b="1" dirty="0"/>
              <a:t>     </a:t>
            </a:r>
            <a:r>
              <a:rPr lang="en-US" altLang="ja-JP" sz="4000" b="1" dirty="0"/>
              <a:t>bow</a:t>
            </a:r>
            <a:endParaRPr kumimoji="1" lang="ja-JP" altLang="en-US" sz="4000" b="1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EF3F1EA-ABEA-47B6-A731-55D26ADE52D5}"/>
              </a:ext>
            </a:extLst>
          </p:cNvPr>
          <p:cNvSpPr/>
          <p:nvPr/>
        </p:nvSpPr>
        <p:spPr>
          <a:xfrm>
            <a:off x="375920" y="826987"/>
            <a:ext cx="3799840" cy="57979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D682F32-63C2-4E2B-B845-A7433C0C9001}"/>
              </a:ext>
            </a:extLst>
          </p:cNvPr>
          <p:cNvSpPr/>
          <p:nvPr/>
        </p:nvSpPr>
        <p:spPr>
          <a:xfrm>
            <a:off x="4409440" y="1949003"/>
            <a:ext cx="7482840" cy="463296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66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54AF6F-0DCB-4EEA-B89D-EB6F4C5CBD8B}"/>
              </a:ext>
            </a:extLst>
          </p:cNvPr>
          <p:cNvSpPr txBox="1"/>
          <p:nvPr/>
        </p:nvSpPr>
        <p:spPr>
          <a:xfrm>
            <a:off x="7391400" y="124679"/>
            <a:ext cx="467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00B050"/>
                </a:solidFill>
              </a:rPr>
              <a:t>Homograph</a:t>
            </a:r>
          </a:p>
          <a:p>
            <a:r>
              <a:rPr lang="en-US" altLang="ja-JP" sz="3600" dirty="0">
                <a:solidFill>
                  <a:srgbClr val="00B050"/>
                </a:solidFill>
              </a:rPr>
              <a:t>Same spelling,</a:t>
            </a:r>
          </a:p>
          <a:p>
            <a:r>
              <a:rPr lang="en-US" altLang="ja-JP" sz="3600" dirty="0">
                <a:solidFill>
                  <a:srgbClr val="00B050"/>
                </a:solidFill>
              </a:rPr>
              <a:t>d</a:t>
            </a:r>
            <a:r>
              <a:rPr kumimoji="1" lang="en-US" altLang="ja-JP" sz="3600" dirty="0">
                <a:solidFill>
                  <a:srgbClr val="00B050"/>
                </a:solidFill>
              </a:rPr>
              <a:t>ifferent meaning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B5E26ED-00B8-4B0A-BB5A-7465CBCA0E10}"/>
              </a:ext>
            </a:extLst>
          </p:cNvPr>
          <p:cNvCxnSpPr/>
          <p:nvPr/>
        </p:nvCxnSpPr>
        <p:spPr>
          <a:xfrm flipH="1">
            <a:off x="6969760" y="1097280"/>
            <a:ext cx="335280" cy="84328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929C30BA-FFCB-4D54-BBB0-C017D618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06714"/>
            <a:ext cx="1154122" cy="62531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2EB8467-6A19-4B47-878F-80A8DC470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036" y="5455364"/>
            <a:ext cx="969382" cy="104266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F7E545-6ECB-4251-8C21-7C937D26E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596" y="4706714"/>
            <a:ext cx="1064292" cy="91177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A7BD325-80E8-4643-903E-6A5BA9068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958" y="5586256"/>
            <a:ext cx="1672910" cy="9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Let’s write the meanings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CCE173-D155-45BA-A0DF-78339845A2B0}"/>
              </a:ext>
            </a:extLst>
          </p:cNvPr>
          <p:cNvSpPr txBox="1"/>
          <p:nvPr/>
        </p:nvSpPr>
        <p:spPr>
          <a:xfrm>
            <a:off x="152400" y="284480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Write the meanings for these pairs of heteronyms.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C41E33-84A5-477D-9D47-172592F20205}"/>
              </a:ext>
            </a:extLst>
          </p:cNvPr>
          <p:cNvSpPr txBox="1"/>
          <p:nvPr/>
        </p:nvSpPr>
        <p:spPr>
          <a:xfrm>
            <a:off x="152400" y="1076960"/>
            <a:ext cx="11877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row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/row/: a line of people or things</a:t>
            </a: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/</a:t>
            </a:r>
            <a:r>
              <a:rPr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rou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/: a noisy argument with someone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59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CCE173-D155-45BA-A0DF-78339845A2B0}"/>
              </a:ext>
            </a:extLst>
          </p:cNvPr>
          <p:cNvSpPr txBox="1"/>
          <p:nvPr/>
        </p:nvSpPr>
        <p:spPr>
          <a:xfrm>
            <a:off x="152400" y="284480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Write the meanings for these pairs of heteronyms.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C41E33-84A5-477D-9D47-172592F20205}"/>
              </a:ext>
            </a:extLst>
          </p:cNvPr>
          <p:cNvSpPr txBox="1"/>
          <p:nvPr/>
        </p:nvSpPr>
        <p:spPr>
          <a:xfrm>
            <a:off x="152400" y="1076960"/>
            <a:ext cx="118770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row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/row/: a line of people or things</a:t>
            </a: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/</a:t>
            </a:r>
            <a:r>
              <a:rPr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rou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/: a noisy argument with someone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wound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/wound/: past tense of wind</a:t>
            </a:r>
          </a:p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woond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/: damage that is done to a part of someone’s body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84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CCE173-D155-45BA-A0DF-78339845A2B0}"/>
              </a:ext>
            </a:extLst>
          </p:cNvPr>
          <p:cNvSpPr txBox="1"/>
          <p:nvPr/>
        </p:nvSpPr>
        <p:spPr>
          <a:xfrm>
            <a:off x="152400" y="284480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Write the meanings for these pairs of heteronyms.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C41E33-84A5-477D-9D47-172592F20205}"/>
              </a:ext>
            </a:extLst>
          </p:cNvPr>
          <p:cNvSpPr txBox="1"/>
          <p:nvPr/>
        </p:nvSpPr>
        <p:spPr>
          <a:xfrm>
            <a:off x="152400" y="1076960"/>
            <a:ext cx="11877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row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/row/: a line of people or things</a:t>
            </a: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/</a:t>
            </a:r>
            <a:r>
              <a:rPr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rou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/: a noisy argument with someone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wound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/wound/: past tense of wind</a:t>
            </a:r>
          </a:p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woond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/: damage that is done to a part of someone’s body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bject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/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ob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ject/: a thing that you can touch</a:t>
            </a: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   /ob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ject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/: to disagree with something</a:t>
            </a:r>
          </a:p>
        </p:txBody>
      </p:sp>
    </p:spTree>
    <p:extLst>
      <p:ext uri="{BB962C8B-B14F-4D97-AF65-F5344CB8AC3E}">
        <p14:creationId xmlns:p14="http://schemas.microsoft.com/office/powerpoint/2010/main" val="681360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CCE173-D155-45BA-A0DF-78339845A2B0}"/>
              </a:ext>
            </a:extLst>
          </p:cNvPr>
          <p:cNvSpPr txBox="1"/>
          <p:nvPr/>
        </p:nvSpPr>
        <p:spPr>
          <a:xfrm>
            <a:off x="152400" y="284480"/>
            <a:ext cx="1170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Write the meanings for these pairs of heteronyms.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BC41E33-84A5-477D-9D47-172592F20205}"/>
              </a:ext>
            </a:extLst>
          </p:cNvPr>
          <p:cNvSpPr txBox="1"/>
          <p:nvPr/>
        </p:nvSpPr>
        <p:spPr>
          <a:xfrm>
            <a:off x="152400" y="1076960"/>
            <a:ext cx="118770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row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/row/: a line of people or things</a:t>
            </a: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/</a:t>
            </a:r>
            <a:r>
              <a:rPr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rou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/: a noisy argument with someone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wound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/wound/: past tense of wind</a:t>
            </a:r>
          </a:p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r>
              <a:rPr kumimoji="1" lang="en-US" altLang="ja-JP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woond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/: damage that is done to a part of someone’s body</a:t>
            </a: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bject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/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ob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ject/: a thing that you can touch</a:t>
            </a: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   /ob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ject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/: to disagree with something</a:t>
            </a:r>
          </a:p>
          <a:p>
            <a:endParaRPr kumimoji="1"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content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 /</a:t>
            </a:r>
            <a:r>
              <a:rPr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con</a:t>
            </a:r>
            <a:r>
              <a:rPr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tent/: whatever is held or contained in something</a:t>
            </a:r>
          </a:p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	     /con</a:t>
            </a:r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tent</a:t>
            </a:r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/: wanting no more than what one has, or satisfied</a:t>
            </a:r>
            <a:endParaRPr kumimoji="1" lang="ja-JP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79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learn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Spelling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&lt;sch&gt;.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531</Words>
  <Application>Microsoft Office PowerPoint</Application>
  <PresentationFormat>ワイド画面</PresentationFormat>
  <Paragraphs>155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317</cp:revision>
  <cp:lastPrinted>2023-03-11T14:30:20Z</cp:lastPrinted>
  <dcterms:created xsi:type="dcterms:W3CDTF">2020-09-21T09:21:49Z</dcterms:created>
  <dcterms:modified xsi:type="dcterms:W3CDTF">2023-03-15T08:57:15Z</dcterms:modified>
</cp:coreProperties>
</file>