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957" r:id="rId4"/>
    <p:sldId id="977" r:id="rId5"/>
    <p:sldId id="976" r:id="rId6"/>
    <p:sldId id="975" r:id="rId7"/>
    <p:sldId id="974" r:id="rId8"/>
    <p:sldId id="973" r:id="rId9"/>
    <p:sldId id="972" r:id="rId10"/>
    <p:sldId id="971" r:id="rId11"/>
    <p:sldId id="970" r:id="rId12"/>
    <p:sldId id="969" r:id="rId13"/>
    <p:sldId id="968" r:id="rId14"/>
    <p:sldId id="967" r:id="rId15"/>
    <p:sldId id="966" r:id="rId16"/>
    <p:sldId id="965" r:id="rId17"/>
    <p:sldId id="964" r:id="rId18"/>
    <p:sldId id="963" r:id="rId19"/>
    <p:sldId id="962" r:id="rId20"/>
    <p:sldId id="961" r:id="rId21"/>
    <p:sldId id="347" r:id="rId22"/>
    <p:sldId id="922" r:id="rId23"/>
    <p:sldId id="929" r:id="rId24"/>
    <p:sldId id="928" r:id="rId25"/>
    <p:sldId id="927" r:id="rId26"/>
    <p:sldId id="926" r:id="rId27"/>
    <p:sldId id="925" r:id="rId28"/>
    <p:sldId id="924" r:id="rId29"/>
    <p:sldId id="923" r:id="rId30"/>
    <p:sldId id="921" r:id="rId31"/>
    <p:sldId id="284" r:id="rId32"/>
    <p:sldId id="930" r:id="rId33"/>
    <p:sldId id="937" r:id="rId34"/>
    <p:sldId id="932" r:id="rId35"/>
    <p:sldId id="933" r:id="rId36"/>
    <p:sldId id="934" r:id="rId37"/>
    <p:sldId id="935" r:id="rId38"/>
    <p:sldId id="938" r:id="rId39"/>
    <p:sldId id="936" r:id="rId40"/>
    <p:sldId id="960" r:id="rId41"/>
    <p:sldId id="959" r:id="rId42"/>
    <p:sldId id="958" r:id="rId43"/>
    <p:sldId id="939" r:id="rId44"/>
    <p:sldId id="940" r:id="rId45"/>
    <p:sldId id="941" r:id="rId46"/>
    <p:sldId id="942" r:id="rId47"/>
    <p:sldId id="943" r:id="rId48"/>
    <p:sldId id="328" r:id="rId49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3784" autoAdjust="0"/>
  </p:normalViewPr>
  <p:slideViewPr>
    <p:cSldViewPr snapToGrid="0">
      <p:cViewPr varScale="1">
        <p:scale>
          <a:sx n="44" d="100"/>
          <a:sy n="44" d="100"/>
        </p:scale>
        <p:origin x="44" y="3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5b-24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</p:txBody>
      </p:sp>
    </p:spTree>
    <p:extLst>
      <p:ext uri="{BB962C8B-B14F-4D97-AF65-F5344CB8AC3E}">
        <p14:creationId xmlns:p14="http://schemas.microsoft.com/office/powerpoint/2010/main" val="108095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</p:spTree>
    <p:extLst>
      <p:ext uri="{BB962C8B-B14F-4D97-AF65-F5344CB8AC3E}">
        <p14:creationId xmlns:p14="http://schemas.microsoft.com/office/powerpoint/2010/main" val="195817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595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bonsai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2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595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bonsai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graffiti</a:t>
            </a:r>
          </a:p>
        </p:txBody>
      </p:sp>
    </p:spTree>
    <p:extLst>
      <p:ext uri="{BB962C8B-B14F-4D97-AF65-F5344CB8AC3E}">
        <p14:creationId xmlns:p14="http://schemas.microsoft.com/office/powerpoint/2010/main" val="101034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5953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bonsai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graffiti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safari</a:t>
            </a:r>
          </a:p>
        </p:txBody>
      </p:sp>
    </p:spTree>
    <p:extLst>
      <p:ext uri="{BB962C8B-B14F-4D97-AF65-F5344CB8AC3E}">
        <p14:creationId xmlns:p14="http://schemas.microsoft.com/office/powerpoint/2010/main" val="131015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5953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bonsai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graffiti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safari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spaghetti</a:t>
            </a:r>
          </a:p>
        </p:txBody>
      </p:sp>
    </p:spTree>
    <p:extLst>
      <p:ext uri="{BB962C8B-B14F-4D97-AF65-F5344CB8AC3E}">
        <p14:creationId xmlns:p14="http://schemas.microsoft.com/office/powerpoint/2010/main" val="3590600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5953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bonsai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graffiti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safari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spaghetti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broccoli</a:t>
            </a:r>
          </a:p>
        </p:txBody>
      </p:sp>
    </p:spTree>
    <p:extLst>
      <p:ext uri="{BB962C8B-B14F-4D97-AF65-F5344CB8AC3E}">
        <p14:creationId xmlns:p14="http://schemas.microsoft.com/office/powerpoint/2010/main" val="129899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5953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bonsai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graffiti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safari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spaghetti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broccoli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origami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0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5953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bonsai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graffiti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safari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spaghetti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broccoli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origami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tsunami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59537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bonsai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graffiti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safari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spaghetti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broccoli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origami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tsunami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pepperoni</a:t>
            </a:r>
          </a:p>
        </p:txBody>
      </p:sp>
    </p:spTree>
    <p:extLst>
      <p:ext uri="{BB962C8B-B14F-4D97-AF65-F5344CB8AC3E}">
        <p14:creationId xmlns:p14="http://schemas.microsoft.com/office/powerpoint/2010/main" val="3188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30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salami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alibi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334000" y="168165"/>
            <a:ext cx="5953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bonsai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graffiti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safari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spaghetti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broccoli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origami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tsunami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pepperoni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paparazzi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5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plurals.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57931-6A53-4530-8CCB-CDA180B083AF}"/>
              </a:ext>
            </a:extLst>
          </p:cNvPr>
          <p:cNvSpPr txBox="1"/>
          <p:nvPr/>
        </p:nvSpPr>
        <p:spPr>
          <a:xfrm>
            <a:off x="61976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berry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6DE79-5307-4EC7-A9B7-9682F6DA8637}"/>
              </a:ext>
            </a:extLst>
          </p:cNvPr>
          <p:cNvSpPr txBox="1"/>
          <p:nvPr/>
        </p:nvSpPr>
        <p:spPr>
          <a:xfrm>
            <a:off x="3037840" y="71120"/>
            <a:ext cx="23164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5CF5-85B2-4F9A-BD6D-8F4C78C0286B}"/>
              </a:ext>
            </a:extLst>
          </p:cNvPr>
          <p:cNvSpPr txBox="1"/>
          <p:nvPr/>
        </p:nvSpPr>
        <p:spPr>
          <a:xfrm>
            <a:off x="60960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wolf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leaf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wife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05E4F9-839E-4CD8-AAE5-5F192CD5D113}"/>
              </a:ext>
            </a:extLst>
          </p:cNvPr>
          <p:cNvSpPr txBox="1"/>
          <p:nvPr/>
        </p:nvSpPr>
        <p:spPr>
          <a:xfrm>
            <a:off x="8686800" y="71120"/>
            <a:ext cx="2316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33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57931-6A53-4530-8CCB-CDA180B083AF}"/>
              </a:ext>
            </a:extLst>
          </p:cNvPr>
          <p:cNvSpPr txBox="1"/>
          <p:nvPr/>
        </p:nvSpPr>
        <p:spPr>
          <a:xfrm>
            <a:off x="61976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berry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6DE79-5307-4EC7-A9B7-9682F6DA8637}"/>
              </a:ext>
            </a:extLst>
          </p:cNvPr>
          <p:cNvSpPr txBox="1"/>
          <p:nvPr/>
        </p:nvSpPr>
        <p:spPr>
          <a:xfrm>
            <a:off x="3037840" y="71120"/>
            <a:ext cx="23164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5CF5-85B2-4F9A-BD6D-8F4C78C0286B}"/>
              </a:ext>
            </a:extLst>
          </p:cNvPr>
          <p:cNvSpPr txBox="1"/>
          <p:nvPr/>
        </p:nvSpPr>
        <p:spPr>
          <a:xfrm>
            <a:off x="60960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wolf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leaf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wife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05E4F9-839E-4CD8-AAE5-5F192CD5D113}"/>
              </a:ext>
            </a:extLst>
          </p:cNvPr>
          <p:cNvSpPr txBox="1"/>
          <p:nvPr/>
        </p:nvSpPr>
        <p:spPr>
          <a:xfrm>
            <a:off x="8686800" y="71120"/>
            <a:ext cx="2316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5143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57931-6A53-4530-8CCB-CDA180B083AF}"/>
              </a:ext>
            </a:extLst>
          </p:cNvPr>
          <p:cNvSpPr txBox="1"/>
          <p:nvPr/>
        </p:nvSpPr>
        <p:spPr>
          <a:xfrm>
            <a:off x="61976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berry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6DE79-5307-4EC7-A9B7-9682F6DA8637}"/>
              </a:ext>
            </a:extLst>
          </p:cNvPr>
          <p:cNvSpPr txBox="1"/>
          <p:nvPr/>
        </p:nvSpPr>
        <p:spPr>
          <a:xfrm>
            <a:off x="3037840" y="71120"/>
            <a:ext cx="23164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5CF5-85B2-4F9A-BD6D-8F4C78C0286B}"/>
              </a:ext>
            </a:extLst>
          </p:cNvPr>
          <p:cNvSpPr txBox="1"/>
          <p:nvPr/>
        </p:nvSpPr>
        <p:spPr>
          <a:xfrm>
            <a:off x="60960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wolf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leaf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wife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05E4F9-839E-4CD8-AAE5-5F192CD5D113}"/>
              </a:ext>
            </a:extLst>
          </p:cNvPr>
          <p:cNvSpPr txBox="1"/>
          <p:nvPr/>
        </p:nvSpPr>
        <p:spPr>
          <a:xfrm>
            <a:off x="8686800" y="71120"/>
            <a:ext cx="2316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9388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57931-6A53-4530-8CCB-CDA180B083AF}"/>
              </a:ext>
            </a:extLst>
          </p:cNvPr>
          <p:cNvSpPr txBox="1"/>
          <p:nvPr/>
        </p:nvSpPr>
        <p:spPr>
          <a:xfrm>
            <a:off x="61976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berry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6DE79-5307-4EC7-A9B7-9682F6DA8637}"/>
              </a:ext>
            </a:extLst>
          </p:cNvPr>
          <p:cNvSpPr txBox="1"/>
          <p:nvPr/>
        </p:nvSpPr>
        <p:spPr>
          <a:xfrm>
            <a:off x="3037840" y="71120"/>
            <a:ext cx="23164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lang="en-US" altLang="ja-JP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5CF5-85B2-4F9A-BD6D-8F4C78C0286B}"/>
              </a:ext>
            </a:extLst>
          </p:cNvPr>
          <p:cNvSpPr txBox="1"/>
          <p:nvPr/>
        </p:nvSpPr>
        <p:spPr>
          <a:xfrm>
            <a:off x="60960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wolf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leaf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wife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05E4F9-839E-4CD8-AAE5-5F192CD5D113}"/>
              </a:ext>
            </a:extLst>
          </p:cNvPr>
          <p:cNvSpPr txBox="1"/>
          <p:nvPr/>
        </p:nvSpPr>
        <p:spPr>
          <a:xfrm>
            <a:off x="8686800" y="71120"/>
            <a:ext cx="2316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344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57931-6A53-4530-8CCB-CDA180B083AF}"/>
              </a:ext>
            </a:extLst>
          </p:cNvPr>
          <p:cNvSpPr txBox="1"/>
          <p:nvPr/>
        </p:nvSpPr>
        <p:spPr>
          <a:xfrm>
            <a:off x="61976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berry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6DE79-5307-4EC7-A9B7-9682F6DA8637}"/>
              </a:ext>
            </a:extLst>
          </p:cNvPr>
          <p:cNvSpPr txBox="1"/>
          <p:nvPr/>
        </p:nvSpPr>
        <p:spPr>
          <a:xfrm>
            <a:off x="303784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lang="en-US" altLang="ja-JP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5CF5-85B2-4F9A-BD6D-8F4C78C0286B}"/>
              </a:ext>
            </a:extLst>
          </p:cNvPr>
          <p:cNvSpPr txBox="1"/>
          <p:nvPr/>
        </p:nvSpPr>
        <p:spPr>
          <a:xfrm>
            <a:off x="60960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wolf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leaf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wife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05E4F9-839E-4CD8-AAE5-5F192CD5D113}"/>
              </a:ext>
            </a:extLst>
          </p:cNvPr>
          <p:cNvSpPr txBox="1"/>
          <p:nvPr/>
        </p:nvSpPr>
        <p:spPr>
          <a:xfrm>
            <a:off x="8686800" y="71120"/>
            <a:ext cx="23164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8029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57931-6A53-4530-8CCB-CDA180B083AF}"/>
              </a:ext>
            </a:extLst>
          </p:cNvPr>
          <p:cNvSpPr txBox="1"/>
          <p:nvPr/>
        </p:nvSpPr>
        <p:spPr>
          <a:xfrm>
            <a:off x="61976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berry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6DE79-5307-4EC7-A9B7-9682F6DA8637}"/>
              </a:ext>
            </a:extLst>
          </p:cNvPr>
          <p:cNvSpPr txBox="1"/>
          <p:nvPr/>
        </p:nvSpPr>
        <p:spPr>
          <a:xfrm>
            <a:off x="303784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lang="en-US" altLang="ja-JP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5CF5-85B2-4F9A-BD6D-8F4C78C0286B}"/>
              </a:ext>
            </a:extLst>
          </p:cNvPr>
          <p:cNvSpPr txBox="1"/>
          <p:nvPr/>
        </p:nvSpPr>
        <p:spPr>
          <a:xfrm>
            <a:off x="60960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wolf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leaf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wife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05E4F9-839E-4CD8-AAE5-5F192CD5D113}"/>
              </a:ext>
            </a:extLst>
          </p:cNvPr>
          <p:cNvSpPr txBox="1"/>
          <p:nvPr/>
        </p:nvSpPr>
        <p:spPr>
          <a:xfrm>
            <a:off x="8686800" y="71120"/>
            <a:ext cx="23164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feet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women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5004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57931-6A53-4530-8CCB-CDA180B083AF}"/>
              </a:ext>
            </a:extLst>
          </p:cNvPr>
          <p:cNvSpPr txBox="1"/>
          <p:nvPr/>
        </p:nvSpPr>
        <p:spPr>
          <a:xfrm>
            <a:off x="61976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berry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6DE79-5307-4EC7-A9B7-9682F6DA8637}"/>
              </a:ext>
            </a:extLst>
          </p:cNvPr>
          <p:cNvSpPr txBox="1"/>
          <p:nvPr/>
        </p:nvSpPr>
        <p:spPr>
          <a:xfrm>
            <a:off x="303784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lang="en-US" altLang="ja-JP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5CF5-85B2-4F9A-BD6D-8F4C78C0286B}"/>
              </a:ext>
            </a:extLst>
          </p:cNvPr>
          <p:cNvSpPr txBox="1"/>
          <p:nvPr/>
        </p:nvSpPr>
        <p:spPr>
          <a:xfrm>
            <a:off x="60960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wolf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leaf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wife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05E4F9-839E-4CD8-AAE5-5F192CD5D113}"/>
              </a:ext>
            </a:extLst>
          </p:cNvPr>
          <p:cNvSpPr txBox="1"/>
          <p:nvPr/>
        </p:nvSpPr>
        <p:spPr>
          <a:xfrm>
            <a:off x="8686800" y="71120"/>
            <a:ext cx="23164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feet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women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wol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lea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090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57931-6A53-4530-8CCB-CDA180B083AF}"/>
              </a:ext>
            </a:extLst>
          </p:cNvPr>
          <p:cNvSpPr txBox="1"/>
          <p:nvPr/>
        </p:nvSpPr>
        <p:spPr>
          <a:xfrm>
            <a:off x="61976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berry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6DE79-5307-4EC7-A9B7-9682F6DA8637}"/>
              </a:ext>
            </a:extLst>
          </p:cNvPr>
          <p:cNvSpPr txBox="1"/>
          <p:nvPr/>
        </p:nvSpPr>
        <p:spPr>
          <a:xfrm>
            <a:off x="303784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lang="en-US" altLang="ja-JP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5CF5-85B2-4F9A-BD6D-8F4C78C0286B}"/>
              </a:ext>
            </a:extLst>
          </p:cNvPr>
          <p:cNvSpPr txBox="1"/>
          <p:nvPr/>
        </p:nvSpPr>
        <p:spPr>
          <a:xfrm>
            <a:off x="60960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wolf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leaf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wife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05E4F9-839E-4CD8-AAE5-5F192CD5D113}"/>
              </a:ext>
            </a:extLst>
          </p:cNvPr>
          <p:cNvSpPr txBox="1"/>
          <p:nvPr/>
        </p:nvSpPr>
        <p:spPr>
          <a:xfrm>
            <a:off x="8686800" y="71120"/>
            <a:ext cx="23164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feet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women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wol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lea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7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17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F57931-6A53-4530-8CCB-CDA180B083AF}"/>
              </a:ext>
            </a:extLst>
          </p:cNvPr>
          <p:cNvSpPr txBox="1"/>
          <p:nvPr/>
        </p:nvSpPr>
        <p:spPr>
          <a:xfrm>
            <a:off x="61976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berry</a:t>
            </a:r>
          </a:p>
          <a:p>
            <a:pPr algn="r"/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</a:p>
          <a:p>
            <a:pPr algn="r"/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36DE79-5307-4EC7-A9B7-9682F6DA8637}"/>
              </a:ext>
            </a:extLst>
          </p:cNvPr>
          <p:cNvSpPr txBox="1"/>
          <p:nvPr/>
        </p:nvSpPr>
        <p:spPr>
          <a:xfrm>
            <a:off x="303784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lower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cat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ash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tax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tomato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volcano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berr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r>
              <a:rPr kumimoji="1"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pon</a:t>
            </a:r>
            <a:r>
              <a:rPr kumimoji="1"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  <a:endParaRPr lang="en-US" altLang="ja-JP" sz="2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monkey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toy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625CF5-85B2-4F9A-BD6D-8F4C78C0286B}"/>
              </a:ext>
            </a:extLst>
          </p:cNvPr>
          <p:cNvSpPr txBox="1"/>
          <p:nvPr/>
        </p:nvSpPr>
        <p:spPr>
          <a:xfrm>
            <a:off x="60960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foot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mouse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woman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wolf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leaf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wife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fish 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deer</a:t>
            </a:r>
          </a:p>
          <a:p>
            <a:pPr algn="r"/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</a:p>
          <a:p>
            <a:pPr algn="r"/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C05E4F9-839E-4CD8-AAE5-5F192CD5D113}"/>
              </a:ext>
            </a:extLst>
          </p:cNvPr>
          <p:cNvSpPr txBox="1"/>
          <p:nvPr/>
        </p:nvSpPr>
        <p:spPr>
          <a:xfrm>
            <a:off x="8686800" y="71120"/>
            <a:ext cx="231648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ja-JP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feet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women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wol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lea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ves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sheep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fish</a:t>
            </a:r>
          </a:p>
          <a:p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deer</a:t>
            </a:r>
          </a:p>
          <a:p>
            <a:endParaRPr lang="en-US" altLang="ja-JP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fung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r>
              <a:rPr lang="en-US" altLang="ja-JP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 alumn</a:t>
            </a:r>
            <a:r>
              <a:rPr lang="en-US" altLang="ja-JP" sz="2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pPr algn="r"/>
            <a:endParaRPr kumimoji="1" lang="en-US" altLang="ja-JP" dirty="0"/>
          </a:p>
          <a:p>
            <a:pPr algn="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2398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Irregular Plurals: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&lt;-</a:t>
            </a:r>
            <a:r>
              <a:rPr lang="en-US" altLang="ja-JP" sz="5400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Many nouns in English that end in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&lt;-us&gt;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have a Latin origin.  Most of  theme have a regular plural, but some make the plural in the Latin way,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replacing &lt;-us&gt; with&lt;-</a:t>
            </a:r>
            <a:r>
              <a:rPr kumimoji="1" lang="en-US" altLang="ja-JP" sz="3600" u="heavy" dirty="0" err="1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  Make these words plural and look them up in a dictionary to find out their meanings.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1107438" y="3719840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stimulus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4739640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nucleus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8371842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1B6EF-88E9-407F-829D-147897660DE7}"/>
              </a:ext>
            </a:extLst>
          </p:cNvPr>
          <p:cNvSpPr txBox="1"/>
          <p:nvPr/>
        </p:nvSpPr>
        <p:spPr>
          <a:xfrm>
            <a:off x="304798" y="4881274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heavy" dirty="0"/>
              <a:t> 				</a:t>
            </a:r>
            <a:endParaRPr kumimoji="1" lang="ja-JP" altLang="en-US" sz="4000" b="1" u="heavy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2723A7-1F70-42BC-A4DA-07CB1345C391}"/>
              </a:ext>
            </a:extLst>
          </p:cNvPr>
          <p:cNvSpPr txBox="1"/>
          <p:nvPr/>
        </p:nvSpPr>
        <p:spPr>
          <a:xfrm>
            <a:off x="4226562" y="487280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heavy" dirty="0"/>
              <a:t> 				</a:t>
            </a:r>
            <a:endParaRPr kumimoji="1" lang="ja-JP" altLang="en-US" sz="4000" b="1" u="heavy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10876-7EB3-46A6-9564-24A1E2D7DA52}"/>
              </a:ext>
            </a:extLst>
          </p:cNvPr>
          <p:cNvSpPr txBox="1"/>
          <p:nvPr/>
        </p:nvSpPr>
        <p:spPr>
          <a:xfrm>
            <a:off x="8148326" y="487280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heavy" dirty="0"/>
              <a:t> 				</a:t>
            </a:r>
            <a:endParaRPr kumimoji="1" lang="ja-JP" altLang="en-US" sz="4000" b="1" u="heavy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92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E55EB62-E4BE-4628-8A43-449D6AE8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60" y="702340"/>
            <a:ext cx="5415280" cy="52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45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Many nouns in English that end in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&lt;-us&gt;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have a Latin origin.  Most of  theme have a regular plural, but some make the plural in the Latin way,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replacing &lt;-us&gt; with&lt;-</a:t>
            </a:r>
            <a:r>
              <a:rPr kumimoji="1" lang="en-US" altLang="ja-JP" sz="3600" u="heavy" dirty="0" err="1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  Make these words plural and look them up in a dictionary to find out their meanings.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1107438" y="3719840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stimulus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4739640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nucleus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8371842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1B6EF-88E9-407F-829D-147897660DE7}"/>
              </a:ext>
            </a:extLst>
          </p:cNvPr>
          <p:cNvSpPr txBox="1"/>
          <p:nvPr/>
        </p:nvSpPr>
        <p:spPr>
          <a:xfrm>
            <a:off x="487678" y="4507726"/>
            <a:ext cx="4145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stimuli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2723A7-1F70-42BC-A4DA-07CB1345C391}"/>
              </a:ext>
            </a:extLst>
          </p:cNvPr>
          <p:cNvSpPr txBox="1"/>
          <p:nvPr/>
        </p:nvSpPr>
        <p:spPr>
          <a:xfrm>
            <a:off x="4226562" y="487280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heavy" dirty="0"/>
              <a:t> 				</a:t>
            </a:r>
            <a:endParaRPr kumimoji="1" lang="ja-JP" altLang="en-US" sz="4000" b="1" u="heavy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10876-7EB3-46A6-9564-24A1E2D7DA52}"/>
              </a:ext>
            </a:extLst>
          </p:cNvPr>
          <p:cNvSpPr txBox="1"/>
          <p:nvPr/>
        </p:nvSpPr>
        <p:spPr>
          <a:xfrm>
            <a:off x="8148326" y="487280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heavy" dirty="0"/>
              <a:t> 				</a:t>
            </a:r>
            <a:endParaRPr kumimoji="1" lang="ja-JP" altLang="en-US" sz="4000" b="1" u="heavy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75C76AB-F55A-4B1A-82B8-70A4E982B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47" y="5296892"/>
            <a:ext cx="1780186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36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Many nouns in English that end in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&lt;-us&gt;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have a Latin origin.  Most of  theme have a regular plural, but some make the plural in the Latin way,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replacing &lt;-us&gt; with&lt;-</a:t>
            </a:r>
            <a:r>
              <a:rPr kumimoji="1" lang="en-US" altLang="ja-JP" sz="3600" u="heavy" dirty="0" err="1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  Make these words plural and look them up in a dictionary to find out their meanings.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1107438" y="3719840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stimulus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4739640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nucleus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8371842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1B6EF-88E9-407F-829D-147897660DE7}"/>
              </a:ext>
            </a:extLst>
          </p:cNvPr>
          <p:cNvSpPr txBox="1"/>
          <p:nvPr/>
        </p:nvSpPr>
        <p:spPr>
          <a:xfrm>
            <a:off x="487678" y="4507726"/>
            <a:ext cx="4145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stimuli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2723A7-1F70-42BC-A4DA-07CB1345C391}"/>
              </a:ext>
            </a:extLst>
          </p:cNvPr>
          <p:cNvSpPr txBox="1"/>
          <p:nvPr/>
        </p:nvSpPr>
        <p:spPr>
          <a:xfrm>
            <a:off x="4099555" y="4507725"/>
            <a:ext cx="4145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nuclei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10876-7EB3-46A6-9564-24A1E2D7DA52}"/>
              </a:ext>
            </a:extLst>
          </p:cNvPr>
          <p:cNvSpPr txBox="1"/>
          <p:nvPr/>
        </p:nvSpPr>
        <p:spPr>
          <a:xfrm>
            <a:off x="8148326" y="4872800"/>
            <a:ext cx="414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heavy" dirty="0"/>
              <a:t> 				</a:t>
            </a:r>
            <a:endParaRPr kumimoji="1" lang="ja-JP" altLang="en-US" sz="4000" b="1" u="heavy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2DE4F65-F911-47BE-8DCA-86F8FAE5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2" y="5306485"/>
            <a:ext cx="2115495" cy="146316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DF9DC63-4A9B-46EA-8880-789388826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625" y="5324774"/>
            <a:ext cx="1780186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8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Many nouns in English that end in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&lt;-us&gt;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have a Latin origin.  Most of  theme have a regular plural, but some make the plural in the Latin way,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replacing &lt;-us&gt; with&lt;-</a:t>
            </a:r>
            <a:r>
              <a:rPr kumimoji="1" lang="en-US" altLang="ja-JP" sz="3600" u="heavy" dirty="0" err="1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  Make these words plural and look them up in a dictionary to find out their meanings.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1107438" y="3719840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stimulus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4739640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nucleus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8371842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alumnus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1B6EF-88E9-407F-829D-147897660DE7}"/>
              </a:ext>
            </a:extLst>
          </p:cNvPr>
          <p:cNvSpPr txBox="1"/>
          <p:nvPr/>
        </p:nvSpPr>
        <p:spPr>
          <a:xfrm>
            <a:off x="487678" y="4507726"/>
            <a:ext cx="4145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stimuli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2723A7-1F70-42BC-A4DA-07CB1345C391}"/>
              </a:ext>
            </a:extLst>
          </p:cNvPr>
          <p:cNvSpPr txBox="1"/>
          <p:nvPr/>
        </p:nvSpPr>
        <p:spPr>
          <a:xfrm>
            <a:off x="4099555" y="4507725"/>
            <a:ext cx="4145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	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nuclei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10876-7EB3-46A6-9564-24A1E2D7DA52}"/>
              </a:ext>
            </a:extLst>
          </p:cNvPr>
          <p:cNvSpPr txBox="1"/>
          <p:nvPr/>
        </p:nvSpPr>
        <p:spPr>
          <a:xfrm>
            <a:off x="8524246" y="4545794"/>
            <a:ext cx="3017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alumni	</a:t>
            </a:r>
            <a:r>
              <a:rPr kumimoji="1" lang="en-US" altLang="ja-JP" dirty="0"/>
              <a:t>	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C07E162-BC1F-4171-B077-86941B19B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129" y="5387754"/>
            <a:ext cx="2176461" cy="14448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846B8E9-AAD1-4527-8D58-492F64618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614" y="5363368"/>
            <a:ext cx="2121592" cy="146926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F77D56-AC5D-4A91-A0B9-DAC7BEC89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625" y="5201796"/>
            <a:ext cx="1780186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07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Some nouns ending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&lt;-us&gt;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come from Greek rather than Latin.  Most nouns with a Greek or Latin origin from their plurals in the usual way by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adding &lt;-es&gt;.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Turn these singular nouns into plural ones.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1107438" y="3719840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4739640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platypus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8553609" y="3818281"/>
            <a:ext cx="229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1B6EF-88E9-407F-829D-147897660DE7}"/>
              </a:ext>
            </a:extLst>
          </p:cNvPr>
          <p:cNvSpPr txBox="1"/>
          <p:nvPr/>
        </p:nvSpPr>
        <p:spPr>
          <a:xfrm>
            <a:off x="928001" y="4526170"/>
            <a:ext cx="37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heavy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u="heavy" dirty="0"/>
              <a:t>		</a:t>
            </a:r>
            <a:endParaRPr kumimoji="1" lang="ja-JP" altLang="en-US" sz="4000" b="1" u="heavy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2723A7-1F70-42BC-A4DA-07CB1345C391}"/>
              </a:ext>
            </a:extLst>
          </p:cNvPr>
          <p:cNvSpPr txBox="1"/>
          <p:nvPr/>
        </p:nvSpPr>
        <p:spPr>
          <a:xfrm>
            <a:off x="4526271" y="4526169"/>
            <a:ext cx="375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u="heavy" dirty="0"/>
              <a:t>		</a:t>
            </a:r>
            <a:endParaRPr kumimoji="1" lang="ja-JP" altLang="en-US" sz="4000" b="1" u="heavy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10876-7EB3-46A6-9564-24A1E2D7DA52}"/>
              </a:ext>
            </a:extLst>
          </p:cNvPr>
          <p:cNvSpPr txBox="1"/>
          <p:nvPr/>
        </p:nvSpPr>
        <p:spPr>
          <a:xfrm>
            <a:off x="8427168" y="4526167"/>
            <a:ext cx="3017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u="heavy" dirty="0"/>
              <a:t>		</a:t>
            </a:r>
            <a:r>
              <a:rPr kumimoji="1" lang="en-US" altLang="ja-JP" dirty="0"/>
              <a:t>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34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E55EB62-E4BE-4628-8A43-449D6AE8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60" y="702340"/>
            <a:ext cx="5415280" cy="524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Some nouns ending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&lt;-us&gt;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come from Greek rather than Latin.  Most nouns with a Greek or Latin origin from their plurals in the usual way by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adding &lt;-es&gt;.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Turn these singular nouns into plural ones.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1107438" y="3719840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4739640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platypus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8553609" y="3818281"/>
            <a:ext cx="229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1B6EF-88E9-407F-829D-147897660DE7}"/>
              </a:ext>
            </a:extLst>
          </p:cNvPr>
          <p:cNvSpPr txBox="1"/>
          <p:nvPr/>
        </p:nvSpPr>
        <p:spPr>
          <a:xfrm>
            <a:off x="928001" y="4526170"/>
            <a:ext cx="3759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2723A7-1F70-42BC-A4DA-07CB1345C391}"/>
              </a:ext>
            </a:extLst>
          </p:cNvPr>
          <p:cNvSpPr txBox="1"/>
          <p:nvPr/>
        </p:nvSpPr>
        <p:spPr>
          <a:xfrm>
            <a:off x="4526271" y="4526169"/>
            <a:ext cx="375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10876-7EB3-46A6-9564-24A1E2D7DA52}"/>
              </a:ext>
            </a:extLst>
          </p:cNvPr>
          <p:cNvSpPr txBox="1"/>
          <p:nvPr/>
        </p:nvSpPr>
        <p:spPr>
          <a:xfrm>
            <a:off x="8427168" y="4526167"/>
            <a:ext cx="3017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2524A7A-4117-4988-B8DC-BDE079203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42" y="5311042"/>
            <a:ext cx="2240279" cy="14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1AF4B99-56AA-48AD-B38E-F9900881B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4" y="5311042"/>
            <a:ext cx="2390836" cy="14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F2E337C-2BFA-4A2A-AA79-B279294AE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308" y="5311041"/>
            <a:ext cx="2249574" cy="142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22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</p:txBody>
      </p:sp>
    </p:spTree>
    <p:extLst>
      <p:ext uri="{BB962C8B-B14F-4D97-AF65-F5344CB8AC3E}">
        <p14:creationId xmlns:p14="http://schemas.microsoft.com/office/powerpoint/2010/main" val="3693895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Some nouns ending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&lt;-us&gt;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come from Greek rather than Latin.  Most nouns with a Greek or Latin origin from their plurals in the usual way by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adding &lt;-es&gt;.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Turn these singular nouns into plural ones.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1107438" y="3719840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4739640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platypus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8553609" y="3818281"/>
            <a:ext cx="229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1B6EF-88E9-407F-829D-147897660DE7}"/>
              </a:ext>
            </a:extLst>
          </p:cNvPr>
          <p:cNvSpPr txBox="1"/>
          <p:nvPr/>
        </p:nvSpPr>
        <p:spPr>
          <a:xfrm>
            <a:off x="928001" y="4526170"/>
            <a:ext cx="3759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octopuses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2723A7-1F70-42BC-A4DA-07CB1345C391}"/>
              </a:ext>
            </a:extLst>
          </p:cNvPr>
          <p:cNvSpPr txBox="1"/>
          <p:nvPr/>
        </p:nvSpPr>
        <p:spPr>
          <a:xfrm>
            <a:off x="4526271" y="4526169"/>
            <a:ext cx="3759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10876-7EB3-46A6-9564-24A1E2D7DA52}"/>
              </a:ext>
            </a:extLst>
          </p:cNvPr>
          <p:cNvSpPr txBox="1"/>
          <p:nvPr/>
        </p:nvSpPr>
        <p:spPr>
          <a:xfrm>
            <a:off x="8427168" y="4526167"/>
            <a:ext cx="3017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2524A7A-4117-4988-B8DC-BDE079203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42" y="5311042"/>
            <a:ext cx="2240279" cy="14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1AF4B99-56AA-48AD-B38E-F9900881B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4" y="5311042"/>
            <a:ext cx="2390836" cy="14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F2E337C-2BFA-4A2A-AA79-B279294AE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308" y="5311041"/>
            <a:ext cx="2249574" cy="142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5421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Some nouns ending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&lt;-us&gt;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come from Greek rather than Latin.  Most nouns with a Greek or Latin origin from their plurals in the usual way by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adding &lt;-es&gt;.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Turn these singular nouns into plural ones.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1107438" y="3719840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4739640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platypus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8553609" y="3818281"/>
            <a:ext cx="229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1B6EF-88E9-407F-829D-147897660DE7}"/>
              </a:ext>
            </a:extLst>
          </p:cNvPr>
          <p:cNvSpPr txBox="1"/>
          <p:nvPr/>
        </p:nvSpPr>
        <p:spPr>
          <a:xfrm>
            <a:off x="928001" y="4526170"/>
            <a:ext cx="3759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octopuses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2723A7-1F70-42BC-A4DA-07CB1345C391}"/>
              </a:ext>
            </a:extLst>
          </p:cNvPr>
          <p:cNvSpPr txBox="1"/>
          <p:nvPr/>
        </p:nvSpPr>
        <p:spPr>
          <a:xfrm>
            <a:off x="4526271" y="4526169"/>
            <a:ext cx="3759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platypuses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10876-7EB3-46A6-9564-24A1E2D7DA52}"/>
              </a:ext>
            </a:extLst>
          </p:cNvPr>
          <p:cNvSpPr txBox="1"/>
          <p:nvPr/>
        </p:nvSpPr>
        <p:spPr>
          <a:xfrm>
            <a:off x="8427168" y="4526167"/>
            <a:ext cx="3017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2524A7A-4117-4988-B8DC-BDE079203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42" y="5311042"/>
            <a:ext cx="2240279" cy="14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1AF4B99-56AA-48AD-B38E-F9900881B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4" y="5311042"/>
            <a:ext cx="2390836" cy="14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F2E337C-2BFA-4A2A-AA79-B279294AE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308" y="5311041"/>
            <a:ext cx="2249574" cy="142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8406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Some nouns ending 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&lt;-us&gt;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come from Greek rather than Latin.  Most nouns with a Greek or Latin origin from their plurals in the usual way by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adding &lt;-es&gt;.  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Turn these singular nouns into plural ones.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1107438" y="3719840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octopus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4739640" y="3730714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platypus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8553609" y="3818281"/>
            <a:ext cx="229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virus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1B6EF-88E9-407F-829D-147897660DE7}"/>
              </a:ext>
            </a:extLst>
          </p:cNvPr>
          <p:cNvSpPr txBox="1"/>
          <p:nvPr/>
        </p:nvSpPr>
        <p:spPr>
          <a:xfrm>
            <a:off x="928001" y="4526170"/>
            <a:ext cx="3759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octopuses</a:t>
            </a:r>
            <a:r>
              <a:rPr kumimoji="1" lang="en-US" altLang="ja-JP" sz="40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2723A7-1F70-42BC-A4DA-07CB1345C391}"/>
              </a:ext>
            </a:extLst>
          </p:cNvPr>
          <p:cNvSpPr txBox="1"/>
          <p:nvPr/>
        </p:nvSpPr>
        <p:spPr>
          <a:xfrm>
            <a:off x="4526271" y="4526169"/>
            <a:ext cx="3759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platypuses	</a:t>
            </a:r>
            <a:r>
              <a:rPr kumimoji="1" lang="en-US" altLang="ja-JP" dirty="0"/>
              <a:t>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10876-7EB3-46A6-9564-24A1E2D7DA52}"/>
              </a:ext>
            </a:extLst>
          </p:cNvPr>
          <p:cNvSpPr txBox="1"/>
          <p:nvPr/>
        </p:nvSpPr>
        <p:spPr>
          <a:xfrm>
            <a:off x="8427168" y="4526167"/>
            <a:ext cx="301751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viruses	</a:t>
            </a:r>
            <a:r>
              <a:rPr kumimoji="1" lang="en-US" altLang="ja-JP" dirty="0"/>
              <a:t>		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2524A7A-4117-4988-B8DC-BDE079203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42" y="5311042"/>
            <a:ext cx="2240279" cy="14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1AF4B99-56AA-48AD-B38E-F9900881B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324" y="5311042"/>
            <a:ext cx="2390836" cy="149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F2E337C-2BFA-4A2A-AA79-B279294AE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308" y="5311041"/>
            <a:ext cx="2249574" cy="142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660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4FC957-B593-4CC4-9523-7C07140ABE73}"/>
              </a:ext>
            </a:extLst>
          </p:cNvPr>
          <p:cNvSpPr txBox="1"/>
          <p:nvPr/>
        </p:nvSpPr>
        <p:spPr>
          <a:xfrm>
            <a:off x="294640" y="223520"/>
            <a:ext cx="1159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Some nouns can be made 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 either way, adding &lt;-es&gt; or replacing &lt;-us&gt; with &lt;-</a:t>
            </a:r>
            <a:r>
              <a:rPr kumimoji="1" lang="en-US" altLang="ja-JP" sz="3600" u="heavy" dirty="0" err="1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36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.  Rewrite these sentences so that the nouns in bold is plural and make sure everything else agrees.  Then draw several picture of each item to match.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6DF5BC-20B8-48EB-B75F-BD2447CDC85C}"/>
              </a:ext>
            </a:extLst>
          </p:cNvPr>
          <p:cNvSpPr txBox="1"/>
          <p:nvPr/>
        </p:nvSpPr>
        <p:spPr>
          <a:xfrm>
            <a:off x="0" y="4068757"/>
            <a:ext cx="423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hippopotamus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982259-CC7A-407E-9A68-F0401720C648}"/>
              </a:ext>
            </a:extLst>
          </p:cNvPr>
          <p:cNvSpPr txBox="1"/>
          <p:nvPr/>
        </p:nvSpPr>
        <p:spPr>
          <a:xfrm>
            <a:off x="6375937" y="3285897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cactus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146B7F6-D824-4726-9851-FEDBE7A25D67}"/>
              </a:ext>
            </a:extLst>
          </p:cNvPr>
          <p:cNvSpPr txBox="1"/>
          <p:nvPr/>
        </p:nvSpPr>
        <p:spPr>
          <a:xfrm>
            <a:off x="4526817" y="6065846"/>
            <a:ext cx="2297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rocus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6DAAA1-7613-48E3-A9E5-CE2C2E2588B3}"/>
              </a:ext>
            </a:extLst>
          </p:cNvPr>
          <p:cNvSpPr txBox="1"/>
          <p:nvPr/>
        </p:nvSpPr>
        <p:spPr>
          <a:xfrm>
            <a:off x="9078497" y="5913446"/>
            <a:ext cx="270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fungus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B871287-53AF-49C6-A2BA-B4F94C60B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43" y="4776643"/>
            <a:ext cx="3356682" cy="18624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B73E9A0-268F-41F3-822E-F64D42A9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094" y="3993783"/>
            <a:ext cx="1894695" cy="284204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980B01B-2C1F-46F2-A467-97708BA80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544" y="4220943"/>
            <a:ext cx="2995634" cy="1997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38B76AB-EB21-4BB0-9E60-A2EBEAD86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229" y="4068757"/>
            <a:ext cx="2485538" cy="184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966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6B5C9A-BE89-42D2-A61E-230F4D5B1230}"/>
              </a:ext>
            </a:extLst>
          </p:cNvPr>
          <p:cNvSpPr txBox="1"/>
          <p:nvPr/>
        </p:nvSpPr>
        <p:spPr>
          <a:xfrm>
            <a:off x="447040" y="335280"/>
            <a:ext cx="1120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4000" b="1" i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hippopotamuses/hippopotami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wallow in mud to stay cool.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E97885-B621-40B9-95EE-1ECADE40B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1" y="1983739"/>
            <a:ext cx="6475412" cy="4660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9792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6B5C9A-BE89-42D2-A61E-230F4D5B1230}"/>
              </a:ext>
            </a:extLst>
          </p:cNvPr>
          <p:cNvSpPr txBox="1"/>
          <p:nvPr/>
        </p:nvSpPr>
        <p:spPr>
          <a:xfrm>
            <a:off x="447040" y="335280"/>
            <a:ext cx="1120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some </a:t>
            </a:r>
            <a:r>
              <a:rPr kumimoji="1" lang="en-US" altLang="ja-JP" sz="4000" b="1" i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cactuses/cacti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some pots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on my windowsill.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3377DA3-9BD4-4816-94D2-F4C6027CB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377" y="1872297"/>
            <a:ext cx="5956394" cy="432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0157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6B5C9A-BE89-42D2-A61E-230F4D5B1230}"/>
              </a:ext>
            </a:extLst>
          </p:cNvPr>
          <p:cNvSpPr txBox="1"/>
          <p:nvPr/>
        </p:nvSpPr>
        <p:spPr>
          <a:xfrm>
            <a:off x="447040" y="335280"/>
            <a:ext cx="1120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i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Crocuses/</a:t>
            </a:r>
            <a:r>
              <a:rPr kumimoji="1" lang="en-US" altLang="ja-JP" sz="4000" b="1" i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Croci</a:t>
            </a:r>
            <a:r>
              <a:rPr kumimoji="1" lang="en-US" altLang="ja-JP" sz="4000" b="1" i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are small flowers that grow in the spring.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B7351BE-3B5B-4530-A74F-98C604D6A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227" y="2143978"/>
            <a:ext cx="6379116" cy="4335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00837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36B5C9A-BE89-42D2-A61E-230F4D5B1230}"/>
              </a:ext>
            </a:extLst>
          </p:cNvPr>
          <p:cNvSpPr txBox="1"/>
          <p:nvPr/>
        </p:nvSpPr>
        <p:spPr>
          <a:xfrm>
            <a:off x="447040" y="335280"/>
            <a:ext cx="1120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Mushrooms are </a:t>
            </a:r>
            <a:r>
              <a:rPr kumimoji="1" lang="en-US" altLang="ja-JP" sz="4000" b="1" i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funguses/fungi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that are often edible.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9C62AA4-44F6-473E-A985-2F179F83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080" y="1201670"/>
            <a:ext cx="2036684" cy="241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2D20B25-4DAB-4E71-801A-EAECF8609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33" y="996997"/>
            <a:ext cx="37528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A248CA7-2F0D-4946-A8CF-F1A911F2D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260" y="3612516"/>
            <a:ext cx="36576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8FE76B0-BF85-48D9-9098-18B226FBC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61" y="2896645"/>
            <a:ext cx="2279650" cy="3544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9A1BA9F-A6BD-4855-B942-1C64423B7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929" y="3693795"/>
            <a:ext cx="320040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5019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4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</p:txBody>
      </p:sp>
    </p:spTree>
    <p:extLst>
      <p:ext uri="{BB962C8B-B14F-4D97-AF65-F5344CB8AC3E}">
        <p14:creationId xmlns:p14="http://schemas.microsoft.com/office/powerpoint/2010/main" val="3080217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</p:txBody>
      </p:sp>
    </p:spTree>
    <p:extLst>
      <p:ext uri="{BB962C8B-B14F-4D97-AF65-F5344CB8AC3E}">
        <p14:creationId xmlns:p14="http://schemas.microsoft.com/office/powerpoint/2010/main" val="316495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</p:txBody>
      </p:sp>
    </p:spTree>
    <p:extLst>
      <p:ext uri="{BB962C8B-B14F-4D97-AF65-F5344CB8AC3E}">
        <p14:creationId xmlns:p14="http://schemas.microsoft.com/office/powerpoint/2010/main" val="1433476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taxi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kiwi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ski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deli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yeti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koi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bikini</a:t>
            </a:r>
          </a:p>
        </p:txBody>
      </p:sp>
    </p:spTree>
    <p:extLst>
      <p:ext uri="{BB962C8B-B14F-4D97-AF65-F5344CB8AC3E}">
        <p14:creationId xmlns:p14="http://schemas.microsoft.com/office/powerpoint/2010/main" val="66540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1527</Words>
  <Application>Microsoft Office PowerPoint</Application>
  <PresentationFormat>ワイド画面</PresentationFormat>
  <Paragraphs>715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4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183</cp:revision>
  <dcterms:created xsi:type="dcterms:W3CDTF">2020-09-21T09:21:49Z</dcterms:created>
  <dcterms:modified xsi:type="dcterms:W3CDTF">2022-12-14T08:59:45Z</dcterms:modified>
</cp:coreProperties>
</file>