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828" r:id="rId4"/>
    <p:sldId id="863" r:id="rId5"/>
    <p:sldId id="862" r:id="rId6"/>
    <p:sldId id="861" r:id="rId7"/>
    <p:sldId id="860" r:id="rId8"/>
    <p:sldId id="859" r:id="rId9"/>
    <p:sldId id="858" r:id="rId10"/>
    <p:sldId id="857" r:id="rId11"/>
    <p:sldId id="856" r:id="rId12"/>
    <p:sldId id="855" r:id="rId13"/>
    <p:sldId id="854" r:id="rId14"/>
    <p:sldId id="853" r:id="rId15"/>
    <p:sldId id="852" r:id="rId16"/>
    <p:sldId id="851" r:id="rId17"/>
    <p:sldId id="850" r:id="rId18"/>
    <p:sldId id="849" r:id="rId19"/>
    <p:sldId id="848" r:id="rId20"/>
    <p:sldId id="847" r:id="rId21"/>
    <p:sldId id="347" r:id="rId22"/>
    <p:sldId id="791" r:id="rId23"/>
    <p:sldId id="793" r:id="rId24"/>
    <p:sldId id="825" r:id="rId25"/>
    <p:sldId id="284" r:id="rId26"/>
    <p:sldId id="797" r:id="rId27"/>
    <p:sldId id="864" r:id="rId28"/>
    <p:sldId id="815" r:id="rId29"/>
    <p:sldId id="866" r:id="rId30"/>
    <p:sldId id="328" r:id="rId3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24" y="5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5b-20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</p:txBody>
      </p:sp>
      <p:pic>
        <p:nvPicPr>
          <p:cNvPr id="3" name="Picture 4" descr="artificial clipart に対する画像結果">
            <a:extLst>
              <a:ext uri="{FF2B5EF4-FFF2-40B4-BE49-F238E27FC236}">
                <a16:creationId xmlns:a16="http://schemas.microsoft.com/office/drawing/2014/main" id="{A9296888-FEEF-A847-DAF6-88223A74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68" y="4557239"/>
            <a:ext cx="1671638" cy="161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5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pic>
        <p:nvPicPr>
          <p:cNvPr id="3" name="Picture 6" descr="beneficial に対する画像結果">
            <a:extLst>
              <a:ext uri="{FF2B5EF4-FFF2-40B4-BE49-F238E27FC236}">
                <a16:creationId xmlns:a16="http://schemas.microsoft.com/office/drawing/2014/main" id="{6C6F2E51-201B-86A1-69A4-61C45045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89" y="4800179"/>
            <a:ext cx="2305421" cy="175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7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276850" y="168166"/>
            <a:ext cx="704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financial に対する画像結果">
            <a:extLst>
              <a:ext uri="{FF2B5EF4-FFF2-40B4-BE49-F238E27FC236}">
                <a16:creationId xmlns:a16="http://schemas.microsoft.com/office/drawing/2014/main" id="{91055BB1-DA2C-410F-F23D-EA0C7666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30" y="1251273"/>
            <a:ext cx="2795586" cy="186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1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</p:txBody>
      </p:sp>
      <p:pic>
        <p:nvPicPr>
          <p:cNvPr id="3" name="Picture 10" descr="antisocial clipart に対する画像結果">
            <a:extLst>
              <a:ext uri="{FF2B5EF4-FFF2-40B4-BE49-F238E27FC236}">
                <a16:creationId xmlns:a16="http://schemas.microsoft.com/office/drawing/2014/main" id="{A51864DB-A293-CFEC-086C-DAD099F5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5" y="1705112"/>
            <a:ext cx="2373084" cy="18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</p:txBody>
      </p:sp>
      <p:pic>
        <p:nvPicPr>
          <p:cNvPr id="3" name="Picture 12" descr="commercial clipart に対する画像結果">
            <a:extLst>
              <a:ext uri="{FF2B5EF4-FFF2-40B4-BE49-F238E27FC236}">
                <a16:creationId xmlns:a16="http://schemas.microsoft.com/office/drawing/2014/main" id="{00854068-E121-A3DB-345E-330187D2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98" y="2476489"/>
            <a:ext cx="2125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8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</p:txBody>
      </p:sp>
      <p:pic>
        <p:nvPicPr>
          <p:cNvPr id="3" name="Picture 2" descr="official codument に対する画像結果">
            <a:extLst>
              <a:ext uri="{FF2B5EF4-FFF2-40B4-BE49-F238E27FC236}">
                <a16:creationId xmlns:a16="http://schemas.microsoft.com/office/drawing/2014/main" id="{66251933-937A-6128-9B96-7F0F810D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94" y="3429000"/>
            <a:ext cx="221080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バツ　素材 に対する画像結果">
            <a:extLst>
              <a:ext uri="{FF2B5EF4-FFF2-40B4-BE49-F238E27FC236}">
                <a16:creationId xmlns:a16="http://schemas.microsoft.com/office/drawing/2014/main" id="{814E48A7-8BF7-B1E9-D9DD-A24B75F8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49" y="4075253"/>
            <a:ext cx="103378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3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</p:txBody>
      </p:sp>
      <p:pic>
        <p:nvPicPr>
          <p:cNvPr id="3" name="Picture 4" descr="superficial clipart child に対する画像結果">
            <a:extLst>
              <a:ext uri="{FF2B5EF4-FFF2-40B4-BE49-F238E27FC236}">
                <a16:creationId xmlns:a16="http://schemas.microsoft.com/office/drawing/2014/main" id="{64608945-C55F-AD5B-77EA-4E6B0C68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84" y="3953817"/>
            <a:ext cx="2112547" cy="19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5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</p:txBody>
      </p:sp>
      <p:pic>
        <p:nvPicPr>
          <p:cNvPr id="3" name="Picture 6" descr="sacrifice clipart に対する画像結果">
            <a:extLst>
              <a:ext uri="{FF2B5EF4-FFF2-40B4-BE49-F238E27FC236}">
                <a16:creationId xmlns:a16="http://schemas.microsoft.com/office/drawing/2014/main" id="{D18334C3-1F5A-7046-8A88-56F6A16E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44" y="4692480"/>
            <a:ext cx="2471387" cy="191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6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judicial</a:t>
            </a:r>
          </a:p>
        </p:txBody>
      </p:sp>
      <p:pic>
        <p:nvPicPr>
          <p:cNvPr id="3" name="Picture 8" descr="judicial clipart に対する画像結果">
            <a:extLst>
              <a:ext uri="{FF2B5EF4-FFF2-40B4-BE49-F238E27FC236}">
                <a16:creationId xmlns:a16="http://schemas.microsoft.com/office/drawing/2014/main" id="{28471B86-94D3-BF2E-BD10-ED109544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40" y="4259716"/>
            <a:ext cx="1845091" cy="24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8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judicial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provincial</a:t>
            </a:r>
          </a:p>
        </p:txBody>
      </p:sp>
      <p:pic>
        <p:nvPicPr>
          <p:cNvPr id="3" name="Picture 10" descr="provincial  に対する画像結果">
            <a:extLst>
              <a:ext uri="{FF2B5EF4-FFF2-40B4-BE49-F238E27FC236}">
                <a16:creationId xmlns:a16="http://schemas.microsoft.com/office/drawing/2014/main" id="{047A5703-9899-1314-220A-AD34928B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20" y="5288280"/>
            <a:ext cx="2354580" cy="156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1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28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artificial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beneficial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financial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antisocial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commercial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unofficial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sacrificial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judicial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provincial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controversial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controvercial clipart に対する画像結果">
            <a:extLst>
              <a:ext uri="{FF2B5EF4-FFF2-40B4-BE49-F238E27FC236}">
                <a16:creationId xmlns:a16="http://schemas.microsoft.com/office/drawing/2014/main" id="{5E57D820-8C24-B8A3-802E-0C8E908F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27" y="0"/>
            <a:ext cx="1995858" cy="1851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0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Describing Other Adverbs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enjoyed the book.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gr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inned 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cheekily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nearly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laughing.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5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Adverbs of 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Describing Other Adverbs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1279525" y="5080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jam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jar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opened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fairly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easily.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9B760EC6-CD28-194A-121F-17458C434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33915"/>
              </p:ext>
            </p:extLst>
          </p:nvPr>
        </p:nvGraphicFramePr>
        <p:xfrm>
          <a:off x="590550" y="1733550"/>
          <a:ext cx="11219712" cy="4586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9904">
                  <a:extLst>
                    <a:ext uri="{9D8B030D-6E8A-4147-A177-3AD203B41FA5}">
                      <a16:colId xmlns:a16="http://schemas.microsoft.com/office/drawing/2014/main" val="303993094"/>
                    </a:ext>
                  </a:extLst>
                </a:gridCol>
                <a:gridCol w="3739904">
                  <a:extLst>
                    <a:ext uri="{9D8B030D-6E8A-4147-A177-3AD203B41FA5}">
                      <a16:colId xmlns:a16="http://schemas.microsoft.com/office/drawing/2014/main" val="4279653070"/>
                    </a:ext>
                  </a:extLst>
                </a:gridCol>
                <a:gridCol w="3739904">
                  <a:extLst>
                    <a:ext uri="{9D8B030D-6E8A-4147-A177-3AD203B41FA5}">
                      <a16:colId xmlns:a16="http://schemas.microsoft.com/office/drawing/2014/main" val="1304022229"/>
                    </a:ext>
                  </a:extLst>
                </a:gridCol>
              </a:tblGrid>
              <a:tr h="1884301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Subject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4000" dirty="0"/>
                        <a:t>jar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Verb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opened   </a:t>
                      </a:r>
                      <a:r>
                        <a:rPr kumimoji="1" lang="en-US" altLang="ja-JP" sz="3200" dirty="0" err="1"/>
                        <a:t>instransitive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Object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75018"/>
                  </a:ext>
                </a:extLst>
              </a:tr>
              <a:tr h="2544824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The jam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en-US" altLang="ja-JP" sz="4000" dirty="0"/>
                        <a:t>Easily</a:t>
                      </a:r>
                    </a:p>
                    <a:p>
                      <a:r>
                        <a:rPr kumimoji="1" lang="en-US" altLang="ja-JP" sz="4000" dirty="0"/>
                        <a:t>fairly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4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50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918313" y="155575"/>
            <a:ext cx="112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cleaner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polished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furniture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extremely vigorously.</a:t>
            </a:r>
            <a:endParaRPr kumimoji="1" lang="ja-JP" altLang="en-US" sz="4000" b="1" dirty="0">
              <a:solidFill>
                <a:srgbClr val="FF99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01B34DDB-3CA0-96C4-987D-0BB0E4FEA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31871"/>
              </p:ext>
            </p:extLst>
          </p:nvPr>
        </p:nvGraphicFramePr>
        <p:xfrm>
          <a:off x="400050" y="1968500"/>
          <a:ext cx="11419737" cy="4586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81765">
                  <a:extLst>
                    <a:ext uri="{9D8B030D-6E8A-4147-A177-3AD203B41FA5}">
                      <a16:colId xmlns:a16="http://schemas.microsoft.com/office/drawing/2014/main" val="303993094"/>
                    </a:ext>
                  </a:extLst>
                </a:gridCol>
                <a:gridCol w="3868986">
                  <a:extLst>
                    <a:ext uri="{9D8B030D-6E8A-4147-A177-3AD203B41FA5}">
                      <a16:colId xmlns:a16="http://schemas.microsoft.com/office/drawing/2014/main" val="4279653070"/>
                    </a:ext>
                  </a:extLst>
                </a:gridCol>
                <a:gridCol w="3868986">
                  <a:extLst>
                    <a:ext uri="{9D8B030D-6E8A-4147-A177-3AD203B41FA5}">
                      <a16:colId xmlns:a16="http://schemas.microsoft.com/office/drawing/2014/main" val="1304022229"/>
                    </a:ext>
                  </a:extLst>
                </a:gridCol>
              </a:tblGrid>
              <a:tr h="1884301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Subject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Cleaner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Verb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 err="1"/>
                        <a:t>Poslished</a:t>
                      </a:r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(transitive)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Object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Furniture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75018"/>
                  </a:ext>
                </a:extLst>
              </a:tr>
              <a:tr h="2544824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en-US" altLang="ja-JP" sz="4000" dirty="0"/>
                        <a:t>The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4000" dirty="0"/>
                    </a:p>
                    <a:p>
                      <a:endParaRPr kumimoji="1" lang="en-US" altLang="ja-JP" sz="4000" dirty="0"/>
                    </a:p>
                    <a:p>
                      <a:r>
                        <a:rPr kumimoji="1" lang="en-US" altLang="ja-JP" sz="4000" dirty="0"/>
                        <a:t>Vigorously</a:t>
                      </a:r>
                    </a:p>
                    <a:p>
                      <a:r>
                        <a:rPr kumimoji="1" lang="en-US" altLang="ja-JP" sz="4000" dirty="0"/>
                        <a:t>extremely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4000" dirty="0"/>
                    </a:p>
                    <a:p>
                      <a:endParaRPr kumimoji="1" lang="en-US" altLang="ja-JP" sz="4000" dirty="0"/>
                    </a:p>
                    <a:p>
                      <a:r>
                        <a:rPr kumimoji="1" lang="en-US" altLang="ja-JP" sz="4000" dirty="0"/>
                        <a:t>the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4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23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147637" y="341382"/>
            <a:ext cx="1189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children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playing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perfectly happily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B38583E9-5AEF-6766-B5C1-8C378DD2D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69489"/>
              </p:ext>
            </p:extLst>
          </p:nvPr>
        </p:nvGraphicFramePr>
        <p:xfrm>
          <a:off x="590550" y="1733550"/>
          <a:ext cx="11219712" cy="45869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9904">
                  <a:extLst>
                    <a:ext uri="{9D8B030D-6E8A-4147-A177-3AD203B41FA5}">
                      <a16:colId xmlns:a16="http://schemas.microsoft.com/office/drawing/2014/main" val="303993094"/>
                    </a:ext>
                  </a:extLst>
                </a:gridCol>
                <a:gridCol w="3739904">
                  <a:extLst>
                    <a:ext uri="{9D8B030D-6E8A-4147-A177-3AD203B41FA5}">
                      <a16:colId xmlns:a16="http://schemas.microsoft.com/office/drawing/2014/main" val="4279653070"/>
                    </a:ext>
                  </a:extLst>
                </a:gridCol>
                <a:gridCol w="3739904">
                  <a:extLst>
                    <a:ext uri="{9D8B030D-6E8A-4147-A177-3AD203B41FA5}">
                      <a16:colId xmlns:a16="http://schemas.microsoft.com/office/drawing/2014/main" val="1304022229"/>
                    </a:ext>
                  </a:extLst>
                </a:gridCol>
              </a:tblGrid>
              <a:tr h="1884301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Subject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children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Verb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were playing</a:t>
                      </a:r>
                    </a:p>
                    <a:p>
                      <a:r>
                        <a:rPr kumimoji="1" lang="en-US" altLang="ja-JP" sz="3200" dirty="0"/>
                        <a:t>(intransitive)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Object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75018"/>
                  </a:ext>
                </a:extLst>
              </a:tr>
              <a:tr h="2544824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en-US" altLang="ja-JP" sz="4000" dirty="0"/>
                        <a:t>The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r>
                        <a:rPr kumimoji="1" lang="en-US" altLang="ja-JP" sz="4000" dirty="0"/>
                        <a:t>perfectly</a:t>
                      </a:r>
                    </a:p>
                    <a:p>
                      <a:r>
                        <a:rPr kumimoji="1" lang="en-US" altLang="ja-JP" sz="4000" dirty="0"/>
                        <a:t>happily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4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663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1395412" y="355600"/>
            <a:ext cx="11896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chef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decorated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cake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absolutely beautifully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567E4391-7B73-57C5-0A5D-3EFF157DD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89766"/>
              </p:ext>
            </p:extLst>
          </p:nvPr>
        </p:nvGraphicFramePr>
        <p:xfrm>
          <a:off x="590550" y="1978025"/>
          <a:ext cx="11219712" cy="458698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739904">
                  <a:extLst>
                    <a:ext uri="{9D8B030D-6E8A-4147-A177-3AD203B41FA5}">
                      <a16:colId xmlns:a16="http://schemas.microsoft.com/office/drawing/2014/main" val="303993094"/>
                    </a:ext>
                  </a:extLst>
                </a:gridCol>
                <a:gridCol w="3739904">
                  <a:extLst>
                    <a:ext uri="{9D8B030D-6E8A-4147-A177-3AD203B41FA5}">
                      <a16:colId xmlns:a16="http://schemas.microsoft.com/office/drawing/2014/main" val="4279653070"/>
                    </a:ext>
                  </a:extLst>
                </a:gridCol>
                <a:gridCol w="3739904">
                  <a:extLst>
                    <a:ext uri="{9D8B030D-6E8A-4147-A177-3AD203B41FA5}">
                      <a16:colId xmlns:a16="http://schemas.microsoft.com/office/drawing/2014/main" val="1304022229"/>
                    </a:ext>
                  </a:extLst>
                </a:gridCol>
              </a:tblGrid>
              <a:tr h="1884301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Subject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4000" dirty="0"/>
                        <a:t>chef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Verb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decorated</a:t>
                      </a:r>
                    </a:p>
                    <a:p>
                      <a:r>
                        <a:rPr kumimoji="1" lang="en-US" altLang="ja-JP" sz="3200" dirty="0"/>
                        <a:t>(transitive)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Object</a:t>
                      </a:r>
                    </a:p>
                    <a:p>
                      <a:endParaRPr kumimoji="1" lang="en-US" altLang="ja-JP" sz="3200" dirty="0"/>
                    </a:p>
                    <a:p>
                      <a:r>
                        <a:rPr kumimoji="1" lang="en-US" altLang="ja-JP" sz="3200" dirty="0"/>
                        <a:t>Cake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75018"/>
                  </a:ext>
                </a:extLst>
              </a:tr>
              <a:tr h="2544824">
                <a:tc>
                  <a:txBody>
                    <a:bodyPr/>
                    <a:lstStyle/>
                    <a:p>
                      <a:endParaRPr kumimoji="1" lang="en-US" altLang="ja-JP" sz="2000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en-US" altLang="ja-JP" sz="4000" dirty="0"/>
                        <a:t>The</a:t>
                      </a:r>
                    </a:p>
                    <a:p>
                      <a:r>
                        <a:rPr kumimoji="1" lang="en-US" altLang="ja-JP" sz="4000" dirty="0"/>
                        <a:t>pastry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4000" dirty="0"/>
                    </a:p>
                    <a:p>
                      <a:r>
                        <a:rPr kumimoji="1" lang="en-US" altLang="ja-JP" sz="4000" dirty="0"/>
                        <a:t>absolutely</a:t>
                      </a:r>
                    </a:p>
                    <a:p>
                      <a:r>
                        <a:rPr kumimoji="1" lang="en-US" altLang="ja-JP" sz="4000" dirty="0"/>
                        <a:t>beautifully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4000" dirty="0"/>
                    </a:p>
                    <a:p>
                      <a:r>
                        <a:rPr kumimoji="1" lang="en-US" altLang="ja-JP" sz="4000" dirty="0"/>
                        <a:t>the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4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4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special clipart に対する画像結果">
            <a:extLst>
              <a:ext uri="{FF2B5EF4-FFF2-40B4-BE49-F238E27FC236}">
                <a16:creationId xmlns:a16="http://schemas.microsoft.com/office/drawing/2014/main" id="{7CBFEE00-6BF4-CB8C-BB6F-D660F1D4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3" y="1216615"/>
            <a:ext cx="2085975" cy="15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8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</p:txBody>
      </p:sp>
      <p:pic>
        <p:nvPicPr>
          <p:cNvPr id="3" name="Picture 4" descr="social clipart に対する画像結果">
            <a:extLst>
              <a:ext uri="{FF2B5EF4-FFF2-40B4-BE49-F238E27FC236}">
                <a16:creationId xmlns:a16="http://schemas.microsoft.com/office/drawing/2014/main" id="{6691045B-15CE-044B-E390-D531958D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2" y="1893613"/>
            <a:ext cx="2265096" cy="14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4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crucial clipart child に対する画像結果">
            <a:extLst>
              <a:ext uri="{FF2B5EF4-FFF2-40B4-BE49-F238E27FC236}">
                <a16:creationId xmlns:a16="http://schemas.microsoft.com/office/drawing/2014/main" id="{1648D6A8-1FC5-355B-1A6B-44B46718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6" y="2476490"/>
            <a:ext cx="21050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5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</p:txBody>
      </p:sp>
      <p:pic>
        <p:nvPicPr>
          <p:cNvPr id="3" name="Picture 6" descr="racial child に対する画像結果">
            <a:extLst>
              <a:ext uri="{FF2B5EF4-FFF2-40B4-BE49-F238E27FC236}">
                <a16:creationId xmlns:a16="http://schemas.microsoft.com/office/drawing/2014/main" id="{4F6488E8-8703-7DC8-CAEA-15778DC9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8" y="3101523"/>
            <a:ext cx="2678732" cy="1944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7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</p:txBody>
      </p:sp>
      <p:pic>
        <p:nvPicPr>
          <p:cNvPr id="3" name="Picture 8" descr="facial clipart に対する画像結果">
            <a:extLst>
              <a:ext uri="{FF2B5EF4-FFF2-40B4-BE49-F238E27FC236}">
                <a16:creationId xmlns:a16="http://schemas.microsoft.com/office/drawing/2014/main" id="{74B742EF-1A21-278C-2448-35F55C93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22" y="3953818"/>
            <a:ext cx="1447800" cy="223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3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</p:txBody>
      </p:sp>
      <p:pic>
        <p:nvPicPr>
          <p:cNvPr id="3" name="Picture 10" descr="glacial  に対する画像結果">
            <a:extLst>
              <a:ext uri="{FF2B5EF4-FFF2-40B4-BE49-F238E27FC236}">
                <a16:creationId xmlns:a16="http://schemas.microsoft.com/office/drawing/2014/main" id="{EAA04C12-B84A-F972-46E6-7169AE67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4692481"/>
            <a:ext cx="2759308" cy="191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crucial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</a:p>
        </p:txBody>
      </p:sp>
      <p:pic>
        <p:nvPicPr>
          <p:cNvPr id="3" name="Picture 2" descr="official codument に対する画像結果">
            <a:extLst>
              <a:ext uri="{FF2B5EF4-FFF2-40B4-BE49-F238E27FC236}">
                <a16:creationId xmlns:a16="http://schemas.microsoft.com/office/drawing/2014/main" id="{8A8D0596-6A03-D5F9-FC77-1F745A2A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34" y="3727617"/>
            <a:ext cx="221080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5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448</Words>
  <Application>Microsoft Office PowerPoint</Application>
  <PresentationFormat>ワイド画面</PresentationFormat>
  <Paragraphs>269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156</cp:revision>
  <dcterms:created xsi:type="dcterms:W3CDTF">2020-09-21T09:21:49Z</dcterms:created>
  <dcterms:modified xsi:type="dcterms:W3CDTF">2022-11-09T08:35:43Z</dcterms:modified>
</cp:coreProperties>
</file>