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8" r:id="rId2"/>
    <p:sldId id="257" r:id="rId3"/>
    <p:sldId id="486" r:id="rId4"/>
    <p:sldId id="567" r:id="rId5"/>
    <p:sldId id="566" r:id="rId6"/>
    <p:sldId id="565" r:id="rId7"/>
    <p:sldId id="564" r:id="rId8"/>
    <p:sldId id="563" r:id="rId9"/>
    <p:sldId id="562" r:id="rId10"/>
    <p:sldId id="561" r:id="rId11"/>
    <p:sldId id="560" r:id="rId12"/>
    <p:sldId id="559" r:id="rId13"/>
    <p:sldId id="558" r:id="rId14"/>
    <p:sldId id="557" r:id="rId15"/>
    <p:sldId id="556" r:id="rId16"/>
    <p:sldId id="555" r:id="rId17"/>
    <p:sldId id="554" r:id="rId18"/>
    <p:sldId id="553" r:id="rId19"/>
    <p:sldId id="552" r:id="rId20"/>
    <p:sldId id="551" r:id="rId21"/>
    <p:sldId id="277" r:id="rId22"/>
    <p:sldId id="444" r:id="rId23"/>
    <p:sldId id="510" r:id="rId24"/>
    <p:sldId id="511" r:id="rId25"/>
    <p:sldId id="512" r:id="rId26"/>
    <p:sldId id="513" r:id="rId27"/>
    <p:sldId id="515" r:id="rId28"/>
    <p:sldId id="514" r:id="rId29"/>
    <p:sldId id="516" r:id="rId30"/>
    <p:sldId id="447" r:id="rId31"/>
    <p:sldId id="517" r:id="rId32"/>
    <p:sldId id="518" r:id="rId33"/>
    <p:sldId id="519" r:id="rId34"/>
    <p:sldId id="448" r:id="rId35"/>
    <p:sldId id="520" r:id="rId36"/>
    <p:sldId id="450" r:id="rId37"/>
    <p:sldId id="521" r:id="rId38"/>
    <p:sldId id="522" r:id="rId39"/>
    <p:sldId id="523" r:id="rId40"/>
    <p:sldId id="375" r:id="rId41"/>
    <p:sldId id="418" r:id="rId42"/>
    <p:sldId id="529" r:id="rId43"/>
    <p:sldId id="524" r:id="rId44"/>
    <p:sldId id="530" r:id="rId45"/>
    <p:sldId id="525" r:id="rId46"/>
    <p:sldId id="531" r:id="rId47"/>
    <p:sldId id="526" r:id="rId48"/>
    <p:sldId id="532" r:id="rId49"/>
    <p:sldId id="527" r:id="rId50"/>
    <p:sldId id="533" r:id="rId51"/>
    <p:sldId id="528" r:id="rId52"/>
    <p:sldId id="534" r:id="rId53"/>
    <p:sldId id="535" r:id="rId54"/>
    <p:sldId id="536" r:id="rId55"/>
    <p:sldId id="537" r:id="rId56"/>
    <p:sldId id="538" r:id="rId57"/>
    <p:sldId id="539" r:id="rId58"/>
    <p:sldId id="540" r:id="rId59"/>
    <p:sldId id="541" r:id="rId60"/>
    <p:sldId id="542" r:id="rId61"/>
    <p:sldId id="543" r:id="rId62"/>
    <p:sldId id="544" r:id="rId63"/>
    <p:sldId id="545" r:id="rId64"/>
    <p:sldId id="546" r:id="rId65"/>
    <p:sldId id="547" r:id="rId66"/>
    <p:sldId id="548" r:id="rId67"/>
    <p:sldId id="549" r:id="rId68"/>
    <p:sldId id="550" r:id="rId69"/>
    <p:sldId id="568" r:id="rId70"/>
    <p:sldId id="391" r:id="rId7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18" autoAdjust="0"/>
    <p:restoredTop sz="94660"/>
  </p:normalViewPr>
  <p:slideViewPr>
    <p:cSldViewPr snapToGrid="0">
      <p:cViewPr varScale="1">
        <p:scale>
          <a:sx n="45" d="100"/>
          <a:sy n="45" d="100"/>
        </p:scale>
        <p:origin x="56" y="3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545DF-9F6E-4685-85DF-8773BCFBCDED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ord.yahoo.co.jp/o/image/RV=1/RE=1556582646/RH=b3JkLnlhaG9vLmNvLmpw/RB=/RU=aHR0cHM6Ly9zcGVha2Vyc29uaGVhbHRoY2FyZS5jb20vYmxvZy8yMDE1LzAxL3NraWxscy1vZi1zZW5pb3ItY2l0aXplbnMtYS1ncmVhdC11bnRhcHBlZC1yZXNvdXJjZS8-/RS=%5eADBCRxckKcIXhw.NsBKhnIscu2sTNU-;_ylt=A2RCMY11P8ZcgREA6ACU3uV7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ord.yahoo.co.jp/o/image/RV=1/RE=1556582701/RH=b3JkLnlhaG9vLmNvLmpw/RB=/RU=aHR0cHM6Ly93d3cudGFyZ2V0LmNvbS9wL3NjaGljay1oeWRyby01LW1lbi1zLWRpc3Bvc2FibGUtcmF6b3ItMy1jdC8tL0EtMTQ0MTM3NTQ-/RS=%5eADB8pr8rYk_QTTrrY6AzSsfJBTgL98-;_ylt=A2RCAwqsP8ZcekYAKwqU3uV7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ord.yahoo.co.jp/o/image/RV=1/RE=1556582623/RH=b3JkLnlhaG9vLmNvLmpw/RB=/RU=aHR0cHM6Ly93d3cud2VzdGVsbS5jb20vcHJvZHVjdHMvbWFsb25lLWNhbXBhaWduLXdhbGwtbWlycm9yLXdhbG51dC1kMzk4My8-/RS=%5eADBVIHGtKkGR7QkbuZBM7c35Wz4TJs-;_ylt=A2RCL61fP8ZcDHAAtR2U3uV7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ord.yahoo.co.jp/o/image/RV=1/RE=1556582726/RH=b3JkLnlhaG9vLmNvLmpw/RB=/RU=aHR0cHM6Ly93d3cubW9tanVuY3Rpb24uY29tL2FydGljbGVzL3RpcHMtdG8tZGVhbC13aXRoLXlvdXItc3R1YmJvcm4tdGVlbmFnZXJfMDAzNTI0NDYv/RS=%5eADBs9Clf5ngdJVTZxZsr2A.rh1vzvo-;_ylt=A2RCK.7GP8ZchBIAYyaU3uV7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ord.yahoo.co.jp/o/image/RV=1/RE=1556582760/RH=b3JkLnlhaG9vLmNvLmpw/RB=/RU=aHR0cHM6Ly93d3cuYW1hem9uLmNvbS9DYXNpby1NUy04MEItU3RhbmRhcmQtRnVuY3Rpb24tQ2FsY3VsYXRvci9kcC9CMDAzODIySVJB/RS=%5eADBs51NuQGdg0ZxiCXCq94NOWdXSQc-;_ylt=A2RCA9roP8ZctT0AsCyU3uV7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ord.yahoo.co.jp/o/image/RV=1/RE=1556582802/RH=b3JkLnlhaG9vLmNvLmpw/RB=/RU=aHR0cHM6Ly93d3cucXVvcmEuY29tL1doYXQtaXMtdGhlLWRpZmZlcmVuY2UtYmV0d2Vlbi12aXNpdC1hbmQtdmlzaXRvci1pbi13b3JkcHJlc3M-/RS=%5eADBid7gs6r31gGUDXuPaT8Ko3EGEjM-;_ylt=A2RCL68SQMZc1WIASQGU3uV7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ord.yahoo.co.jp/o/image/RV=1/RE=1556583023/RH=b3JkLnlhaG9vLmNvLmpw/RB=/RU=aHR0cHM6Ly93d3cuYmVja2V0dC5jb20vbmV3cy9raWQtY29sbGVjdG9yLXdlZWstY29sdGVyLWJyaXhlbi13YXJzYXcv/RS=%5eADBS6IcXOCNk6u3t_KZwgqxWfqOOvk-;_ylt=A2RCKwXuQMZcHhAAMT.U3uV7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ord.yahoo.co.jp/o/image/RV=1/RE=1556582780/RH=b3JkLnlhaG9vLmNvLmpw/RB=/RU=aHR0cHM6Ly93d3cuaW5kaWFtYXJ0LmNvbS9wcm9kZGV0YWlsL3Nob3BwaW5nLW1hbGwtZXNjYWxhdG9yLTE0NzY2MzU1MDU1Lmh0bWw-/RS=%5eADB.chVddUHcmpkPW.Q6dWMPcs2Pe4-;_ylt=A2RCL537P8ZcfF4AwiCU3uV7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ord.yahoo.co.jp/o/image/RV=1/RE=1556582834/RH=b3JkLnlhaG9vLmNvLmpw/RB=/RU=aHR0cHM6Ly93d3cuZmxpcGthcnQuY29tL3BhcnR5LXByb3B6LXNvbGlkLWhhcHB5LWJpcnRoZGF5LWRlY29yYXRpb24tZm9pbC1iYWxsb29uLXNldC0xLWJpcnRoZGF5LXN1cHBsaWVzL3AvaXRtZXZ0eGdtdmJ5YmZ3eg--/RS=%5eADBPPPhVfaJ8pjkrpRGguJ0XQ_g4yc-;_ylt=A2RCMZAyQMZcbVEAcyuU3uV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ord.yahoo.co.jp/o/image/RV=1/RE=1556583285/RH=b3JkLnlhaG9vLmNvLmpw/RB=/RU=aHR0cHM6Ly9pbnF1ZW50aWEuY29tL3doYXQtZG9lcy1vcHBvcnR1bml0eS1tZWFuLXRvLXlvdS8-/RS=%5eADBRQk0L8Oo.e4TziE6nMBsJO04Kc0-;_ylt=A2RCAw30QcZc_30A4SSU3uV7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ord.yahoo.co.jp/o/image/RV=1/RE=1556582204/RH=b3JkLnlhaG9vLmNvLmpw/RB=/RU=aHR0cDovL3d3dy5oYXNsZW1lcmVoZXJhbGQuY29tL2FydGljbGUuY2ZtP2lkPTEyOTQ2OSZhbXA7aGVhZGxpbmU9QXV0aG9yJTIwY2FzdHMlMjBoZXIlMjBzcGVsbCZhbXA7c2VjdGlvbklzPW5ld3MmYW1wO3NlYXJjaHllYXI9MjAxOA--/RS=%5eADBsHUe5q9OdI5Ay9p7nAkoqFi7Dds-;_ylt=A2RCCzO7PcZc4WAAOjeU3uV7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ord.yahoo.co.jp/o/image/RV=1/RE=1556582267/RH=b3JkLnlhaG9vLmNvLmpw/RB=/RU=aHR0cHM6Ly93d3cuam91cm5hbG9mYWNjb3VudGFuY3kuY29tL2lzc3Vlcy8yMDE4L2phbi9pcnMtbWF0aC1lcnJvci1ub3RpY2UtbGV0dGVycy5odG1s/RS=%5eADBmHIuw_qOHfRRM5pqbbULCOzjmHk-;_ylt=A2RCMZH7PcZcKCoA4g.U3uV7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ord.yahoo.co.jp/o/image/RV=1/RE=1556582503/RH=b3JkLnlhaG9vLmNvLmpw/RB=/RU=aHR0cHM6Ly93d3cuc2FmZWFjY2Vzc25vdy5vcmcvdGFsa2luZ190b195b3VyX2RvY3Rvcl9hYm91dF9tZWRpY2FsX21hcmlqdWFuYQ--/RS=%5eADBxX2np5Os_UuaPs_EVOSDDXsnL4Y-;_ylt=A2RCL6fmPsZchl4A4AWU3uV7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ord.yahoo.co.jp/o/image/RV=1/RE=1556582241/RH=b3JkLnlhaG9vLmNvLmpw/RB=/RU=aHR0cHM6Ly93d3cubW90aW9uZHluYW1pY3MuY29tLmF1LzUwMHctYnJ1c2hsZXNzLW1vdG9yLWJtMTQxOHp4Zi00OHYtY2xvbmUuaHRtbA--/RS=%5eADBgvboOYV44QjQMhh.ibMkdgp3Kv0-;_ylt=A2RCL5ThPcZcZyMArhSU3uV7" TargetMode="Externa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ord.yahoo.co.jp/o/image/RV=1/RE=1556582301/RH=b3JkLnlhaG9vLmNvLmpw/RB=/RU=aHR0cHM6Ly93d3cudW5pbGFkLmNvLnVrL25ld3MvbGVvbmFyZG8tZGljYXByaW8tdm90ZWQtZmlmdGgtYmVzdC1hY3Rvci1vZi1hbGwtdGltZS8-/RS=%5eADBZjMiC4A16J54Ni6QEEG0ZT001So-;_ylt=A2RCMY0dPsZcE2EAPAOU3uV7" TargetMode="Externa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ord.yahoo.co.jp/o/image/RV=1/RE=1556582540/RH=b3JkLnlhaG9vLmNvLmpw/RB=/RU=aHR0cHM6Ly9qYS1qcC5mYWNlYm9vay5jb20vcGFnZXMvY2F0ZWdvcnkvTG9jYWwtQnVzaW5lc3MvRmVzdGl2YWwtQ2FzYS1EZWwtVGVycm9yLTI1ODY5OTExMTUyMTI3OS9wb3N0cy8-/RS=%5eADBWogcqoxTko86iD0oJs3cvYWsmrk-;_ylt=A2RCL6sMP8ZcHF8AWwCU3uV7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ord.yahoo.co.jp/o/image/RV=1/RE=1556582593/RH=b3JkLnlhaG9vLmNvLmpw/RB=/RU=aHR0cHM6Ly90cmFkaW5ncHN5Y2hvbG9neWVkZ2UuY29tL3RyYWRpbmctY29tZm9ydC8-/RS=%5eADB8nDw_qE9VYE0EPdFE5fkWyNtoRM-;_ylt=A2RCA9lBP8ZcOTwA5BKU3uV7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57" r="-1" b="78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4a-22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author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error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doctor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motor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actor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terror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comfort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senior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 descr="「senior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C22CAFA9-0E6F-CF3F-51D0-404A609B4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813" y="4479544"/>
            <a:ext cx="3161841" cy="2104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5701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author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error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doctor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motor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actor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terror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comfort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senior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razor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 descr="「razor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A610B715-7B6D-DCBD-9327-8426E1559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4725191"/>
            <a:ext cx="1866900" cy="186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8541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author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error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doctor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motor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actor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terror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comfort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senior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razor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10.mirror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mirror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100EB582-5352-2D05-E10E-0D14EDBEF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37" y="277662"/>
            <a:ext cx="2299282" cy="2299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6018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author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error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doctor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motor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actor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terror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comfort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senior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razor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10.mirror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11.memory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8282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author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error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doctor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motor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actor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terror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comfort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senior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razor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10.mirror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11.memory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12.stubborn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4" name="図 3" descr="「stubborn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79FF5C56-8438-679D-1271-A01B0C7F8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148" y="2721848"/>
            <a:ext cx="3463483" cy="2305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515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author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error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doctor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motor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actor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terror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comfort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senior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razor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10.mirror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11.memory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12.stubborn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13.calculator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calculaator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31EC7983-2F7B-E392-052A-E99F898DC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47" y="3295188"/>
            <a:ext cx="2217420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76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author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error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doctor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motor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actor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terror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comfort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senior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razor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10.mirror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11.memory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12.stubborn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13.calculator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14.visitor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visitor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F7103863-0002-A80E-900C-54D72174D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986" y="3966535"/>
            <a:ext cx="1973580" cy="1863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715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author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error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doctor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motor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actor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terror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comfort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senior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razor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10.mirror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11.memory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12.stubborn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13.calculator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14.visitor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15.collector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collector chil...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A6E45FFF-800D-BD18-1594-7F87EC6EE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985" y="4569393"/>
            <a:ext cx="2476500" cy="1851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5771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author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error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doctor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motor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actor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terror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comfort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senior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razor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10.mirror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11.memory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12.stubborn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13.calculator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14.visitor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15.collector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16.escalator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escalator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6F4FCC71-E198-AAE7-EDD1-E97D6A63B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878" y="4445313"/>
            <a:ext cx="2276162" cy="2276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3127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author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error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doctor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motor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actor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terror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comfort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senior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razor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10.mirror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11.memory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12.stubborn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13.calculator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14.visitor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15.collector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16.escalator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17.decoration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decoration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FEFA90F5-E8A9-D132-3C03-5339B49C1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979" y="0"/>
            <a:ext cx="2526371" cy="2526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265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5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1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EFC8DE-9AC9-4387-B079-F4B6B0631D95}"/>
              </a:ext>
            </a:extLst>
          </p:cNvPr>
          <p:cNvSpPr txBox="1"/>
          <p:nvPr/>
        </p:nvSpPr>
        <p:spPr>
          <a:xfrm>
            <a:off x="1162498" y="655783"/>
            <a:ext cx="4284418" cy="1448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Spelling Test 11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98F446-5009-4B05-B661-20EF1F16A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7" r="2" b="579"/>
          <a:stretch/>
        </p:blipFill>
        <p:spPr>
          <a:xfrm>
            <a:off x="1155559" y="2265037"/>
            <a:ext cx="9889790" cy="39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02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author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error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doctor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motor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actor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terror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comfort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senior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razor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10.mirror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11.memory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12.stubborn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13.calculator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14.visitor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15.collector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16.escalator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17.decoration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18.oppoturnity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opportunity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0A694CBF-B9DD-3281-5092-A3744B333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420" y="0"/>
            <a:ext cx="2809619" cy="1605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205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Let’s Revise </a:t>
            </a:r>
            <a:r>
              <a:rPr lang="en-US" altLang="ja-JP" sz="5400" b="1" dirty="0">
                <a:latin typeface="+mj-lt"/>
                <a:ea typeface="+mj-ea"/>
                <a:cs typeface="+mj-cs"/>
              </a:rPr>
              <a:t>S</a:t>
            </a: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uffixes</a:t>
            </a:r>
          </a:p>
        </p:txBody>
      </p:sp>
      <p:sp>
        <p:nvSpPr>
          <p:cNvPr id="65" name="Freeform: Shape 5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51CB24-7571-449F-9ED5-8BA6623C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66" r="413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60772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535" y="514985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227455" y="277495"/>
            <a:ext cx="876808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She run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It fli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ctr"/>
            <a:endParaRPr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She play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ed 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music.</a:t>
            </a: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He was walk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ing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93364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535" y="514985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227455" y="277495"/>
            <a:ext cx="876808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She run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It fli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ctr"/>
            <a:endParaRPr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She play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ed 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music.</a:t>
            </a: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He was </a:t>
            </a:r>
            <a:r>
              <a:rPr lang="en-US" altLang="ja-JP" sz="6000" u="heavy" dirty="0">
                <a:uFill>
                  <a:solidFill>
                    <a:srgbClr val="00B05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walk</a:t>
            </a:r>
            <a:r>
              <a:rPr lang="en-US" altLang="ja-JP" sz="6000" u="heavy" dirty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ing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1364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535" y="514985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227455" y="277495"/>
            <a:ext cx="8768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He was </a:t>
            </a:r>
            <a:r>
              <a:rPr lang="en-US" altLang="ja-JP" sz="6000" dirty="0">
                <a:uFill>
                  <a:solidFill>
                    <a:srgbClr val="00B05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walk</a:t>
            </a:r>
            <a:r>
              <a:rPr lang="en-US" altLang="ja-JP" sz="6000" dirty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ing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74790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535" y="514985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227455" y="277495"/>
            <a:ext cx="87680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He was </a:t>
            </a:r>
            <a:r>
              <a:rPr lang="en-US" altLang="ja-JP" sz="6000" dirty="0">
                <a:uFill>
                  <a:solidFill>
                    <a:srgbClr val="00B05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walk</a:t>
            </a:r>
            <a:r>
              <a:rPr lang="en-US" altLang="ja-JP" sz="6000" dirty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ing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ctr"/>
            <a:r>
              <a:rPr lang="en-US" altLang="ja-JP" sz="60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(past) continuous</a:t>
            </a:r>
          </a:p>
          <a:p>
            <a:pPr algn="ctr"/>
            <a:endParaRPr kumimoji="1" lang="en-US" altLang="ja-JP" sz="60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15543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535" y="514985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227455" y="277495"/>
            <a:ext cx="87680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He was </a:t>
            </a:r>
            <a:r>
              <a:rPr lang="en-US" altLang="ja-JP" sz="6000" dirty="0">
                <a:uFill>
                  <a:solidFill>
                    <a:srgbClr val="00B05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walk</a:t>
            </a:r>
            <a:r>
              <a:rPr lang="en-US" altLang="ja-JP" sz="6000" dirty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ing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ctr"/>
            <a:r>
              <a:rPr lang="en-US" altLang="ja-JP" sz="60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(past) continuous</a:t>
            </a:r>
          </a:p>
          <a:p>
            <a:pPr algn="ctr"/>
            <a:endParaRPr lang="en-US" altLang="ja-JP" sz="60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The wind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ing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road</a:t>
            </a:r>
          </a:p>
        </p:txBody>
      </p:sp>
    </p:spTree>
    <p:extLst>
      <p:ext uri="{BB962C8B-B14F-4D97-AF65-F5344CB8AC3E}">
        <p14:creationId xmlns:p14="http://schemas.microsoft.com/office/powerpoint/2010/main" val="1776774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535" y="514985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227455" y="277495"/>
            <a:ext cx="87680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He was </a:t>
            </a:r>
            <a:r>
              <a:rPr lang="en-US" altLang="ja-JP" sz="6000" dirty="0">
                <a:uFill>
                  <a:solidFill>
                    <a:srgbClr val="00B05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walk</a:t>
            </a:r>
            <a:r>
              <a:rPr lang="en-US" altLang="ja-JP" sz="6000" dirty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ing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ctr"/>
            <a:r>
              <a:rPr lang="en-US" altLang="ja-JP" sz="60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(past) continuous</a:t>
            </a:r>
          </a:p>
          <a:p>
            <a:pPr algn="ctr"/>
            <a:endParaRPr lang="en-US" altLang="ja-JP" sz="60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The wind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ing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road</a:t>
            </a:r>
          </a:p>
          <a:p>
            <a:pPr algn="ctr"/>
            <a:r>
              <a:rPr lang="en-US" altLang="ja-JP" sz="60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adjective</a:t>
            </a:r>
          </a:p>
        </p:txBody>
      </p:sp>
    </p:spTree>
    <p:extLst>
      <p:ext uri="{BB962C8B-B14F-4D97-AF65-F5344CB8AC3E}">
        <p14:creationId xmlns:p14="http://schemas.microsoft.com/office/powerpoint/2010/main" val="3980225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535" y="514985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227455" y="0"/>
            <a:ext cx="876808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He was </a:t>
            </a:r>
            <a:r>
              <a:rPr lang="en-US" altLang="ja-JP" sz="6000" dirty="0">
                <a:uFill>
                  <a:solidFill>
                    <a:srgbClr val="00B05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walk</a:t>
            </a:r>
            <a:r>
              <a:rPr lang="en-US" altLang="ja-JP" sz="6000" dirty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ing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ctr"/>
            <a:r>
              <a:rPr lang="en-US" altLang="ja-JP" sz="60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(past) continuous</a:t>
            </a:r>
          </a:p>
          <a:p>
            <a:pPr algn="ctr"/>
            <a:endParaRPr lang="en-US" altLang="ja-JP" sz="40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The wind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ing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road</a:t>
            </a:r>
          </a:p>
          <a:p>
            <a:pPr algn="ctr"/>
            <a:r>
              <a:rPr lang="en-US" altLang="ja-JP" sz="60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adjective</a:t>
            </a:r>
          </a:p>
          <a:p>
            <a:pPr algn="ctr"/>
            <a:endParaRPr lang="en-US" altLang="ja-JP" sz="40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Danc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ing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is fun.</a:t>
            </a:r>
          </a:p>
          <a:p>
            <a:pPr algn="ctr"/>
            <a:endParaRPr lang="en-US" altLang="ja-JP" sz="60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25711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535" y="514985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227455" y="0"/>
            <a:ext cx="876808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He was </a:t>
            </a:r>
            <a:r>
              <a:rPr lang="en-US" altLang="ja-JP" sz="6000" dirty="0">
                <a:uFill>
                  <a:solidFill>
                    <a:srgbClr val="00B05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walk</a:t>
            </a:r>
            <a:r>
              <a:rPr lang="en-US" altLang="ja-JP" sz="6000" dirty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ing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ctr"/>
            <a:r>
              <a:rPr lang="en-US" altLang="ja-JP" sz="60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(past) continuous</a:t>
            </a:r>
          </a:p>
          <a:p>
            <a:pPr algn="ctr"/>
            <a:endParaRPr lang="en-US" altLang="ja-JP" sz="40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The wind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ing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road</a:t>
            </a:r>
          </a:p>
          <a:p>
            <a:pPr algn="ctr"/>
            <a:r>
              <a:rPr lang="en-US" altLang="ja-JP" sz="60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adjective</a:t>
            </a:r>
          </a:p>
          <a:p>
            <a:pPr algn="ctr"/>
            <a:endParaRPr lang="en-US" altLang="ja-JP" sz="40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Danc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ing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is fun.</a:t>
            </a:r>
          </a:p>
          <a:p>
            <a:pPr algn="ctr"/>
            <a:r>
              <a:rPr lang="en-US" altLang="ja-JP" sz="60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noun</a:t>
            </a:r>
          </a:p>
          <a:p>
            <a:pPr algn="ctr"/>
            <a:endParaRPr lang="en-US" altLang="ja-JP" sz="60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4327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author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 descr="「author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9C759AA9-ECDF-8CB1-BEFB-DED1FBE41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604" y="1244521"/>
            <a:ext cx="1849770" cy="2786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0811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448310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351280" y="2306320"/>
            <a:ext cx="8768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The galloping horse raced across the field.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23327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448310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351280" y="2306320"/>
            <a:ext cx="8768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The galloping horse raced across the field.</a:t>
            </a:r>
          </a:p>
          <a:p>
            <a:pPr algn="ctr"/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Find the verb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10475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448310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351280" y="2306320"/>
            <a:ext cx="8768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The galloping horse 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raced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across the field.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8746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448310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351280" y="2306320"/>
            <a:ext cx="8768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kumimoji="1" lang="en-US" altLang="ja-JP" sz="6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galloping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horse 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raced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across the field.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51943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448310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351280" y="2306320"/>
            <a:ext cx="8768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spell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30942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448310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351280" y="2306320"/>
            <a:ext cx="8768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spell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ing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87208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448310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711960" y="906145"/>
            <a:ext cx="87680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pelling test</a:t>
            </a:r>
          </a:p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pelling list</a:t>
            </a:r>
          </a:p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pelling book</a:t>
            </a:r>
          </a:p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spelling lesson</a:t>
            </a:r>
          </a:p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pelling sheet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541953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448310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711960" y="906145"/>
            <a:ext cx="87680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kumimoji="1" lang="en-US" altLang="ja-JP" sz="6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pelling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test</a:t>
            </a:r>
          </a:p>
          <a:p>
            <a:pPr algn="ctr"/>
            <a:r>
              <a:rPr lang="en-US" altLang="ja-JP" sz="6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kumimoji="1" lang="en-US" altLang="ja-JP" sz="6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pelling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list</a:t>
            </a:r>
          </a:p>
          <a:p>
            <a:pPr algn="ctr"/>
            <a:r>
              <a:rPr lang="en-US" altLang="ja-JP" sz="6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kumimoji="1" lang="en-US" altLang="ja-JP" sz="6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pelling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book</a:t>
            </a:r>
          </a:p>
          <a:p>
            <a:pPr algn="ctr"/>
            <a:r>
              <a:rPr lang="en-US" altLang="ja-JP" sz="6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spelling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lesson</a:t>
            </a:r>
          </a:p>
          <a:p>
            <a:pPr algn="ctr"/>
            <a:r>
              <a:rPr lang="en-US" altLang="ja-JP" sz="6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kumimoji="1" lang="en-US" altLang="ja-JP" sz="6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pelling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sheet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45449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0" y="217656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711960" y="267970"/>
            <a:ext cx="8768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Present Participles</a:t>
            </a:r>
          </a:p>
          <a:p>
            <a:pPr algn="ctr"/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u</a:t>
            </a:r>
            <a:r>
              <a:rPr kumimoji="1" lang="en-US" altLang="ja-JP" sz="6000" dirty="0">
                <a:solidFill>
                  <a:srgbClr val="0070C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sed as Adjectives</a:t>
            </a:r>
            <a:endParaRPr kumimoji="1" lang="ja-JP" altLang="en-US" sz="60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F1176B3-9616-4656-A708-FA33D9692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0380" y="196122"/>
            <a:ext cx="1965871" cy="203624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FB8230-36EA-41FE-BC20-17948E30795A}"/>
              </a:ext>
            </a:extLst>
          </p:cNvPr>
          <p:cNvSpPr txBox="1"/>
          <p:nvPr/>
        </p:nvSpPr>
        <p:spPr>
          <a:xfrm>
            <a:off x="1000125" y="3219450"/>
            <a:ext cx="1051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/>
              <a:t>verb </a:t>
            </a:r>
            <a:r>
              <a:rPr kumimoji="1" lang="ja-JP" altLang="en-US" sz="4800" b="1" dirty="0"/>
              <a:t>＋ </a:t>
            </a:r>
            <a:r>
              <a:rPr kumimoji="1" lang="en-US" altLang="ja-JP" sz="4800" b="1" dirty="0" err="1"/>
              <a:t>ing</a:t>
            </a:r>
            <a:r>
              <a:rPr kumimoji="1" lang="en-US" altLang="ja-JP" sz="4800" b="1" dirty="0"/>
              <a:t> </a:t>
            </a:r>
            <a:r>
              <a:rPr kumimoji="1" lang="ja-JP" altLang="en-US" sz="4800" b="1" dirty="0"/>
              <a:t>＝ </a:t>
            </a:r>
            <a:r>
              <a:rPr kumimoji="1" lang="en-US" altLang="ja-JP" sz="4800" b="1" dirty="0"/>
              <a:t>present participle</a:t>
            </a:r>
            <a:endParaRPr kumimoji="1" lang="ja-JP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5989530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0" y="217656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711960" y="267970"/>
            <a:ext cx="8768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Present Participles</a:t>
            </a:r>
          </a:p>
          <a:p>
            <a:pPr algn="ctr"/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u</a:t>
            </a:r>
            <a:r>
              <a:rPr kumimoji="1" lang="en-US" altLang="ja-JP" sz="6000" dirty="0">
                <a:solidFill>
                  <a:srgbClr val="0070C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sed as Adjectives</a:t>
            </a:r>
            <a:endParaRPr kumimoji="1" lang="ja-JP" altLang="en-US" sz="60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F1176B3-9616-4656-A708-FA33D9692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0380" y="196122"/>
            <a:ext cx="1965871" cy="203624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FB8230-36EA-41FE-BC20-17948E30795A}"/>
              </a:ext>
            </a:extLst>
          </p:cNvPr>
          <p:cNvSpPr txBox="1"/>
          <p:nvPr/>
        </p:nvSpPr>
        <p:spPr>
          <a:xfrm>
            <a:off x="1000125" y="3219450"/>
            <a:ext cx="105105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/>
              <a:t>verb </a:t>
            </a:r>
            <a:r>
              <a:rPr kumimoji="1" lang="ja-JP" altLang="en-US" sz="4800" b="1" dirty="0"/>
              <a:t>＋ </a:t>
            </a:r>
            <a:r>
              <a:rPr kumimoji="1" lang="en-US" altLang="ja-JP" sz="4800" b="1" dirty="0" err="1"/>
              <a:t>ing</a:t>
            </a:r>
            <a:r>
              <a:rPr kumimoji="1" lang="en-US" altLang="ja-JP" sz="4800" b="1" dirty="0"/>
              <a:t> </a:t>
            </a:r>
            <a:r>
              <a:rPr kumimoji="1" lang="ja-JP" altLang="en-US" sz="4800" b="1" dirty="0"/>
              <a:t>＝ </a:t>
            </a:r>
            <a:r>
              <a:rPr kumimoji="1" lang="en-US" altLang="ja-JP" sz="4800" b="1" dirty="0"/>
              <a:t>present participle</a:t>
            </a:r>
          </a:p>
          <a:p>
            <a:pPr algn="ctr"/>
            <a:endParaRPr lang="en-US" altLang="ja-JP" sz="4800" b="1" dirty="0"/>
          </a:p>
          <a:p>
            <a:pPr algn="ctr"/>
            <a:r>
              <a:rPr lang="en-US" altLang="ja-JP" sz="6000" b="1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kumimoji="1" lang="en-US" altLang="ja-JP" sz="6000" b="1" dirty="0"/>
              <a:t> </a:t>
            </a:r>
            <a:r>
              <a:rPr kumimoji="1" lang="en-US" altLang="ja-JP" sz="6000" b="1" dirty="0">
                <a:solidFill>
                  <a:srgbClr val="0070C0"/>
                </a:solidFill>
              </a:rPr>
              <a:t>bark</a:t>
            </a:r>
            <a:r>
              <a:rPr kumimoji="1" lang="en-US" altLang="ja-JP" sz="6000" b="1" u="heavy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</a:rPr>
              <a:t>ing</a:t>
            </a:r>
            <a:r>
              <a:rPr kumimoji="1" lang="en-US" altLang="ja-JP" sz="6000" b="1" dirty="0"/>
              <a:t> dog</a:t>
            </a:r>
            <a:endParaRPr kumimoji="1" lang="ja-JP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84119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author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error</a:t>
            </a:r>
          </a:p>
          <a:p>
            <a:endParaRPr kumimoji="1" lang="ja-JP" altLang="en-US" dirty="0"/>
          </a:p>
        </p:txBody>
      </p:sp>
      <p:pic>
        <p:nvPicPr>
          <p:cNvPr id="3" name="図 2" descr="「error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8260E151-0D9F-8B81-CDA4-8B5624110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43" y="1983184"/>
            <a:ext cx="2743200" cy="1668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592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olly Phonics 2: text, images, music, video | Glogster EDU ...">
            <a:extLst>
              <a:ext uri="{FF2B5EF4-FFF2-40B4-BE49-F238E27FC236}">
                <a16:creationId xmlns:a16="http://schemas.microsoft.com/office/drawing/2014/main" id="{B4FE1F9D-6156-42E4-9142-F853BE1DF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5019"/>
          <a:stretch/>
        </p:blipFill>
        <p:spPr bwMode="auto">
          <a:xfrm>
            <a:off x="20" y="-1"/>
            <a:ext cx="12191980" cy="439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03CC970-4826-4CED-8063-0FB67663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86518" y="4564049"/>
            <a:ext cx="3905483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4490D63-3365-45CC-AC50-705C1B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4564049"/>
            <a:ext cx="9110805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235C12-432D-4E45-BAC3-A652A4C9F3C3}"/>
              </a:ext>
            </a:extLst>
          </p:cNvPr>
          <p:cNvSpPr txBox="1"/>
          <p:nvPr/>
        </p:nvSpPr>
        <p:spPr>
          <a:xfrm>
            <a:off x="2562224" y="4858247"/>
            <a:ext cx="5261857" cy="17806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Page: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Present Participles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Used as Adjectives</a:t>
            </a:r>
            <a:endParaRPr kumimoji="1" lang="en-US" altLang="ja-JP" sz="37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07386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2413635" y="1287364"/>
            <a:ext cx="80733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The screaming boy</a:t>
            </a:r>
          </a:p>
          <a:p>
            <a:r>
              <a:rPr kumimoji="1" lang="en-US" altLang="ja-JP" sz="4800" b="1" dirty="0"/>
              <a:t> </a:t>
            </a:r>
          </a:p>
          <a:p>
            <a:r>
              <a:rPr kumimoji="1" lang="en-US" altLang="ja-JP" sz="4800" b="1" dirty="0"/>
              <a:t>ran out of the ghost train.</a:t>
            </a:r>
            <a:endParaRPr kumimoji="1" lang="en-US" altLang="ja-JP" sz="36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675" y="3595688"/>
            <a:ext cx="2695574" cy="2989761"/>
          </a:xfrm>
          <a:prstGeom prst="rect">
            <a:avLst/>
          </a:prstGeom>
        </p:spPr>
      </p:pic>
      <p:pic>
        <p:nvPicPr>
          <p:cNvPr id="1026" name="Picture 2" descr="sreaming boy gohst train clipart に対する画像結果">
            <a:extLst>
              <a:ext uri="{FF2B5EF4-FFF2-40B4-BE49-F238E27FC236}">
                <a16:creationId xmlns:a16="http://schemas.microsoft.com/office/drawing/2014/main" id="{0D950C39-ADB3-D686-F2EC-D9E685770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48" y="3674229"/>
            <a:ext cx="2695574" cy="291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745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2413635" y="1287364"/>
            <a:ext cx="80733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The </a:t>
            </a:r>
            <a:r>
              <a:rPr kumimoji="1" lang="en-US" altLang="ja-JP" sz="4800" b="1" u="heavy" dirty="0">
                <a:uFill>
                  <a:solidFill>
                    <a:srgbClr val="0070C0"/>
                  </a:solidFill>
                </a:uFill>
              </a:rPr>
              <a:t>screaming</a:t>
            </a:r>
            <a:r>
              <a:rPr kumimoji="1" lang="en-US" altLang="ja-JP" sz="4800" b="1" dirty="0"/>
              <a:t> </a:t>
            </a:r>
            <a:r>
              <a:rPr kumimoji="1" lang="en-US" altLang="ja-JP" sz="4800" b="1" u="heavy" dirty="0"/>
              <a:t>boy</a:t>
            </a:r>
          </a:p>
          <a:p>
            <a:r>
              <a:rPr kumimoji="1" lang="en-US" altLang="ja-JP" sz="4800" b="1" dirty="0"/>
              <a:t> </a:t>
            </a:r>
          </a:p>
          <a:p>
            <a:r>
              <a:rPr kumimoji="1" lang="en-US" altLang="ja-JP" sz="4800" b="1" dirty="0"/>
              <a:t>ran out of the ghost train.</a:t>
            </a:r>
            <a:endParaRPr kumimoji="1" lang="en-US" altLang="ja-JP" sz="36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675" y="3595688"/>
            <a:ext cx="2695574" cy="2989761"/>
          </a:xfrm>
          <a:prstGeom prst="rect">
            <a:avLst/>
          </a:prstGeom>
        </p:spPr>
      </p:pic>
      <p:pic>
        <p:nvPicPr>
          <p:cNvPr id="2050" name="Picture 2" descr="sreaming boy gohst train clipart に対する画像結果">
            <a:extLst>
              <a:ext uri="{FF2B5EF4-FFF2-40B4-BE49-F238E27FC236}">
                <a16:creationId xmlns:a16="http://schemas.microsoft.com/office/drawing/2014/main" id="{2E9BC038-4400-8CFF-1C01-8E54A4985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3804693"/>
            <a:ext cx="23812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374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2413635" y="1287364"/>
            <a:ext cx="80733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At night, the chiming</a:t>
            </a:r>
          </a:p>
          <a:p>
            <a:endParaRPr lang="en-US" altLang="ja-JP" sz="4800" b="1" dirty="0"/>
          </a:p>
          <a:p>
            <a:r>
              <a:rPr kumimoji="1" lang="en-US" altLang="ja-JP" sz="4800" b="1" dirty="0"/>
              <a:t>clock sounds very loud.</a:t>
            </a:r>
            <a:endParaRPr kumimoji="1" lang="en-US" altLang="ja-JP" sz="36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675" y="3595688"/>
            <a:ext cx="2695574" cy="2989761"/>
          </a:xfrm>
          <a:prstGeom prst="rect">
            <a:avLst/>
          </a:prstGeom>
        </p:spPr>
      </p:pic>
      <p:pic>
        <p:nvPicPr>
          <p:cNvPr id="3074" name="Picture 2" descr="chiming clock  に対する画像結果">
            <a:extLst>
              <a:ext uri="{FF2B5EF4-FFF2-40B4-BE49-F238E27FC236}">
                <a16:creationId xmlns:a16="http://schemas.microsoft.com/office/drawing/2014/main" id="{2994E496-BD9E-9C93-C23E-F60598A5B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1344"/>
            <a:ext cx="2169994" cy="382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0405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2413635" y="1287364"/>
            <a:ext cx="80733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At night, the </a:t>
            </a:r>
            <a:r>
              <a:rPr kumimoji="1" lang="en-US" altLang="ja-JP" sz="4800" b="1" u="heavy" dirty="0">
                <a:uFill>
                  <a:solidFill>
                    <a:srgbClr val="0070C0"/>
                  </a:solidFill>
                </a:uFill>
              </a:rPr>
              <a:t>chiming</a:t>
            </a:r>
          </a:p>
          <a:p>
            <a:endParaRPr lang="en-US" altLang="ja-JP" sz="4800" b="1" dirty="0"/>
          </a:p>
          <a:p>
            <a:r>
              <a:rPr kumimoji="1" lang="en-US" altLang="ja-JP" sz="4800" b="1" u="heavy" dirty="0"/>
              <a:t>clock</a:t>
            </a:r>
            <a:r>
              <a:rPr kumimoji="1" lang="en-US" altLang="ja-JP" sz="4800" b="1" dirty="0"/>
              <a:t> sounds very loud.</a:t>
            </a:r>
            <a:endParaRPr kumimoji="1" lang="en-US" altLang="ja-JP" sz="36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675" y="3595688"/>
            <a:ext cx="2695574" cy="2989761"/>
          </a:xfrm>
          <a:prstGeom prst="rect">
            <a:avLst/>
          </a:prstGeom>
        </p:spPr>
      </p:pic>
      <p:pic>
        <p:nvPicPr>
          <p:cNvPr id="4" name="Picture 2" descr="chiming clock  に対する画像結果">
            <a:extLst>
              <a:ext uri="{FF2B5EF4-FFF2-40B4-BE49-F238E27FC236}">
                <a16:creationId xmlns:a16="http://schemas.microsoft.com/office/drawing/2014/main" id="{6E813E16-C0EE-EFF6-BC9E-05DD9ABC7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1344"/>
            <a:ext cx="2169994" cy="382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5732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2413635" y="1287364"/>
            <a:ext cx="80733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The drying clothes got</a:t>
            </a:r>
          </a:p>
          <a:p>
            <a:endParaRPr lang="en-US" altLang="ja-JP" sz="4800" b="1" dirty="0"/>
          </a:p>
          <a:p>
            <a:r>
              <a:rPr kumimoji="1" lang="en-US" altLang="ja-JP" sz="4800" b="1" dirty="0"/>
              <a:t>wet again in the rain.</a:t>
            </a:r>
            <a:endParaRPr kumimoji="1" lang="en-US" altLang="ja-JP" sz="36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675" y="3595688"/>
            <a:ext cx="2695574" cy="2989761"/>
          </a:xfrm>
          <a:prstGeom prst="rect">
            <a:avLst/>
          </a:prstGeom>
        </p:spPr>
      </p:pic>
      <p:pic>
        <p:nvPicPr>
          <p:cNvPr id="4098" name="Picture 2" descr="clothes wet rain laundry に対する画像結果">
            <a:extLst>
              <a:ext uri="{FF2B5EF4-FFF2-40B4-BE49-F238E27FC236}">
                <a16:creationId xmlns:a16="http://schemas.microsoft.com/office/drawing/2014/main" id="{A6864C6E-678A-4690-3C3A-45D49C494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" y="4013699"/>
            <a:ext cx="38862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6782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2413635" y="1287364"/>
            <a:ext cx="80733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The </a:t>
            </a:r>
            <a:r>
              <a:rPr kumimoji="1" lang="en-US" altLang="ja-JP" sz="4800" b="1" u="heavy" dirty="0">
                <a:uFill>
                  <a:solidFill>
                    <a:srgbClr val="0070C0"/>
                  </a:solidFill>
                </a:uFill>
              </a:rPr>
              <a:t>drying</a:t>
            </a:r>
            <a:r>
              <a:rPr kumimoji="1" lang="en-US" altLang="ja-JP" sz="4800" b="1" dirty="0"/>
              <a:t> </a:t>
            </a:r>
            <a:r>
              <a:rPr kumimoji="1" lang="en-US" altLang="ja-JP" sz="4800" b="1" u="heavy" dirty="0"/>
              <a:t>clothes</a:t>
            </a:r>
            <a:r>
              <a:rPr kumimoji="1" lang="en-US" altLang="ja-JP" sz="4800" b="1" dirty="0"/>
              <a:t> got</a:t>
            </a:r>
          </a:p>
          <a:p>
            <a:endParaRPr lang="en-US" altLang="ja-JP" sz="4800" b="1" dirty="0"/>
          </a:p>
          <a:p>
            <a:r>
              <a:rPr kumimoji="1" lang="en-US" altLang="ja-JP" sz="4800" b="1" dirty="0"/>
              <a:t>wet again in the rain.</a:t>
            </a:r>
            <a:endParaRPr kumimoji="1" lang="en-US" altLang="ja-JP" sz="36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675" y="3595688"/>
            <a:ext cx="2695574" cy="2989761"/>
          </a:xfrm>
          <a:prstGeom prst="rect">
            <a:avLst/>
          </a:prstGeom>
        </p:spPr>
      </p:pic>
      <p:pic>
        <p:nvPicPr>
          <p:cNvPr id="4" name="Picture 2" descr="clothes wet rain laundry に対する画像結果">
            <a:extLst>
              <a:ext uri="{FF2B5EF4-FFF2-40B4-BE49-F238E27FC236}">
                <a16:creationId xmlns:a16="http://schemas.microsoft.com/office/drawing/2014/main" id="{932820C3-47CA-1D7C-62E2-D6606D073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" y="4013699"/>
            <a:ext cx="38862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3672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2413635" y="1287364"/>
            <a:ext cx="80733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The storyteller knows</a:t>
            </a:r>
          </a:p>
          <a:p>
            <a:endParaRPr lang="en-US" altLang="ja-JP" sz="4800" b="1" dirty="0"/>
          </a:p>
          <a:p>
            <a:r>
              <a:rPr kumimoji="1" lang="en-US" altLang="ja-JP" sz="4800" b="1" dirty="0"/>
              <a:t>many amusing tales.</a:t>
            </a:r>
            <a:endParaRPr kumimoji="1" lang="en-US" altLang="ja-JP" sz="36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675" y="3595688"/>
            <a:ext cx="2695574" cy="2989761"/>
          </a:xfrm>
          <a:prstGeom prst="rect">
            <a:avLst/>
          </a:prstGeom>
        </p:spPr>
      </p:pic>
      <p:pic>
        <p:nvPicPr>
          <p:cNvPr id="6146" name="Picture 2" descr="story teller clipart に対する画像結果">
            <a:extLst>
              <a:ext uri="{FF2B5EF4-FFF2-40B4-BE49-F238E27FC236}">
                <a16:creationId xmlns:a16="http://schemas.microsoft.com/office/drawing/2014/main" id="{D4AA6472-6C19-9874-BC40-BA9E154B5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3861299"/>
            <a:ext cx="3152775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101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2413635" y="1287364"/>
            <a:ext cx="80733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The storyteller knows</a:t>
            </a:r>
          </a:p>
          <a:p>
            <a:endParaRPr lang="en-US" altLang="ja-JP" sz="4800" b="1" dirty="0"/>
          </a:p>
          <a:p>
            <a:r>
              <a:rPr kumimoji="1" lang="en-US" altLang="ja-JP" sz="4800" b="1" dirty="0"/>
              <a:t>many </a:t>
            </a:r>
            <a:r>
              <a:rPr kumimoji="1" lang="en-US" altLang="ja-JP" sz="4800" b="1" u="heavy" dirty="0">
                <a:uFill>
                  <a:solidFill>
                    <a:srgbClr val="0070C0"/>
                  </a:solidFill>
                </a:uFill>
              </a:rPr>
              <a:t>amusing</a:t>
            </a:r>
            <a:r>
              <a:rPr kumimoji="1" lang="en-US" altLang="ja-JP" sz="4800" b="1" dirty="0"/>
              <a:t> </a:t>
            </a:r>
            <a:r>
              <a:rPr kumimoji="1" lang="en-US" altLang="ja-JP" sz="4800" b="1" u="heavy" dirty="0"/>
              <a:t>tales</a:t>
            </a:r>
            <a:r>
              <a:rPr kumimoji="1" lang="en-US" altLang="ja-JP" sz="4800" b="1" dirty="0"/>
              <a:t>.</a:t>
            </a:r>
            <a:endParaRPr kumimoji="1" lang="en-US" altLang="ja-JP" sz="36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675" y="3595688"/>
            <a:ext cx="2695574" cy="2989761"/>
          </a:xfrm>
          <a:prstGeom prst="rect">
            <a:avLst/>
          </a:prstGeom>
        </p:spPr>
      </p:pic>
      <p:pic>
        <p:nvPicPr>
          <p:cNvPr id="4" name="Picture 2" descr="story teller clipart に対する画像結果">
            <a:extLst>
              <a:ext uri="{FF2B5EF4-FFF2-40B4-BE49-F238E27FC236}">
                <a16:creationId xmlns:a16="http://schemas.microsoft.com/office/drawing/2014/main" id="{930136E0-A397-ADF2-1B9E-8DE4CDD25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3861299"/>
            <a:ext cx="3152775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3955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2413635" y="1287364"/>
            <a:ext cx="80733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The irritating fly buzzed</a:t>
            </a:r>
          </a:p>
          <a:p>
            <a:endParaRPr lang="en-US" altLang="ja-JP" sz="4800" b="1" dirty="0"/>
          </a:p>
          <a:p>
            <a:r>
              <a:rPr kumimoji="1" lang="en-US" altLang="ja-JP" sz="4800" b="1" dirty="0"/>
              <a:t>around the room.</a:t>
            </a:r>
            <a:endParaRPr kumimoji="1" lang="en-US" altLang="ja-JP" sz="36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675" y="3595688"/>
            <a:ext cx="2695574" cy="2989761"/>
          </a:xfrm>
          <a:prstGeom prst="rect">
            <a:avLst/>
          </a:prstGeom>
        </p:spPr>
      </p:pic>
      <p:pic>
        <p:nvPicPr>
          <p:cNvPr id="8194" name="Picture 2" descr="fly irritating clipart に対する画像結果">
            <a:extLst>
              <a:ext uri="{FF2B5EF4-FFF2-40B4-BE49-F238E27FC236}">
                <a16:creationId xmlns:a16="http://schemas.microsoft.com/office/drawing/2014/main" id="{0E5EDE05-E1FB-1E85-73A4-CD430F200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805238"/>
            <a:ext cx="4200525" cy="291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198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author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error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doctor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 descr="「doctor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88B913E6-A49A-258D-4C5E-0F7410164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87" y="2849054"/>
            <a:ext cx="2997260" cy="1989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866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2413635" y="1287364"/>
            <a:ext cx="80733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The </a:t>
            </a:r>
            <a:r>
              <a:rPr kumimoji="1" lang="en-US" altLang="ja-JP" sz="4800" b="1" u="heavy" dirty="0">
                <a:uFill>
                  <a:solidFill>
                    <a:srgbClr val="0070C0"/>
                  </a:solidFill>
                </a:uFill>
              </a:rPr>
              <a:t>irritating</a:t>
            </a:r>
            <a:r>
              <a:rPr kumimoji="1" lang="en-US" altLang="ja-JP" sz="4800" b="1" dirty="0"/>
              <a:t> </a:t>
            </a:r>
            <a:r>
              <a:rPr kumimoji="1" lang="en-US" altLang="ja-JP" sz="4800" b="1" u="heavy" dirty="0"/>
              <a:t>fly</a:t>
            </a:r>
            <a:r>
              <a:rPr kumimoji="1" lang="en-US" altLang="ja-JP" sz="4800" b="1" dirty="0"/>
              <a:t> buzzed</a:t>
            </a:r>
          </a:p>
          <a:p>
            <a:endParaRPr lang="en-US" altLang="ja-JP" sz="4800" b="1" dirty="0"/>
          </a:p>
          <a:p>
            <a:r>
              <a:rPr kumimoji="1" lang="en-US" altLang="ja-JP" sz="4800" b="1" dirty="0"/>
              <a:t>around the room.</a:t>
            </a:r>
            <a:endParaRPr kumimoji="1" lang="en-US" altLang="ja-JP" sz="36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675" y="3595688"/>
            <a:ext cx="2695574" cy="2989761"/>
          </a:xfrm>
          <a:prstGeom prst="rect">
            <a:avLst/>
          </a:prstGeom>
        </p:spPr>
      </p:pic>
      <p:pic>
        <p:nvPicPr>
          <p:cNvPr id="4" name="Picture 2" descr="fly irritating clipart に対する画像結果">
            <a:extLst>
              <a:ext uri="{FF2B5EF4-FFF2-40B4-BE49-F238E27FC236}">
                <a16:creationId xmlns:a16="http://schemas.microsoft.com/office/drawing/2014/main" id="{8675B5C6-5F2C-C7D6-F0C8-8B3DAB239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805238"/>
            <a:ext cx="4200525" cy="291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5930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2413635" y="1287364"/>
            <a:ext cx="80733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The bouncing ball went </a:t>
            </a:r>
          </a:p>
          <a:p>
            <a:endParaRPr lang="en-US" altLang="ja-JP" sz="4800" b="1" dirty="0"/>
          </a:p>
          <a:p>
            <a:r>
              <a:rPr kumimoji="1" lang="en-US" altLang="ja-JP" sz="4800" b="1" dirty="0"/>
              <a:t>through the open window.</a:t>
            </a:r>
            <a:endParaRPr kumimoji="1" lang="en-US" altLang="ja-JP" sz="36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675" y="3595688"/>
            <a:ext cx="2695574" cy="2989761"/>
          </a:xfrm>
          <a:prstGeom prst="rect">
            <a:avLst/>
          </a:prstGeom>
        </p:spPr>
      </p:pic>
      <p:pic>
        <p:nvPicPr>
          <p:cNvPr id="10242" name="Picture 2" descr="ball out of window に対する画像結果">
            <a:extLst>
              <a:ext uri="{FF2B5EF4-FFF2-40B4-BE49-F238E27FC236}">
                <a16:creationId xmlns:a16="http://schemas.microsoft.com/office/drawing/2014/main" id="{4C2DC365-20E8-8C85-F0CE-4AA504D7E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766593"/>
            <a:ext cx="20383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8802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2413635" y="1287364"/>
            <a:ext cx="80733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The </a:t>
            </a:r>
            <a:r>
              <a:rPr kumimoji="1" lang="en-US" altLang="ja-JP" sz="4800" b="1" u="heavy" dirty="0">
                <a:uFill>
                  <a:solidFill>
                    <a:srgbClr val="0070C0"/>
                  </a:solidFill>
                </a:uFill>
              </a:rPr>
              <a:t>bouncing</a:t>
            </a:r>
            <a:r>
              <a:rPr kumimoji="1" lang="en-US" altLang="ja-JP" sz="4800" b="1" dirty="0"/>
              <a:t> </a:t>
            </a:r>
            <a:r>
              <a:rPr kumimoji="1" lang="en-US" altLang="ja-JP" sz="4800" b="1" u="heavy" dirty="0"/>
              <a:t>ball</a:t>
            </a:r>
            <a:r>
              <a:rPr kumimoji="1" lang="en-US" altLang="ja-JP" sz="4800" b="1" dirty="0"/>
              <a:t> went </a:t>
            </a:r>
          </a:p>
          <a:p>
            <a:endParaRPr lang="en-US" altLang="ja-JP" sz="4800" b="1" dirty="0"/>
          </a:p>
          <a:p>
            <a:r>
              <a:rPr kumimoji="1" lang="en-US" altLang="ja-JP" sz="4800" b="1" dirty="0"/>
              <a:t>through the open window.</a:t>
            </a:r>
            <a:endParaRPr kumimoji="1" lang="en-US" altLang="ja-JP" sz="36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675" y="3595688"/>
            <a:ext cx="2695574" cy="2989761"/>
          </a:xfrm>
          <a:prstGeom prst="rect">
            <a:avLst/>
          </a:prstGeom>
        </p:spPr>
      </p:pic>
      <p:pic>
        <p:nvPicPr>
          <p:cNvPr id="4" name="Picture 2" descr="ball out of window に対する画像結果">
            <a:extLst>
              <a:ext uri="{FF2B5EF4-FFF2-40B4-BE49-F238E27FC236}">
                <a16:creationId xmlns:a16="http://schemas.microsoft.com/office/drawing/2014/main" id="{90FC104C-8437-0B40-DA91-2EE99149D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766593"/>
            <a:ext cx="20383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2646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598486" y="2144614"/>
            <a:ext cx="112785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collapsing</a:t>
            </a:r>
            <a:r>
              <a:rPr kumimoji="1"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			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6717FDB-4F2E-4720-81BB-26F3A8B2D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87" y="4713386"/>
            <a:ext cx="339118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561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598486" y="2144614"/>
            <a:ext cx="112785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collapsing </a:t>
            </a:r>
            <a:r>
              <a:rPr kumimoji="1"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building	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D6FE52B-FE18-43C4-9516-BEE90FECC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94" y="3638550"/>
            <a:ext cx="4542971" cy="298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59858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598486" y="2144614"/>
            <a:ext cx="112785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terrify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r>
              <a:rPr kumimoji="1"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			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6717FDB-4F2E-4720-81BB-26F3A8B2D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87" y="4713386"/>
            <a:ext cx="339118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754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598486" y="2144614"/>
            <a:ext cx="112785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terrify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ing </a:t>
            </a:r>
            <a:r>
              <a:rPr kumimoji="1"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monster	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006F189-9856-4DC8-A033-5B97FD670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1" y="3339045"/>
            <a:ext cx="4252913" cy="318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494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598486" y="2144614"/>
            <a:ext cx="112785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sparkling</a:t>
            </a:r>
            <a:r>
              <a:rPr kumimoji="1"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			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6717FDB-4F2E-4720-81BB-26F3A8B2D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87" y="4713386"/>
            <a:ext cx="339118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510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598486" y="2144614"/>
            <a:ext cx="11278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sparkling </a:t>
            </a:r>
            <a:r>
              <a:rPr kumimoji="1"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stars		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3F355A7-E83B-4B93-92AE-3B054EF4B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4290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83232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598486" y="2144614"/>
            <a:ext cx="112785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interest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r>
              <a:rPr kumimoji="1"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			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6717FDB-4F2E-4720-81BB-26F3A8B2D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87" y="4713386"/>
            <a:ext cx="339118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97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author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error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doctor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motor</a:t>
            </a:r>
          </a:p>
          <a:p>
            <a:endParaRPr kumimoji="1" lang="ja-JP" altLang="en-US" dirty="0"/>
          </a:p>
        </p:txBody>
      </p:sp>
      <p:pic>
        <p:nvPicPr>
          <p:cNvPr id="3" name="図 2" descr="「motor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4A77D850-4CC5-4C2A-4CAE-AD953D34E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6" y="2934447"/>
            <a:ext cx="2141220" cy="2141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40219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598486" y="2144614"/>
            <a:ext cx="11278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interest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r>
              <a:rPr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book</a:t>
            </a:r>
            <a:r>
              <a:rPr kumimoji="1"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203F2C1-C1BC-49B2-906F-521BC6919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820" y="3429000"/>
            <a:ext cx="4438254" cy="295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72212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598486" y="2144614"/>
            <a:ext cx="112785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 ra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r>
              <a:rPr kumimoji="1"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			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6717FDB-4F2E-4720-81BB-26F3A8B2D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87" y="4713386"/>
            <a:ext cx="339118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915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598486" y="2144614"/>
            <a:ext cx="112785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 ra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r>
              <a:rPr kumimoji="1"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car			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9EF5749-2AC0-4A88-806A-B837AC428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86" y="3429000"/>
            <a:ext cx="4561840" cy="3039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9499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598486" y="2144614"/>
            <a:ext cx="112785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cheering</a:t>
            </a:r>
            <a:r>
              <a:rPr kumimoji="1"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			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6717FDB-4F2E-4720-81BB-26F3A8B2D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87" y="4713386"/>
            <a:ext cx="339118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086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598486" y="2144614"/>
            <a:ext cx="112785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cheering</a:t>
            </a:r>
            <a:r>
              <a:rPr kumimoji="1"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crowd			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499CCC1-B7DF-42F9-A368-206D2422F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86" y="3429000"/>
            <a:ext cx="5821680" cy="2910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78904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598486" y="2144614"/>
            <a:ext cx="112785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boil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r>
              <a:rPr kumimoji="1"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			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6717FDB-4F2E-4720-81BB-26F3A8B2D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87" y="4713386"/>
            <a:ext cx="339118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19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598486" y="2144614"/>
            <a:ext cx="112785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boil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r>
              <a:rPr kumimoji="1"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 water			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2F39A3D-B464-4BE0-8F9F-81804EB62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840" y="3204508"/>
            <a:ext cx="3429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33798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598486" y="2144614"/>
            <a:ext cx="112785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 melting</a:t>
            </a:r>
            <a:r>
              <a:rPr kumimoji="1"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			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6717FDB-4F2E-4720-81BB-26F3A8B2D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87" y="4713386"/>
            <a:ext cx="339118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122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598486" y="2144614"/>
            <a:ext cx="112785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 melting</a:t>
            </a:r>
            <a:r>
              <a:rPr kumimoji="1"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ice cream	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E17D681-6166-4399-BDF6-DA97F39E1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3429000"/>
            <a:ext cx="4448175" cy="2962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8226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350836" y="268189"/>
            <a:ext cx="1127855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saw a melting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 ice cream at the mall.</a:t>
            </a:r>
            <a:endParaRPr lang="en-US" altLang="ja-JP" sz="40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found a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collapsing town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found 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boiling water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 the kitchen.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saw 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racing caterpillars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on a leaf.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saw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sparking stones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 mountains.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found a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terrifying mosquito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 India.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found an 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interesting dictionary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found an 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interesting planet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 space.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eat a 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melting ice cream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35770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author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error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doctor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motor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actor</a:t>
            </a:r>
          </a:p>
          <a:p>
            <a:endParaRPr kumimoji="1" lang="ja-JP" altLang="en-US" dirty="0"/>
          </a:p>
        </p:txBody>
      </p:sp>
      <p:pic>
        <p:nvPicPr>
          <p:cNvPr id="3" name="図 2" descr="「actor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EEA2A300-D4B4-0D6D-53A8-932A90692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26" y="4028143"/>
            <a:ext cx="3201764" cy="1899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18072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author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error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doctor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motor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actor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terror</a:t>
            </a:r>
          </a:p>
          <a:p>
            <a:endParaRPr kumimoji="1" lang="ja-JP" altLang="en-US" dirty="0"/>
          </a:p>
        </p:txBody>
      </p:sp>
      <p:pic>
        <p:nvPicPr>
          <p:cNvPr id="3" name="図 2" descr="「terror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72508BE6-6063-75A8-407A-857BF1847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1" y="4683351"/>
            <a:ext cx="2773680" cy="164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1125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author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error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doctor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motor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actor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terror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comfort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 descr="「comfort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2AA933F2-5C2B-0FB6-B4B0-BE081D988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13" y="4370283"/>
            <a:ext cx="3194173" cy="2104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906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881</Words>
  <Application>Microsoft Office PowerPoint</Application>
  <PresentationFormat>ワイド画面</PresentationFormat>
  <Paragraphs>310</Paragraphs>
  <Slides>70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70</vt:i4>
      </vt:variant>
    </vt:vector>
  </HeadingPairs>
  <TitlesOfParts>
    <vt:vector size="78" baseType="lpstr"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5</cp:revision>
  <dcterms:created xsi:type="dcterms:W3CDTF">2020-09-12T10:40:45Z</dcterms:created>
  <dcterms:modified xsi:type="dcterms:W3CDTF">2022-11-24T09:32:30Z</dcterms:modified>
</cp:coreProperties>
</file>