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8" r:id="rId2"/>
    <p:sldId id="257" r:id="rId3"/>
    <p:sldId id="486" r:id="rId4"/>
    <p:sldId id="503" r:id="rId5"/>
    <p:sldId id="502" r:id="rId6"/>
    <p:sldId id="501" r:id="rId7"/>
    <p:sldId id="500" r:id="rId8"/>
    <p:sldId id="499" r:id="rId9"/>
    <p:sldId id="498" r:id="rId10"/>
    <p:sldId id="497" r:id="rId11"/>
    <p:sldId id="496" r:id="rId12"/>
    <p:sldId id="495" r:id="rId13"/>
    <p:sldId id="494" r:id="rId14"/>
    <p:sldId id="493" r:id="rId15"/>
    <p:sldId id="492" r:id="rId16"/>
    <p:sldId id="491" r:id="rId17"/>
    <p:sldId id="490" r:id="rId18"/>
    <p:sldId id="489" r:id="rId19"/>
    <p:sldId id="488" r:id="rId20"/>
    <p:sldId id="487" r:id="rId21"/>
    <p:sldId id="277" r:id="rId22"/>
    <p:sldId id="444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45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375" r:id="rId48"/>
    <p:sldId id="418" r:id="rId49"/>
    <p:sldId id="469" r:id="rId50"/>
    <p:sldId id="470" r:id="rId51"/>
    <p:sldId id="471" r:id="rId52"/>
    <p:sldId id="505" r:id="rId53"/>
    <p:sldId id="504" r:id="rId54"/>
    <p:sldId id="472" r:id="rId55"/>
    <p:sldId id="473" r:id="rId56"/>
    <p:sldId id="508" r:id="rId57"/>
    <p:sldId id="507" r:id="rId58"/>
    <p:sldId id="506" r:id="rId59"/>
    <p:sldId id="474" r:id="rId60"/>
    <p:sldId id="475" r:id="rId61"/>
    <p:sldId id="476" r:id="rId62"/>
    <p:sldId id="512" r:id="rId63"/>
    <p:sldId id="511" r:id="rId64"/>
    <p:sldId id="510" r:id="rId65"/>
    <p:sldId id="509" r:id="rId66"/>
    <p:sldId id="391" r:id="rId6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6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545DF-9F6E-4685-85DF-8773BCFBCDED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2022/8/17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ord.yahoo.co.jp/o/image/RV=1/RE=1556578299/RH=b3JkLnlhaG9vLmNvLmpw/RB=/RU=aHR0cHM6Ly93d3cuZHJlYW1zdGltZS5jb20vaWxsdXN0cmF0aW9uLWNvd2FyZC1jYXQtc3RhbmRpbmctY2hhaXItdHJlbWJsaW5nLWZlYXItZnJpZW5kbHktbW91c2UtY293YXJkLWNhdC1jaGFpci1zY2FyZWQtbW91c2UtaW1hZ2UxMTI3ODgzMTk-/RS=%5eADB2QOqtGUaDCRhSne5kmDI70pG2aQ-;_ylt=A2RCMZF6LsZcEkwARhGU3uV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rd.yahoo.co.jp/o/image/RV=1/RE=1556578371/RH=b3JkLnlhaG9vLmNvLmpw/RB=/RU=aHR0cHM6Ly93d3cuaW5kZXBlbmRlbnQuY28udWsvbmV3cy9zY2llbmNlL2JhY3RlcmlhLWZvcmVuc2ljLXNjaWVuY2UtYnVyZ2xhcnMtY3JpbWUtc2NlbmVzLXNpZ25hdHVyZS1hODM5MDE4Ni5odG1s/RS=%5eADBRirXWrWm00Bli5LPUclCE4Sb1o8-;_ylt=A2RCL7DDLsZczhIASBeU3uV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ord.yahoo.co.jp/o/image/RV=1/RE=1556578267/RH=b3JkLnlhaG9vLmNvLmpw/RB=/RU=aHR0cHM6Ly93d3cuZ2VpY28uY29tL21vcmUvZHJpdmluZy9hdXRvL2F1dG8tY2FyZS9wcmVtaXVtLXZzLXJlZ3VsYXItZ2FzLXdoYXRzLXRoZS1kaWZmZXJlbmNlLw--/RS=%5eADByzT5TU83zRIYa5uqDEVnR7h6qOY-;_ylt=A2RCKwlbLsZcoxIATieU3uV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ord.yahoo.co.jp/o/image/RV=1/RE=1556578328/RH=b3JkLnlhaG9vLmNvLmpw/RB=/RU=aHR0cHM6Ly93d3cub2hpb21hZ2F6aW5lLmNvbS9mb29kLWRyaW5rL2FydGljbGUvb2hpby1hcHBsZS1vcmNoYXJkLWd1aWRl/RS=%5eADBYL50Mliit0_rw_aCvBLF79R0200-;_ylt=A2RCA9mYLsZcMz4AcgyU3uV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ord.yahoo.co.jp/o/image/RV=1/RE=1556578403/RH=b3JkLnlhaG9vLmNvLmpw/RB=/RU=aHR0cHM6Ly93d3cuaHVtbWluZ2tpZHMuY29tL2ZvcndhcmQv/RS=%5eADBYLaabETdq8pUksqmcWmddxSMD6k-;_ylt=A2RCL7DiLsZcnRsA.xaU3uV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ord.yahoo.co.jp/o/image/RV=1/RE=1556578751/RH=b3JkLnlhaG9vLmNvLmpw/RB=/RU=aHR0cHM6Ly93d3cuMTIzcmYuY29tL3Bob3RvXzMxNzc3NTU0X3N0b2NrLXZlY3Rvci1zdGFtcC13aXRoLXdvcmQtc3RhbmRhcmQtaW5zaWRlLmh0bWw-/RS=%5eADBwNAY.gPKAVpchFTOHPtkHmiBsE8-;_ylt=A2RCMZE.MMZcP3MAsjyU3uV7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ord.yahoo.co.jp/o/image/RV=1/RE=1556579410/RH=b3JkLnlhaG9vLmNvLmpw/RB=/RU=aHR0cHM6Ly93d3cuZHJlYW1zdGltZS5jb20vcm95YWx0eS1mcmVlLXN0b2NrLXBob3RvLWdvaW5nLXNlcGFyYXRlLXdheXMtaW1hZ2UxODA3MTEzNQ--/RS=%5eADBIPEsbAMRlaoP.VPoexlwOmKLUbc-;_ylt=A2RCL6_SMsZcHg8A2w.U3uV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ord.yahoo.co.jp/o/image/RV=1/RE=1556579736/RH=b3JkLnlhaG9vLmNvLmpw/RB=/RU=aHR0cHM6Ly9mbGlwYm9hcmQuY29tL0BtYXJ0aW5lbGtlbi9tb250aGx5LXByaW50YWJsZS1jYWxlbmRhcnMtN2ZtYXFzMmJ5/RS=%5eADBxrogJqEdLYpoGUtce2d7CnTJteI-;_ylt=A2RCL6UYNMZcXAoAhyKU3uV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rd.yahoo.co.jp/o/image/RV=1/RE=1556579359/RH=b3JkLnlhaG9vLmNvLmpw/RB=/RU=aHR0cHM6Ly93d3cuamFwYW50aW1lcy5jby5qcC9uZXdzLzIwMTgvMTAvMTAvd29ybGQvc2NpZW5jZS1oZWFsdGgtd29ybGQvbG9vay1mYW1pbGlhci1odW1hbnMtcmVjb2duaXplLTUwMDAtZmFjZXMtc3R1ZHktc2F5cy8-/RS=%5eADBBUKOEzzKc75QcuBhLmsRjbxEIc0-;_ylt=A2RCA9efMsZc6VsAgBCU3uV7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rd.yahoo.co.jp/o/image/RV=1/RE=1556579562/RH=b3JkLnlhaG9vLmNvLmpw/RB=/RU=aHR0cHM6Ly93d3cuaGVyZmFtaWx5LmllL3RvZGRsZXJzL2NoaWxkLW9ic2Vzc2VkLXBhcnRpY3VsYXItdG95LWdhbWUtdHVybnMtZW5jb3VyYWdpbmctMzQ0NjY5/RS=%5eADBB5C1DAWypBuyY5xFTZmjaTmNEB0-;_ylt=A2RCKwRpM8ZciwQA_QKU3uV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ord.yahoo.co.jp/o/image/RV=1/RE=1556579783/RH=b3JkLnlhaG9vLmNvLmpw/RB=/RU=aHR0cHM6Ly93d3cuYmJjLmNvLnVrL25ld3MvdWstNDU5NzMzNjY-/RS=%5eADBzluLUDTa6I2T9vofj4nZrU3CStI-;_ylt=A2RCAw9HNMZc0h8AsDqU3uV7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ord.yahoo.co.jp/o/image/RV=1/RE=1556577916/RH=b3JkLnlhaG9vLmNvLmpw/RB=/RU=aHR0cHM6Ly93d3cuanVzdGFwaW5jaC5jb20vcmVjaXBlcy9kZXNzZXJ0L3B1ZGRpbmcvcHJvcGVyLWVuZ2xpc2gtY3VzdGFyZC5odG1s/RS=%5eADBlUM9eArycG33723i6TN4RvwiA8g-;_ylt=A2RCL6P8LMZcKW4APTeU3uV7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ord.yahoo.co.jp/o/image/RV=1/RE=1556577962/RH=b3JkLnlhaG9vLmNvLmpw/RB=/RU=aHR0cHM6Ly93d3cudGVsZWdyYXBoLmNvLnVrL2x1eHVyeS90cmF2ZWwvZm91ci1zZWFzb25zLWdlb3JnZS12LXBhcmlzLXdpbmUtY2VsbGFyLWNhdmUtc29tZXRoaW5nLXNwZWNpYWwv/RS=%5eADB_3otLfFuNJs2.nDumgxg1ei3Q_A-;_ylt=A2RCL5spLcZcMjEA1jaU3uV7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ord.yahoo.co.jp/o/image/RV=1/RE=1556577890/RH=b3JkLnlhaG9vLmNvLmpw/RB=/RU=aHR0cHM6Ly93d3cuc2NpZW5jZWZvY3VzLmNvbS9zY2llbmNlL2hvdy1kb2VzLXN1Z2FyLWFjdC1hcy1hLXByZXNlcnZhdGl2ZS8-/RS=%5eADBiAF3u.b3dm2kqmvIksQr2lk2Zj4-;_ylt=A2RCL5ThLMZcolwA_huU3uV7" TargetMode="Externa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ord.yahoo.co.jp/o/image/RV=1/RE=1556577935/RH=b3JkLnlhaG9vLmNvLmpw/RB=/RU=aHR0cHM6Ly9mdW5raWRzam9rZXMuY29tL3dpemFyZC1qb2tlcy8-/RS=%5eADBKbYswvJNqINOrAXDNyhCEvsUC4o-;_ylt=A2RCA9kOLcZcsyoAOwGU3uV7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ord.yahoo.co.jp/o/image/RV=1/RE=1556578035/RH=b3JkLnlhaG9vLmNvLmpw/RB=/RU=aHR0cHM6Ly93d3cubWF4c3Rlcm4uY29tLmF1L3Byb2R1Y3QvYXVzdHJhbGlhbi1vbmUtZG9sbGFyLTEtcGFwZXItbm90ZS1qb2huc3RvbnN0b25lLTE5ODMtcjc4LXVuY2lyY3VsYXRlZC8-/RS=%5eADB09u5TaKIWoFgMS1JVQSfSOQNhBk-;_ylt=A2RCAwVzLcZcLkEAxjaU3uV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ord.yahoo.co.jp/o/image/RV=1/RE=1556578066/RH=b3JkLnlhaG9vLmNvLmpw/RB=/RU=aHR0cHM6Ly93d3cuMTIzcmYuY29tL3Bob3RvXzQ4MDI2MjgwX3N0b2NrLWlsbHVzdHJhdGlvbi1pbGx1c3RyYXRpb24tb2YtYS1wb3B1bGFyLXRlZW5hZ2UtZ3V5LXN1cnJvdW5kZWQtYnktZ2lybHMuaHRtbA--/RS=%5eADBVt4xw_D8A7m0m28ejkXey4R4Qis-;_ylt=A2RCL6mSLcZcRAkAQi.U3uV7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57" r="-1" b="787"/>
          <a:stretch/>
        </p:blipFill>
        <p:spPr>
          <a:xfrm>
            <a:off x="6967368" y="2196162"/>
            <a:ext cx="8668512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4a-20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cowar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49CF139B-C9AD-DF6C-65EB-1EAD2D69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61" y="3885034"/>
            <a:ext cx="2364366" cy="2530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55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pic>
        <p:nvPicPr>
          <p:cNvPr id="3" name="図 2" descr="「burgla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5F0FDDB7-CBDB-7BD7-C97D-E8F15C682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70" y="3915661"/>
            <a:ext cx="3347929" cy="234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523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10.regular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8" name="図 7" descr="「regular premiu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107C927-274F-F755-54E7-A002357ED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6049"/>
            <a:ext cx="2903647" cy="1932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26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10.regular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11.orchard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orchar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FFB1735-D1FC-7037-D5AE-029FC5835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3184"/>
            <a:ext cx="2954370" cy="196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15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10.regular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11.orchard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12.forward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forwar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E0ADCBB-49F7-81A5-7028-E55747343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1848"/>
            <a:ext cx="3064387" cy="18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075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10.regular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11.orchard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12.forward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13.standard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standar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B7933872-876D-4509-8120-4284CC199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46" y="3645178"/>
            <a:ext cx="2438400" cy="1874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301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10.regular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11.orchard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12.forward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13.standard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14.separate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separate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9E8F32B-0E16-EDEE-341B-1F72149AD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60" y="4199176"/>
            <a:ext cx="2499360" cy="183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6514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10.regular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11.orchard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12.forward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13.standard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14.separate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15.calendar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calenda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5F75111-7A89-3BDF-9C18-1E2C7BF5B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33" y="4815981"/>
            <a:ext cx="2631017" cy="19054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39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10.regular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11.orchard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12.forward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13.standard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14.separate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15.calendar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16.familiar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familiar perso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EE919725-D0B9-1E26-44A7-4A12CC26C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11" y="203161"/>
            <a:ext cx="2549429" cy="1524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73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10.regular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11.orchard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12.forward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13.standard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14.separate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15.calendar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16.familiar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17.particular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particular chi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78EE651-2003-12B2-2FD4-E08EB0E39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929" y="136526"/>
            <a:ext cx="3030071" cy="1696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68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1191" y="0"/>
            <a:ext cx="6100799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9048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1162498" y="655783"/>
            <a:ext cx="4284418" cy="1448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Spelling Test 10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6212" y="43498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" r="2" b="579"/>
          <a:stretch/>
        </p:blipFill>
        <p:spPr>
          <a:xfrm>
            <a:off x="1155559" y="2265037"/>
            <a:ext cx="9889790" cy="39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coward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9.burglar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10.regular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11.orchard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12.forward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13.standard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14.separate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15.calendar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16.familiar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17.particular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18.spectacular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pic>
        <p:nvPicPr>
          <p:cNvPr id="3" name="図 2" descr="「spectacula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4283A83D-94D0-6399-07E0-7FB544E6E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356" y="136526"/>
            <a:ext cx="2882644" cy="172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817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Revise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Punctuation</a:t>
            </a: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A435DC-D0FF-4204-AA19-A4DBA470B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7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love you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3364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love you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351280" y="3536018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full stop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3459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 you love me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3327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Do you love me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351280" y="3536018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question mark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30942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Stop it</a:t>
            </a:r>
            <a:r>
              <a:rPr kumimoji="1" lang="en-US" altLang="ja-JP" sz="8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kumimoji="1" lang="ja-JP" altLang="en-US" sz="8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7906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Stop it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351280" y="3536018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exclamation mark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4195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438150" y="2306320"/>
            <a:ext cx="10763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like apples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oranges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peaches and strawberries.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2331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438150" y="2306320"/>
            <a:ext cx="10763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like apples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oranges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</a:p>
          <a:p>
            <a:pPr algn="ctr"/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peaches and strawberries.</a:t>
            </a:r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435735" y="4488518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commas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48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endParaRPr kumimoji="1" lang="ja-JP" altLang="en-US" dirty="0"/>
          </a:p>
        </p:txBody>
      </p:sp>
      <p:pic>
        <p:nvPicPr>
          <p:cNvPr id="3" name="Picture 2" descr="jolly grammar に対する画像結果">
            <a:extLst>
              <a:ext uri="{FF2B5EF4-FFF2-40B4-BE49-F238E27FC236}">
                <a16:creationId xmlns:a16="http://schemas.microsoft.com/office/drawing/2014/main" id="{1C046570-7FBD-E520-C679-C8BCECFB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06" y="1400477"/>
            <a:ext cx="2213843" cy="222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1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said, 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wait for me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2358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He said, 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wait for me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351280" y="3536018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speech marks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2591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 so hot today.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8009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CB77E9-158A-4778-B790-59DB67295ACC}"/>
              </a:ext>
            </a:extLst>
          </p:cNvPr>
          <p:cNvSpPr txBox="1"/>
          <p:nvPr/>
        </p:nvSpPr>
        <p:spPr>
          <a:xfrm>
            <a:off x="1351280" y="2306320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It</a:t>
            </a:r>
            <a:r>
              <a:rPr kumimoji="1"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 so hot today.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351280" y="3536018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apostrophe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6066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8EB0EB-5D68-4E35-9977-2003E8E9EE80}"/>
              </a:ext>
            </a:extLst>
          </p:cNvPr>
          <p:cNvSpPr txBox="1"/>
          <p:nvPr/>
        </p:nvSpPr>
        <p:spPr>
          <a:xfrm>
            <a:off x="1158240" y="1122363"/>
            <a:ext cx="63398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Punctuation is</a:t>
            </a:r>
            <a:r>
              <a:rPr kumimoji="1" lang="en-US" altLang="ja-JP" sz="6600" b="1" dirty="0">
                <a:latin typeface="+mj-lt"/>
                <a:ea typeface="+mj-ea"/>
                <a:cs typeface="+mj-cs"/>
              </a:rPr>
              <a:t> important!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4F9D4937-D699-42CA-AC07-EBBB07218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7099" y="377189"/>
            <a:ext cx="4661535" cy="46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3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396365" y="252432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apostrophe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8DB39-2350-42B9-AEB5-59934B9BEA38}"/>
              </a:ext>
            </a:extLst>
          </p:cNvPr>
          <p:cNvSpPr txBox="1"/>
          <p:nvPr/>
        </p:nvSpPr>
        <p:spPr>
          <a:xfrm>
            <a:off x="1756410" y="1696562"/>
            <a:ext cx="906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This is </a:t>
            </a:r>
            <a:r>
              <a:rPr kumimoji="1"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Yuto</a:t>
            </a:r>
            <a:r>
              <a:rPr kumimoji="1" lang="en-US" altLang="ja-JP" sz="6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kumimoji="1"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pencil.</a:t>
            </a:r>
          </a:p>
          <a:p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428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396365" y="252432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apostrophe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8DB39-2350-42B9-AEB5-59934B9BEA38}"/>
              </a:ext>
            </a:extLst>
          </p:cNvPr>
          <p:cNvSpPr txBox="1"/>
          <p:nvPr/>
        </p:nvSpPr>
        <p:spPr>
          <a:xfrm>
            <a:off x="1756410" y="1696562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This is </a:t>
            </a:r>
            <a:r>
              <a:rPr kumimoji="1"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Yuto</a:t>
            </a:r>
            <a:r>
              <a:rPr kumimoji="1" lang="en-US" altLang="ja-JP" sz="6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kumimoji="1"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pencil.</a:t>
            </a:r>
          </a:p>
          <a:p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This is Reina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 eraser.</a:t>
            </a:r>
          </a:p>
          <a:p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702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396365" y="252432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apostrophe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8DB39-2350-42B9-AEB5-59934B9BEA38}"/>
              </a:ext>
            </a:extLst>
          </p:cNvPr>
          <p:cNvSpPr txBox="1"/>
          <p:nvPr/>
        </p:nvSpPr>
        <p:spPr>
          <a:xfrm>
            <a:off x="1756410" y="1696562"/>
            <a:ext cx="9067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This is </a:t>
            </a:r>
            <a:r>
              <a:rPr kumimoji="1"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Yuto</a:t>
            </a:r>
            <a:r>
              <a:rPr kumimoji="1" lang="en-US" altLang="ja-JP" sz="6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kumimoji="1"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pencil.</a:t>
            </a:r>
          </a:p>
          <a:p>
            <a:endParaRPr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This is Reina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 eraser.</a:t>
            </a:r>
          </a:p>
          <a:p>
            <a:endParaRPr kumimoji="1" lang="en-US" altLang="ja-JP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This is </a:t>
            </a:r>
            <a:r>
              <a:rPr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Masayasu</a:t>
            </a:r>
            <a:r>
              <a:rPr lang="en-US" altLang="ja-JP" sz="6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bag.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29619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77E235-E6F7-4008-B646-B8D4D1E14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448310"/>
            <a:ext cx="2039620" cy="20396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D39419-6240-4111-AD25-8DBAB41E7EE5}"/>
              </a:ext>
            </a:extLst>
          </p:cNvPr>
          <p:cNvSpPr txBox="1"/>
          <p:nvPr/>
        </p:nvSpPr>
        <p:spPr>
          <a:xfrm>
            <a:off x="1396365" y="252432"/>
            <a:ext cx="876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apostrophe</a:t>
            </a:r>
            <a:endParaRPr kumimoji="1" lang="ja-JP" altLang="en-US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F8DB39-2350-42B9-AEB5-59934B9BEA38}"/>
              </a:ext>
            </a:extLst>
          </p:cNvPr>
          <p:cNvSpPr txBox="1"/>
          <p:nvPr/>
        </p:nvSpPr>
        <p:spPr>
          <a:xfrm>
            <a:off x="1756410" y="1744187"/>
            <a:ext cx="906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This is </a:t>
            </a:r>
            <a:r>
              <a:rPr kumimoji="1"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Yuto</a:t>
            </a:r>
            <a:r>
              <a:rPr kumimoji="1" lang="en-US" altLang="ja-JP" sz="6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kumimoji="1"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pencil.</a:t>
            </a:r>
          </a:p>
          <a:p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This is Reina</a:t>
            </a:r>
            <a:r>
              <a:rPr lang="en-US" altLang="ja-JP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s eraser.</a:t>
            </a:r>
          </a:p>
          <a:p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This is </a:t>
            </a:r>
            <a:r>
              <a:rPr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Masayasu</a:t>
            </a:r>
            <a:r>
              <a:rPr lang="en-US" altLang="ja-JP" sz="6000" dirty="0" err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’</a:t>
            </a:r>
            <a:r>
              <a:rPr lang="en-US" altLang="ja-JP" sz="6000" dirty="0" err="1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bag.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3A8D21A2-E294-486A-8C46-11E149CEECC8}"/>
              </a:ext>
            </a:extLst>
          </p:cNvPr>
          <p:cNvSpPr/>
          <p:nvPr/>
        </p:nvSpPr>
        <p:spPr>
          <a:xfrm>
            <a:off x="3981450" y="1638300"/>
            <a:ext cx="2590800" cy="1104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469F77C4-3B93-4068-A26F-677468B50F67}"/>
              </a:ext>
            </a:extLst>
          </p:cNvPr>
          <p:cNvSpPr/>
          <p:nvPr/>
        </p:nvSpPr>
        <p:spPr>
          <a:xfrm>
            <a:off x="3981450" y="2622898"/>
            <a:ext cx="2981325" cy="1104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FA6B4B8-4FB1-4C76-BA66-67729D2D4D1B}"/>
              </a:ext>
            </a:extLst>
          </p:cNvPr>
          <p:cNvSpPr/>
          <p:nvPr/>
        </p:nvSpPr>
        <p:spPr>
          <a:xfrm>
            <a:off x="3981450" y="3429000"/>
            <a:ext cx="4638675" cy="12382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3FD8E5-87F7-4CE0-86BC-58ED8E4AE986}"/>
              </a:ext>
            </a:extLst>
          </p:cNvPr>
          <p:cNvSpPr txBox="1"/>
          <p:nvPr/>
        </p:nvSpPr>
        <p:spPr>
          <a:xfrm>
            <a:off x="3095625" y="4950946"/>
            <a:ext cx="8143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→ </a:t>
            </a:r>
            <a:r>
              <a:rPr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kumimoji="1" lang="en-US" altLang="ja-JP" sz="5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ossessive nouns</a:t>
            </a:r>
            <a:endParaRPr kumimoji="1" lang="ja-JP" altLang="en-US" sz="54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8914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nd Stories - Jolly Phonics - Interactive, digital phonics books">
            <a:extLst>
              <a:ext uri="{FF2B5EF4-FFF2-40B4-BE49-F238E27FC236}">
                <a16:creationId xmlns:a16="http://schemas.microsoft.com/office/drawing/2014/main" id="{4C5A9332-81C2-48C1-8385-B787BFF6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63" y="130493"/>
            <a:ext cx="151284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383530-7D5F-4409-9413-E2D22C664912}"/>
              </a:ext>
            </a:extLst>
          </p:cNvPr>
          <p:cNvSpPr txBox="1"/>
          <p:nvPr/>
        </p:nvSpPr>
        <p:spPr>
          <a:xfrm>
            <a:off x="1280296" y="2413337"/>
            <a:ext cx="9268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ate some of my cake.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528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endParaRPr kumimoji="1" lang="ja-JP" altLang="en-US" dirty="0"/>
          </a:p>
        </p:txBody>
      </p:sp>
      <p:pic>
        <p:nvPicPr>
          <p:cNvPr id="3" name="図 2" descr="「custar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D9CDB407-F150-C47F-FF3D-FAB4143AB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19" y="2506112"/>
            <a:ext cx="2772694" cy="184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769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nd Stories - Jolly Phonics - Interactive, digital phonics books">
            <a:extLst>
              <a:ext uri="{FF2B5EF4-FFF2-40B4-BE49-F238E27FC236}">
                <a16:creationId xmlns:a16="http://schemas.microsoft.com/office/drawing/2014/main" id="{4C5A9332-81C2-48C1-8385-B787BFF6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63" y="130493"/>
            <a:ext cx="151284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383530-7D5F-4409-9413-E2D22C664912}"/>
              </a:ext>
            </a:extLst>
          </p:cNvPr>
          <p:cNvSpPr txBox="1"/>
          <p:nvPr/>
        </p:nvSpPr>
        <p:spPr>
          <a:xfrm>
            <a:off x="1280296" y="2413337"/>
            <a:ext cx="9268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ate some of </a:t>
            </a:r>
            <a:r>
              <a:rPr kumimoji="1"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cake.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8877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nd Stories - Jolly Phonics - Interactive, digital phonics books">
            <a:extLst>
              <a:ext uri="{FF2B5EF4-FFF2-40B4-BE49-F238E27FC236}">
                <a16:creationId xmlns:a16="http://schemas.microsoft.com/office/drawing/2014/main" id="{4C5A9332-81C2-48C1-8385-B787BFF6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63" y="130493"/>
            <a:ext cx="151284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383530-7D5F-4409-9413-E2D22C664912}"/>
              </a:ext>
            </a:extLst>
          </p:cNvPr>
          <p:cNvSpPr txBox="1"/>
          <p:nvPr/>
        </p:nvSpPr>
        <p:spPr>
          <a:xfrm>
            <a:off x="1280296" y="2413337"/>
            <a:ext cx="9268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ate some of </a:t>
            </a:r>
            <a:r>
              <a:rPr kumimoji="1"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cake.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91A6E8-DE8A-4FDF-9161-B904A652ED4E}"/>
              </a:ext>
            </a:extLst>
          </p:cNvPr>
          <p:cNvSpPr txBox="1"/>
          <p:nvPr/>
        </p:nvSpPr>
        <p:spPr>
          <a:xfrm>
            <a:off x="5295900" y="3429000"/>
            <a:ext cx="3924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p</a:t>
            </a:r>
            <a:r>
              <a:rPr kumimoji="1" lang="en-US" altLang="ja-JP" sz="4400" b="1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ossessive adjective</a:t>
            </a:r>
            <a:endParaRPr kumimoji="1" lang="ja-JP" altLang="en-US" sz="4400" b="1" dirty="0">
              <a:solidFill>
                <a:srgbClr val="0070C0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3448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nd Stories - Jolly Phonics - Interactive, digital phonics books">
            <a:extLst>
              <a:ext uri="{FF2B5EF4-FFF2-40B4-BE49-F238E27FC236}">
                <a16:creationId xmlns:a16="http://schemas.microsoft.com/office/drawing/2014/main" id="{4C5A9332-81C2-48C1-8385-B787BFF6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63" y="130493"/>
            <a:ext cx="151284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383530-7D5F-4409-9413-E2D22C664912}"/>
              </a:ext>
            </a:extLst>
          </p:cNvPr>
          <p:cNvSpPr txBox="1"/>
          <p:nvPr/>
        </p:nvSpPr>
        <p:spPr>
          <a:xfrm>
            <a:off x="1280296" y="2413337"/>
            <a:ext cx="9268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ate some of </a:t>
            </a:r>
            <a:r>
              <a:rPr kumimoji="1"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my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cake.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8325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nd Stories - Jolly Phonics - Interactive, digital phonics books">
            <a:extLst>
              <a:ext uri="{FF2B5EF4-FFF2-40B4-BE49-F238E27FC236}">
                <a16:creationId xmlns:a16="http://schemas.microsoft.com/office/drawing/2014/main" id="{4C5A9332-81C2-48C1-8385-B787BFF6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63" y="130493"/>
            <a:ext cx="151284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383530-7D5F-4409-9413-E2D22C664912}"/>
              </a:ext>
            </a:extLst>
          </p:cNvPr>
          <p:cNvSpPr txBox="1"/>
          <p:nvPr/>
        </p:nvSpPr>
        <p:spPr>
          <a:xfrm>
            <a:off x="723899" y="2413337"/>
            <a:ext cx="10315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ate some of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Anna’s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cake.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3545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nd Stories - Jolly Phonics - Interactive, digital phonics books">
            <a:extLst>
              <a:ext uri="{FF2B5EF4-FFF2-40B4-BE49-F238E27FC236}">
                <a16:creationId xmlns:a16="http://schemas.microsoft.com/office/drawing/2014/main" id="{4C5A9332-81C2-48C1-8385-B787BFF6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63" y="130493"/>
            <a:ext cx="151284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383530-7D5F-4409-9413-E2D22C664912}"/>
              </a:ext>
            </a:extLst>
          </p:cNvPr>
          <p:cNvSpPr txBox="1"/>
          <p:nvPr/>
        </p:nvSpPr>
        <p:spPr>
          <a:xfrm>
            <a:off x="723899" y="2413337"/>
            <a:ext cx="10315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ate some of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Anna’s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cake.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032E2B-1977-4FBE-9A9F-3F653A944895}"/>
              </a:ext>
            </a:extLst>
          </p:cNvPr>
          <p:cNvSpPr txBox="1"/>
          <p:nvPr/>
        </p:nvSpPr>
        <p:spPr>
          <a:xfrm>
            <a:off x="4381500" y="3429000"/>
            <a:ext cx="5467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p</a:t>
            </a:r>
            <a:r>
              <a:rPr kumimoji="1" lang="en-US" altLang="ja-JP" sz="4400" b="1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ossessive noun</a:t>
            </a:r>
          </a:p>
          <a:p>
            <a:pPr algn="ctr"/>
            <a:r>
              <a:rPr lang="en-US" altLang="ja-JP" sz="4400" b="1" dirty="0">
                <a:solidFill>
                  <a:srgbClr val="0070C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acting as an adjective</a:t>
            </a:r>
            <a:endParaRPr kumimoji="1" lang="ja-JP" altLang="en-US" sz="4400" b="1" dirty="0">
              <a:solidFill>
                <a:srgbClr val="0070C0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7045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nd Stories - Jolly Phonics - Interactive, digital phonics books">
            <a:extLst>
              <a:ext uri="{FF2B5EF4-FFF2-40B4-BE49-F238E27FC236}">
                <a16:creationId xmlns:a16="http://schemas.microsoft.com/office/drawing/2014/main" id="{4C5A9332-81C2-48C1-8385-B787BFF6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63" y="130493"/>
            <a:ext cx="151284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383530-7D5F-4409-9413-E2D22C664912}"/>
              </a:ext>
            </a:extLst>
          </p:cNvPr>
          <p:cNvSpPr txBox="1"/>
          <p:nvPr/>
        </p:nvSpPr>
        <p:spPr>
          <a:xfrm>
            <a:off x="723899" y="2413337"/>
            <a:ext cx="10315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ate some of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Anna’s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birthday cake.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0350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nd Stories - Jolly Phonics - Interactive, digital phonics books">
            <a:extLst>
              <a:ext uri="{FF2B5EF4-FFF2-40B4-BE49-F238E27FC236}">
                <a16:creationId xmlns:a16="http://schemas.microsoft.com/office/drawing/2014/main" id="{4C5A9332-81C2-48C1-8385-B787BFF6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863" y="130493"/>
            <a:ext cx="1512842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383530-7D5F-4409-9413-E2D22C664912}"/>
              </a:ext>
            </a:extLst>
          </p:cNvPr>
          <p:cNvSpPr txBox="1"/>
          <p:nvPr/>
        </p:nvSpPr>
        <p:spPr>
          <a:xfrm>
            <a:off x="723899" y="2413337"/>
            <a:ext cx="10315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I ate some of </a:t>
            </a:r>
            <a:r>
              <a:rPr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Anna’s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60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birthday</a:t>
            </a:r>
            <a:r>
              <a:rPr kumimoji="1" lang="en-US" altLang="ja-JP" sz="6000" dirty="0">
                <a:latin typeface="Aharoni" panose="02010803020104030203" pitchFamily="2" charset="-79"/>
                <a:cs typeface="Aharoni" panose="02010803020104030203" pitchFamily="2" charset="-79"/>
              </a:rPr>
              <a:t> cake.</a:t>
            </a:r>
            <a:endParaRPr kumimoji="1" lang="ja-JP" alt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7482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olly Phonics 2: text, images, music, video | Glogster EDU ...">
            <a:extLst>
              <a:ext uri="{FF2B5EF4-FFF2-40B4-BE49-F238E27FC236}">
                <a16:creationId xmlns:a16="http://schemas.microsoft.com/office/drawing/2014/main" id="{B4FE1F9D-6156-42E4-9142-F853BE1DF7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7" b="5019"/>
          <a:stretch/>
        </p:blipFill>
        <p:spPr bwMode="auto">
          <a:xfrm>
            <a:off x="20" y="-1"/>
            <a:ext cx="12191980" cy="439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235C12-432D-4E45-BAC3-A652A4C9F3C3}"/>
              </a:ext>
            </a:extLst>
          </p:cNvPr>
          <p:cNvSpPr txBox="1"/>
          <p:nvPr/>
        </p:nvSpPr>
        <p:spPr>
          <a:xfrm>
            <a:off x="841248" y="4858247"/>
            <a:ext cx="6982834" cy="10264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3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Page: Possessive Nouns</a:t>
            </a:r>
          </a:p>
        </p:txBody>
      </p:sp>
    </p:spTree>
    <p:extLst>
      <p:ext uri="{BB962C8B-B14F-4D97-AF65-F5344CB8AC3E}">
        <p14:creationId xmlns:p14="http://schemas.microsoft.com/office/powerpoint/2010/main" val="1040738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08635" y="968375"/>
            <a:ext cx="1130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tail of a peacock is magnificent</a:t>
            </a:r>
            <a:r>
              <a:rPr kumimoji="1" lang="en-US" altLang="ja-JP" sz="3600" b="1" dirty="0"/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0457EA-2FF2-4479-875A-617976323C74}"/>
              </a:ext>
            </a:extLst>
          </p:cNvPr>
          <p:cNvSpPr txBox="1"/>
          <p:nvPr/>
        </p:nvSpPr>
        <p:spPr>
          <a:xfrm>
            <a:off x="2562225" y="2554426"/>
            <a:ext cx="6648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Find and underline nouns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45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169" y="996950"/>
            <a:ext cx="1130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</a:t>
            </a:r>
            <a:r>
              <a:rPr kumimoji="1" lang="en-US" altLang="ja-JP" sz="4800" b="1" u="heavy" dirty="0"/>
              <a:t>tail</a:t>
            </a:r>
            <a:r>
              <a:rPr kumimoji="1" lang="en-US" altLang="ja-JP" sz="4800" b="1" dirty="0"/>
              <a:t> of a </a:t>
            </a:r>
            <a:r>
              <a:rPr kumimoji="1" lang="en-US" altLang="ja-JP" sz="4800" b="1" u="heavy" dirty="0"/>
              <a:t>peacock</a:t>
            </a:r>
            <a:r>
              <a:rPr kumimoji="1" lang="en-US" altLang="ja-JP" sz="4800" b="1" dirty="0"/>
              <a:t> is magnificent</a:t>
            </a:r>
            <a:r>
              <a:rPr kumimoji="1" lang="en-US" altLang="ja-JP" sz="3600" b="1" dirty="0"/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0675" y="3595688"/>
            <a:ext cx="2695574" cy="298976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43DE01-BBE4-47D9-8A64-B9561E8AF1F5}"/>
              </a:ext>
            </a:extLst>
          </p:cNvPr>
          <p:cNvSpPr txBox="1"/>
          <p:nvPr/>
        </p:nvSpPr>
        <p:spPr>
          <a:xfrm>
            <a:off x="2304096" y="2457450"/>
            <a:ext cx="789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Abadi" panose="020B0604020104020204" pitchFamily="34" charset="0"/>
              </a:rPr>
              <a:t>Rewrite it with a possessive noun</a:t>
            </a:r>
            <a:endParaRPr kumimoji="1" lang="ja-JP" altLang="en-US" sz="4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5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endParaRPr kumimoji="1" lang="ja-JP" altLang="en-US" dirty="0"/>
          </a:p>
        </p:txBody>
      </p:sp>
      <p:pic>
        <p:nvPicPr>
          <p:cNvPr id="3" name="図 2" descr="「cella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0750254A-2B24-BC26-E6FC-0B2E69236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71" y="2721848"/>
            <a:ext cx="2631607" cy="263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7075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91712C-2498-4211-83A9-7305461A90C0}"/>
              </a:ext>
            </a:extLst>
          </p:cNvPr>
          <p:cNvSpPr txBox="1"/>
          <p:nvPr/>
        </p:nvSpPr>
        <p:spPr>
          <a:xfrm>
            <a:off x="598169" y="996950"/>
            <a:ext cx="1130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The </a:t>
            </a:r>
            <a:r>
              <a:rPr kumimoji="1" lang="en-US" altLang="ja-JP" sz="4800" b="1" u="heavy" dirty="0"/>
              <a:t>tail</a:t>
            </a:r>
            <a:r>
              <a:rPr kumimoji="1" lang="en-US" altLang="ja-JP" sz="4800" b="1" dirty="0"/>
              <a:t> of a </a:t>
            </a:r>
            <a:r>
              <a:rPr kumimoji="1" lang="en-US" altLang="ja-JP" sz="4800" b="1" u="heavy" dirty="0"/>
              <a:t>peacock</a:t>
            </a:r>
            <a:r>
              <a:rPr kumimoji="1" lang="en-US" altLang="ja-JP" sz="4800" b="1" dirty="0"/>
              <a:t> is magnificent</a:t>
            </a:r>
            <a:r>
              <a:rPr kumimoji="1" lang="en-US" altLang="ja-JP" sz="3600" b="1" dirty="0"/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47B87E-26EA-48D2-969A-BBC08F8D0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350" y="3794839"/>
            <a:ext cx="2695574" cy="298976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43DE01-BBE4-47D9-8A64-B9561E8AF1F5}"/>
              </a:ext>
            </a:extLst>
          </p:cNvPr>
          <p:cNvSpPr txBox="1"/>
          <p:nvPr/>
        </p:nvSpPr>
        <p:spPr>
          <a:xfrm>
            <a:off x="2304096" y="2457450"/>
            <a:ext cx="789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Abadi" panose="020B0604020104020204" pitchFamily="34" charset="0"/>
              </a:rPr>
              <a:t>Rewrite it with a possessive noun</a:t>
            </a:r>
            <a:endParaRPr kumimoji="1" lang="ja-JP" altLang="en-US" sz="40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D85871-D389-451F-9E35-D1168BAA3572}"/>
              </a:ext>
            </a:extLst>
          </p:cNvPr>
          <p:cNvSpPr txBox="1"/>
          <p:nvPr/>
        </p:nvSpPr>
        <p:spPr>
          <a:xfrm>
            <a:off x="1179193" y="3692665"/>
            <a:ext cx="11308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A</a:t>
            </a:r>
            <a:r>
              <a:rPr kumimoji="1" lang="en-US" altLang="ja-JP" sz="4800" b="1" dirty="0"/>
              <a:t> </a:t>
            </a:r>
            <a:r>
              <a:rPr kumimoji="1" lang="en-US" altLang="ja-JP" sz="4800" b="1" dirty="0">
                <a:solidFill>
                  <a:srgbClr val="00B0F0"/>
                </a:solidFill>
              </a:rPr>
              <a:t>peacock’s tail </a:t>
            </a:r>
            <a:r>
              <a:rPr kumimoji="1" lang="en-US" altLang="ja-JP" sz="4800" b="1" dirty="0"/>
              <a:t>is magnificent</a:t>
            </a:r>
            <a:r>
              <a:rPr kumimoji="1" lang="en-US" altLang="ja-JP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1098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91AF3C-24B6-471A-B135-510D1FE388E5}"/>
              </a:ext>
            </a:extLst>
          </p:cNvPr>
          <p:cNvSpPr txBox="1"/>
          <p:nvPr/>
        </p:nvSpPr>
        <p:spPr>
          <a:xfrm>
            <a:off x="285750" y="419100"/>
            <a:ext cx="1165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Everyone applauded the </a:t>
            </a:r>
            <a:r>
              <a:rPr kumimoji="1" lang="en-US" altLang="ja-JP" sz="5400" dirty="0">
                <a:solidFill>
                  <a:srgbClr val="00B0F0"/>
                </a:solidFill>
                <a:latin typeface="Abadi" panose="020B0604020104020204" pitchFamily="34" charset="0"/>
              </a:rPr>
              <a:t>model’s outfit</a:t>
            </a:r>
            <a:r>
              <a:rPr kumimoji="1" lang="en-US" altLang="ja-JP" sz="5400" dirty="0">
                <a:latin typeface="Abadi" panose="020B0604020104020204" pitchFamily="34" charset="0"/>
              </a:rPr>
              <a:t>.</a:t>
            </a: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endParaRPr lang="en-US" altLang="ja-JP" sz="5400" dirty="0">
              <a:latin typeface="Abadi" panose="020B0604020104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0B4A9D-D2A1-4FBE-B4A1-909243E5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720" y="4615205"/>
            <a:ext cx="1865630" cy="20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546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91AF3C-24B6-471A-B135-510D1FE388E5}"/>
              </a:ext>
            </a:extLst>
          </p:cNvPr>
          <p:cNvSpPr txBox="1"/>
          <p:nvPr/>
        </p:nvSpPr>
        <p:spPr>
          <a:xfrm>
            <a:off x="285750" y="419100"/>
            <a:ext cx="1165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Everyone applauded the </a:t>
            </a:r>
            <a:r>
              <a:rPr kumimoji="1" lang="en-US" altLang="ja-JP" sz="5400" dirty="0">
                <a:solidFill>
                  <a:srgbClr val="00B0F0"/>
                </a:solidFill>
                <a:latin typeface="Abadi" panose="020B0604020104020204" pitchFamily="34" charset="0"/>
              </a:rPr>
              <a:t>model’s outfit</a:t>
            </a:r>
            <a:r>
              <a:rPr kumimoji="1" lang="en-US" altLang="ja-JP" sz="5400" dirty="0">
                <a:latin typeface="Abadi" panose="020B0604020104020204" pitchFamily="34" charset="0"/>
              </a:rPr>
              <a:t>.</a:t>
            </a: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A </a:t>
            </a:r>
            <a:r>
              <a:rPr kumimoji="1" lang="en-US" altLang="ja-JP" sz="5400" dirty="0">
                <a:solidFill>
                  <a:srgbClr val="00B0F0"/>
                </a:solidFill>
                <a:latin typeface="Abadi" panose="020B0604020104020204" pitchFamily="34" charset="0"/>
              </a:rPr>
              <a:t>genius’s ideas </a:t>
            </a:r>
            <a:r>
              <a:rPr kumimoji="1" lang="en-US" altLang="ja-JP" sz="5400" dirty="0">
                <a:latin typeface="Abadi" panose="020B0604020104020204" pitchFamily="34" charset="0"/>
              </a:rPr>
              <a:t>are usually brilliant.</a:t>
            </a:r>
          </a:p>
          <a:p>
            <a:endParaRPr lang="en-US" altLang="ja-JP" sz="5400" dirty="0">
              <a:latin typeface="Abadi" panose="020B0604020104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0B4A9D-D2A1-4FBE-B4A1-909243E5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720" y="4615205"/>
            <a:ext cx="1865630" cy="20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7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91AF3C-24B6-471A-B135-510D1FE388E5}"/>
              </a:ext>
            </a:extLst>
          </p:cNvPr>
          <p:cNvSpPr txBox="1"/>
          <p:nvPr/>
        </p:nvSpPr>
        <p:spPr>
          <a:xfrm>
            <a:off x="285750" y="419100"/>
            <a:ext cx="1165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Abadi" panose="020B0604020104020204" pitchFamily="34" charset="0"/>
              </a:rPr>
              <a:t>Everyone applauded the </a:t>
            </a:r>
            <a:r>
              <a:rPr kumimoji="1" lang="en-US" altLang="ja-JP" sz="5400" dirty="0">
                <a:solidFill>
                  <a:srgbClr val="00B0F0"/>
                </a:solidFill>
                <a:latin typeface="Abadi" panose="020B0604020104020204" pitchFamily="34" charset="0"/>
              </a:rPr>
              <a:t>model’s outfit</a:t>
            </a:r>
            <a:r>
              <a:rPr kumimoji="1" lang="en-US" altLang="ja-JP" sz="5400" dirty="0">
                <a:latin typeface="Abadi" panose="020B0604020104020204" pitchFamily="34" charset="0"/>
              </a:rPr>
              <a:t>.</a:t>
            </a: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A </a:t>
            </a:r>
            <a:r>
              <a:rPr kumimoji="1" lang="en-US" altLang="ja-JP" sz="5400" dirty="0">
                <a:solidFill>
                  <a:srgbClr val="00B0F0"/>
                </a:solidFill>
                <a:latin typeface="Abadi" panose="020B0604020104020204" pitchFamily="34" charset="0"/>
              </a:rPr>
              <a:t>genius’s ideas </a:t>
            </a:r>
            <a:r>
              <a:rPr kumimoji="1" lang="en-US" altLang="ja-JP" sz="5400" dirty="0">
                <a:latin typeface="Abadi" panose="020B0604020104020204" pitchFamily="34" charset="0"/>
              </a:rPr>
              <a:t>are usually brilliant.</a:t>
            </a:r>
          </a:p>
          <a:p>
            <a:endParaRPr lang="en-US" altLang="ja-JP" sz="5400" dirty="0">
              <a:latin typeface="Abadi" panose="020B0604020104020204" pitchFamily="34" charset="0"/>
            </a:endParaRPr>
          </a:p>
          <a:p>
            <a:r>
              <a:rPr kumimoji="1" lang="en-US" altLang="ja-JP" sz="5400" dirty="0">
                <a:latin typeface="Abadi" panose="020B0604020104020204" pitchFamily="34" charset="0"/>
              </a:rPr>
              <a:t>The </a:t>
            </a:r>
            <a:r>
              <a:rPr kumimoji="1" lang="en-US" altLang="ja-JP" sz="5400" dirty="0">
                <a:solidFill>
                  <a:srgbClr val="00B0F0"/>
                </a:solidFill>
                <a:latin typeface="Abadi" panose="020B0604020104020204" pitchFamily="34" charset="0"/>
              </a:rPr>
              <a:t>crowd’s cheers </a:t>
            </a:r>
            <a:r>
              <a:rPr kumimoji="1" lang="en-US" altLang="ja-JP" sz="5400" dirty="0">
                <a:latin typeface="Abadi" panose="020B0604020104020204" pitchFamily="34" charset="0"/>
              </a:rPr>
              <a:t>were very loud.</a:t>
            </a:r>
            <a:endParaRPr kumimoji="1" lang="ja-JP" altLang="en-US" sz="5400" dirty="0">
              <a:latin typeface="Abadi" panose="020B0604020104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70B4A9D-D2A1-4FBE-B4A1-909243E5A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720" y="4615205"/>
            <a:ext cx="1865630" cy="20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84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13AD73C-4F93-41E3-94A5-795FC419B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607" y="568340"/>
            <a:ext cx="3956941" cy="518843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E45201B-CD40-455F-BAA3-0E19A8A1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26" y="3530600"/>
            <a:ext cx="3038792" cy="303879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FCE41A7-894B-4E5F-A769-5964DF436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597" y="4124960"/>
            <a:ext cx="3673327" cy="2444432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97CACAD-0026-4A2D-B350-02DC9242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40" y="487610"/>
            <a:ext cx="2017635" cy="304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DF884BF-D3CA-4057-9474-F072DBC3E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5" y="74960"/>
            <a:ext cx="3789675" cy="31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48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B25C62-BED1-4481-93D3-CE25AF0BF6E2}"/>
              </a:ext>
            </a:extLst>
          </p:cNvPr>
          <p:cNvSpPr txBox="1"/>
          <p:nvPr/>
        </p:nvSpPr>
        <p:spPr>
          <a:xfrm>
            <a:off x="371475" y="1076960"/>
            <a:ext cx="10906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cactus’s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prickles were very sharp.</a:t>
            </a:r>
          </a:p>
          <a:p>
            <a:endParaRPr lang="en-US" altLang="ja-JP" sz="4000" b="1" dirty="0">
              <a:latin typeface="Abadi" panose="020B0604020104020204" pitchFamily="34" charset="0"/>
            </a:endParaRPr>
          </a:p>
          <a:p>
            <a:endParaRPr lang="en-US" altLang="ja-JP" sz="4000" b="1" dirty="0">
              <a:latin typeface="Abadi" panose="020B0604020104020204" pitchFamily="34" charset="0"/>
            </a:endParaRPr>
          </a:p>
          <a:p>
            <a:endParaRPr lang="en-US" altLang="ja-JP" sz="4000" b="1" dirty="0">
              <a:latin typeface="Abadi" panose="020B06040201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1BED8C0-4E32-4777-888C-FC538E0F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85726"/>
            <a:ext cx="2808366" cy="23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93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B25C62-BED1-4481-93D3-CE25AF0BF6E2}"/>
              </a:ext>
            </a:extLst>
          </p:cNvPr>
          <p:cNvSpPr txBox="1"/>
          <p:nvPr/>
        </p:nvSpPr>
        <p:spPr>
          <a:xfrm>
            <a:off x="371475" y="1076960"/>
            <a:ext cx="109061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cactus’s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prickles were very sharp.</a:t>
            </a:r>
          </a:p>
          <a:p>
            <a:endParaRPr lang="en-US" altLang="ja-JP" sz="4000" b="1" dirty="0">
              <a:latin typeface="Abadi" panose="020B0604020104020204" pitchFamily="34" charset="0"/>
            </a:endParaRP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pirate’s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ship was huge and menacing.</a:t>
            </a:r>
          </a:p>
          <a:p>
            <a:endParaRPr lang="en-US" altLang="ja-JP" sz="4000" b="1" dirty="0">
              <a:latin typeface="Abadi" panose="020B0604020104020204" pitchFamily="34" charset="0"/>
            </a:endParaRPr>
          </a:p>
          <a:p>
            <a:endParaRPr lang="en-US" altLang="ja-JP" sz="4000" b="1" dirty="0">
              <a:latin typeface="Abadi" panose="020B06040201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1BED8C0-4E32-4777-888C-FC538E0F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85726"/>
            <a:ext cx="2808366" cy="23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79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B25C62-BED1-4481-93D3-CE25AF0BF6E2}"/>
              </a:ext>
            </a:extLst>
          </p:cNvPr>
          <p:cNvSpPr txBox="1"/>
          <p:nvPr/>
        </p:nvSpPr>
        <p:spPr>
          <a:xfrm>
            <a:off x="371475" y="1076960"/>
            <a:ext cx="10906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cactus’s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prickles were very sharp.</a:t>
            </a:r>
          </a:p>
          <a:p>
            <a:endParaRPr lang="en-US" altLang="ja-JP" sz="4000" b="1" dirty="0">
              <a:latin typeface="Abadi" panose="020B0604020104020204" pitchFamily="34" charset="0"/>
            </a:endParaRP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pirate’s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ship was huge and menacing.</a:t>
            </a:r>
          </a:p>
          <a:p>
            <a:endParaRPr lang="en-US" altLang="ja-JP" sz="4000" b="1" dirty="0">
              <a:latin typeface="Abadi" panose="020B0604020104020204" pitchFamily="34" charset="0"/>
            </a:endParaRP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A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crocodile’s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teeth are large and strong.</a:t>
            </a:r>
          </a:p>
          <a:p>
            <a:endParaRPr lang="en-US" altLang="ja-JP" sz="4000" b="1" dirty="0">
              <a:latin typeface="Abadi" panose="020B06040201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1BED8C0-4E32-4777-888C-FC538E0F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85726"/>
            <a:ext cx="2808366" cy="23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10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3B25C62-BED1-4481-93D3-CE25AF0BF6E2}"/>
              </a:ext>
            </a:extLst>
          </p:cNvPr>
          <p:cNvSpPr txBox="1"/>
          <p:nvPr/>
        </p:nvSpPr>
        <p:spPr>
          <a:xfrm>
            <a:off x="371475" y="1076960"/>
            <a:ext cx="109061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Abadi" panose="020B0604020104020204" pitchFamily="34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cactus’s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prickles were very sharp.</a:t>
            </a:r>
          </a:p>
          <a:p>
            <a:endParaRPr lang="en-US" altLang="ja-JP" sz="4000" b="1" dirty="0">
              <a:latin typeface="Abadi" panose="020B0604020104020204" pitchFamily="34" charset="0"/>
            </a:endParaRP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The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pirate’s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ship was huge and menacing.</a:t>
            </a:r>
          </a:p>
          <a:p>
            <a:endParaRPr lang="en-US" altLang="ja-JP" sz="4000" b="1" dirty="0">
              <a:latin typeface="Abadi" panose="020B0604020104020204" pitchFamily="34" charset="0"/>
            </a:endParaRP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A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crocodile’s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teeth are large and strong.</a:t>
            </a:r>
          </a:p>
          <a:p>
            <a:endParaRPr lang="en-US" altLang="ja-JP" sz="4000" b="1" dirty="0">
              <a:latin typeface="Abadi" panose="020B0604020104020204" pitchFamily="34" charset="0"/>
            </a:endParaRPr>
          </a:p>
          <a:p>
            <a:r>
              <a:rPr kumimoji="1" lang="en-US" altLang="ja-JP" sz="4000" b="1" dirty="0">
                <a:latin typeface="Abadi" panose="020B0604020104020204" pitchFamily="34" charset="0"/>
              </a:rPr>
              <a:t>They found traces of the abominable </a:t>
            </a:r>
            <a:r>
              <a:rPr kumimoji="1" lang="en-US" altLang="ja-JP" sz="4000" b="1" dirty="0">
                <a:solidFill>
                  <a:srgbClr val="FF0000"/>
                </a:solidFill>
                <a:latin typeface="Abadi" panose="020B0604020104020204" pitchFamily="34" charset="0"/>
              </a:rPr>
              <a:t>snowman’s</a:t>
            </a:r>
            <a:r>
              <a:rPr kumimoji="1" lang="en-US" altLang="ja-JP" sz="4000" b="1" dirty="0">
                <a:latin typeface="Abadi" panose="020B0604020104020204" pitchFamily="34" charset="0"/>
              </a:rPr>
              <a:t> footprints.</a:t>
            </a:r>
            <a:endParaRPr kumimoji="1" lang="ja-JP" altLang="en-US" sz="4000" b="1" dirty="0">
              <a:latin typeface="Abadi" panose="020B0604020104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1BED8C0-4E32-4777-888C-FC538E0F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0" y="85726"/>
            <a:ext cx="2808366" cy="23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155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206F90-B695-4764-8E56-2B8F348CC643}"/>
              </a:ext>
            </a:extLst>
          </p:cNvPr>
          <p:cNvSpPr txBox="1"/>
          <p:nvPr/>
        </p:nvSpPr>
        <p:spPr>
          <a:xfrm>
            <a:off x="428625" y="1359753"/>
            <a:ext cx="1133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They came to collect me in Dad’s car.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3ECFBF1-9C24-4AF0-9B33-2FBED1B64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61" y="4084320"/>
            <a:ext cx="2113662" cy="23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19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endParaRPr kumimoji="1" lang="ja-JP" altLang="en-US" dirty="0"/>
          </a:p>
        </p:txBody>
      </p:sp>
      <p:pic>
        <p:nvPicPr>
          <p:cNvPr id="3" name="図 2" descr="「suga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C5B7243-10FB-5370-86CD-577BE9927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3460512"/>
            <a:ext cx="3468340" cy="147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00171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206F90-B695-4764-8E56-2B8F348CC643}"/>
              </a:ext>
            </a:extLst>
          </p:cNvPr>
          <p:cNvSpPr txBox="1"/>
          <p:nvPr/>
        </p:nvSpPr>
        <p:spPr>
          <a:xfrm>
            <a:off x="563382" y="1607403"/>
            <a:ext cx="1133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They came to collect me in </a:t>
            </a:r>
            <a:r>
              <a:rPr kumimoji="1" lang="en-US" altLang="ja-JP" sz="4800" u="heavy" dirty="0">
                <a:uFill>
                  <a:solidFill>
                    <a:srgbClr val="0070C0"/>
                  </a:solidFill>
                </a:uFill>
                <a:latin typeface="Aharoni" panose="02010803020104030203" pitchFamily="2" charset="-79"/>
                <a:cs typeface="Aharoni" panose="02010803020104030203" pitchFamily="2" charset="-79"/>
              </a:rPr>
              <a:t>Dad’s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kumimoji="1" lang="en-US" altLang="ja-JP" sz="4800" u="heavy" dirty="0">
                <a:latin typeface="Aharoni" panose="02010803020104030203" pitchFamily="2" charset="-79"/>
                <a:cs typeface="Aharoni" panose="02010803020104030203" pitchFamily="2" charset="-79"/>
              </a:rPr>
              <a:t>car</a:t>
            </a:r>
            <a:r>
              <a:rPr kumimoji="1" lang="en-US" altLang="ja-JP" sz="48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kumimoji="1" lang="ja-JP" alt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BB52FFD-0340-4556-9C4F-16CC761F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82" y="3870701"/>
            <a:ext cx="2694666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46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7E9484-4AF6-4706-9A0B-D436CBC26D75}"/>
              </a:ext>
            </a:extLst>
          </p:cNvPr>
          <p:cNvSpPr txBox="1"/>
          <p:nvPr/>
        </p:nvSpPr>
        <p:spPr>
          <a:xfrm>
            <a:off x="-328613" y="1074509"/>
            <a:ext cx="11039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heavy" dirty="0">
                <a:uFill>
                  <a:solidFill>
                    <a:srgbClr val="0070C0"/>
                  </a:solidFill>
                </a:uFill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king’s </a:t>
            </a:r>
            <a:r>
              <a:rPr lang="en-US" altLang="ja-JP" sz="6000" b="1" u="sng" dirty="0">
                <a:latin typeface="Abadi" panose="020B0604020104020204" pitchFamily="34" charset="0"/>
              </a:rPr>
              <a:t>army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  </a:t>
            </a:r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endParaRPr kumimoji="1" lang="ja-JP" altLang="en-US" sz="6000" b="1" u="sng" dirty="0">
              <a:latin typeface="Abadi" panose="020B0604020104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4C1E6E-08E9-4CE9-AEB3-AD71EDC5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547" y="3550790"/>
            <a:ext cx="2694666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7E9484-4AF6-4706-9A0B-D436CBC26D75}"/>
              </a:ext>
            </a:extLst>
          </p:cNvPr>
          <p:cNvSpPr txBox="1"/>
          <p:nvPr/>
        </p:nvSpPr>
        <p:spPr>
          <a:xfrm>
            <a:off x="-328613" y="1074509"/>
            <a:ext cx="11039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heavy" dirty="0">
                <a:uFill>
                  <a:solidFill>
                    <a:srgbClr val="0070C0"/>
                  </a:solidFill>
                </a:uFill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king’s </a:t>
            </a:r>
            <a:r>
              <a:rPr lang="en-US" altLang="ja-JP" sz="6000" b="1" u="sng" dirty="0">
                <a:latin typeface="Abadi" panose="020B0604020104020204" pitchFamily="34" charset="0"/>
              </a:rPr>
              <a:t>army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Meg’s</a:t>
            </a:r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sng" dirty="0">
                <a:latin typeface="Abadi" panose="020B0604020104020204" pitchFamily="34" charset="0"/>
              </a:rPr>
              <a:t>house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 </a:t>
            </a:r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endParaRPr kumimoji="1" lang="ja-JP" altLang="en-US" sz="6000" b="1" u="sng" dirty="0">
              <a:latin typeface="Abadi" panose="020B0604020104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4C1E6E-08E9-4CE9-AEB3-AD71EDC5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547" y="3550790"/>
            <a:ext cx="2694666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04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7E9484-4AF6-4706-9A0B-D436CBC26D75}"/>
              </a:ext>
            </a:extLst>
          </p:cNvPr>
          <p:cNvSpPr txBox="1"/>
          <p:nvPr/>
        </p:nvSpPr>
        <p:spPr>
          <a:xfrm>
            <a:off x="-328613" y="1074509"/>
            <a:ext cx="110394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heavy" dirty="0">
                <a:uFill>
                  <a:solidFill>
                    <a:srgbClr val="0070C0"/>
                  </a:solidFill>
                </a:uFill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king’s </a:t>
            </a:r>
            <a:r>
              <a:rPr lang="en-US" altLang="ja-JP" sz="6000" b="1" u="sng" dirty="0">
                <a:latin typeface="Abadi" panose="020B0604020104020204" pitchFamily="34" charset="0"/>
              </a:rPr>
              <a:t>army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Meg’s</a:t>
            </a:r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sng" dirty="0">
                <a:latin typeface="Abadi" panose="020B0604020104020204" pitchFamily="34" charset="0"/>
              </a:rPr>
              <a:t>house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horse’s</a:t>
            </a:r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sng" dirty="0">
                <a:latin typeface="Abadi" panose="020B0604020104020204" pitchFamily="34" charset="0"/>
              </a:rPr>
              <a:t>mane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endParaRPr kumimoji="1" lang="ja-JP" altLang="en-US" sz="6000" b="1" u="sng" dirty="0">
              <a:latin typeface="Abadi" panose="020B0604020104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4C1E6E-08E9-4CE9-AEB3-AD71EDC5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547" y="3550790"/>
            <a:ext cx="2694666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375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7E9484-4AF6-4706-9A0B-D436CBC26D75}"/>
              </a:ext>
            </a:extLst>
          </p:cNvPr>
          <p:cNvSpPr txBox="1"/>
          <p:nvPr/>
        </p:nvSpPr>
        <p:spPr>
          <a:xfrm>
            <a:off x="-328613" y="1074509"/>
            <a:ext cx="110394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heavy" dirty="0">
                <a:uFill>
                  <a:solidFill>
                    <a:srgbClr val="0070C0"/>
                  </a:solidFill>
                </a:uFill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king’s </a:t>
            </a:r>
            <a:r>
              <a:rPr lang="en-US" altLang="ja-JP" sz="6000" b="1" u="sng" dirty="0">
                <a:latin typeface="Abadi" panose="020B0604020104020204" pitchFamily="34" charset="0"/>
              </a:rPr>
              <a:t>army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Meg’s</a:t>
            </a:r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sng" dirty="0">
                <a:latin typeface="Abadi" panose="020B0604020104020204" pitchFamily="34" charset="0"/>
              </a:rPr>
              <a:t>house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horse’s</a:t>
            </a:r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sng" dirty="0">
                <a:latin typeface="Abadi" panose="020B0604020104020204" pitchFamily="34" charset="0"/>
              </a:rPr>
              <a:t>mane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van’s</a:t>
            </a:r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sng" dirty="0">
                <a:latin typeface="Abadi" panose="020B0604020104020204" pitchFamily="34" charset="0"/>
              </a:rPr>
              <a:t>engine</a:t>
            </a:r>
          </a:p>
          <a:p>
            <a:pPr algn="ctr"/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endParaRPr kumimoji="1" lang="ja-JP" altLang="en-US" sz="6000" b="1" u="sng" dirty="0">
              <a:latin typeface="Abadi" panose="020B0604020104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4C1E6E-08E9-4CE9-AEB3-AD71EDC5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547" y="3550790"/>
            <a:ext cx="2694666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193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7E9484-4AF6-4706-9A0B-D436CBC26D75}"/>
              </a:ext>
            </a:extLst>
          </p:cNvPr>
          <p:cNvSpPr txBox="1"/>
          <p:nvPr/>
        </p:nvSpPr>
        <p:spPr>
          <a:xfrm>
            <a:off x="-328613" y="1074509"/>
            <a:ext cx="110394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u="heavy" dirty="0">
                <a:uFill>
                  <a:solidFill>
                    <a:srgbClr val="0070C0"/>
                  </a:solidFill>
                </a:uFill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king’s </a:t>
            </a:r>
            <a:r>
              <a:rPr lang="en-US" altLang="ja-JP" sz="6000" b="1" u="sng" dirty="0">
                <a:latin typeface="Abadi" panose="020B0604020104020204" pitchFamily="34" charset="0"/>
              </a:rPr>
              <a:t>army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Meg’s</a:t>
            </a:r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sng" dirty="0">
                <a:latin typeface="Abadi" panose="020B0604020104020204" pitchFamily="34" charset="0"/>
              </a:rPr>
              <a:t>house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horse’s</a:t>
            </a:r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sng" dirty="0">
                <a:latin typeface="Abadi" panose="020B0604020104020204" pitchFamily="34" charset="0"/>
              </a:rPr>
              <a:t>mane</a:t>
            </a:r>
          </a:p>
          <a:p>
            <a:pPr algn="ctr"/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van’s</a:t>
            </a:r>
            <a:r>
              <a:rPr kumimoji="1" lang="en-US" altLang="ja-JP" sz="6000" b="1" dirty="0">
                <a:latin typeface="Abadi" panose="020B0604020104020204" pitchFamily="34" charset="0"/>
              </a:rPr>
              <a:t> </a:t>
            </a:r>
            <a:r>
              <a:rPr kumimoji="1" lang="en-US" altLang="ja-JP" sz="6000" b="1" u="sng" dirty="0">
                <a:latin typeface="Abadi" panose="020B0604020104020204" pitchFamily="34" charset="0"/>
              </a:rPr>
              <a:t>engine</a:t>
            </a:r>
          </a:p>
          <a:p>
            <a:pPr algn="ctr"/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heavy" dirty="0">
                <a:uFill>
                  <a:solidFill>
                    <a:srgbClr val="0070C0"/>
                  </a:solidFill>
                </a:uFill>
                <a:latin typeface="Abadi" panose="020B0604020104020204" pitchFamily="34" charset="0"/>
              </a:rPr>
              <a:t>Seth’s</a:t>
            </a:r>
            <a:r>
              <a:rPr lang="en-US" altLang="ja-JP" sz="6000" b="1" dirty="0">
                <a:latin typeface="Abadi" panose="020B0604020104020204" pitchFamily="34" charset="0"/>
              </a:rPr>
              <a:t> </a:t>
            </a:r>
            <a:r>
              <a:rPr lang="en-US" altLang="ja-JP" sz="6000" b="1" u="sng" dirty="0">
                <a:latin typeface="Abadi" panose="020B0604020104020204" pitchFamily="34" charset="0"/>
              </a:rPr>
              <a:t>party</a:t>
            </a:r>
            <a:r>
              <a:rPr kumimoji="1" lang="en-US" altLang="ja-JP" sz="6000" b="1" u="sng" dirty="0">
                <a:latin typeface="Abadi" panose="020B0604020104020204" pitchFamily="34" charset="0"/>
              </a:rPr>
              <a:t> </a:t>
            </a:r>
            <a:endParaRPr kumimoji="1" lang="ja-JP" altLang="en-US" sz="6000" b="1" u="sng" dirty="0">
              <a:latin typeface="Abadi" panose="020B0604020104020204" pitchFamily="34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14C1E6E-08E9-4CE9-AEB3-AD71EDC5F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547" y="3550790"/>
            <a:ext cx="2694666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39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wizard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91976B54-EDDB-9561-06FD-0F0E48981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70" y="4474978"/>
            <a:ext cx="2029460" cy="2110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491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 descr="「australia one ...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A6F45C90-7AB5-2237-4884-3D6B42479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76" y="4135301"/>
            <a:ext cx="4214298" cy="219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82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868681" y="136525"/>
            <a:ext cx="44176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grammar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custard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cellar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sugar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wizard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dollar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7.popular</a:t>
            </a:r>
          </a:p>
          <a:p>
            <a:endParaRPr kumimoji="1" lang="ja-JP" altLang="en-US" dirty="0"/>
          </a:p>
        </p:txBody>
      </p:sp>
      <p:pic>
        <p:nvPicPr>
          <p:cNvPr id="3" name="図 2" descr="「popular」の画像検索結果">
            <a:hlinkClick r:id="rId2" tgtFrame="&quot;imagewin&quot;"/>
            <a:extLst>
              <a:ext uri="{FF2B5EF4-FFF2-40B4-BE49-F238E27FC236}">
                <a16:creationId xmlns:a16="http://schemas.microsoft.com/office/drawing/2014/main" id="{378E0AD4-9500-CA81-9458-A82300657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27" y="4285544"/>
            <a:ext cx="3019545" cy="236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3422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780</Words>
  <Application>Microsoft Office PowerPoint</Application>
  <PresentationFormat>ワイド画面</PresentationFormat>
  <Paragraphs>283</Paragraphs>
  <Slides>66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66</vt:i4>
      </vt:variant>
    </vt:vector>
  </HeadingPairs>
  <TitlesOfParts>
    <vt:vector size="74" baseType="lpstr"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</cp:revision>
  <dcterms:created xsi:type="dcterms:W3CDTF">2020-08-29T02:52:22Z</dcterms:created>
  <dcterms:modified xsi:type="dcterms:W3CDTF">2022-08-17T11:11:04Z</dcterms:modified>
</cp:coreProperties>
</file>