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8" r:id="rId2"/>
    <p:sldId id="257" r:id="rId3"/>
    <p:sldId id="427" r:id="rId4"/>
    <p:sldId id="444" r:id="rId5"/>
    <p:sldId id="443" r:id="rId6"/>
    <p:sldId id="442" r:id="rId7"/>
    <p:sldId id="441" r:id="rId8"/>
    <p:sldId id="440" r:id="rId9"/>
    <p:sldId id="439" r:id="rId10"/>
    <p:sldId id="438" r:id="rId11"/>
    <p:sldId id="437" r:id="rId12"/>
    <p:sldId id="436" r:id="rId13"/>
    <p:sldId id="435" r:id="rId14"/>
    <p:sldId id="434" r:id="rId15"/>
    <p:sldId id="433" r:id="rId16"/>
    <p:sldId id="432" r:id="rId17"/>
    <p:sldId id="431" r:id="rId18"/>
    <p:sldId id="430" r:id="rId19"/>
    <p:sldId id="429" r:id="rId20"/>
    <p:sldId id="428" r:id="rId21"/>
    <p:sldId id="277" r:id="rId22"/>
    <p:sldId id="362" r:id="rId23"/>
    <p:sldId id="363" r:id="rId24"/>
    <p:sldId id="374" r:id="rId25"/>
    <p:sldId id="366" r:id="rId26"/>
    <p:sldId id="371" r:id="rId27"/>
    <p:sldId id="372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26" r:id="rId38"/>
    <p:sldId id="375" r:id="rId39"/>
    <p:sldId id="446" r:id="rId40"/>
    <p:sldId id="449" r:id="rId41"/>
    <p:sldId id="448" r:id="rId42"/>
    <p:sldId id="447" r:id="rId43"/>
    <p:sldId id="445" r:id="rId44"/>
    <p:sldId id="418" r:id="rId45"/>
    <p:sldId id="419" r:id="rId46"/>
    <p:sldId id="420" r:id="rId47"/>
    <p:sldId id="422" r:id="rId48"/>
    <p:sldId id="423" r:id="rId49"/>
    <p:sldId id="391" r:id="rId5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2022/10/20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rd.yahoo.co.jp/o/image/RV=1/RE=1556576395/RH=b3JkLnlhaG9vLmNvLmpw/RB=/RU=aHR0cDovL3d3dy50ZW50YW4uanAvcC8zMC9jYXJlZnVs/RS=%5eADBVBBYgTUM3IntbO15Dbl9TlhNE8s-;_ylt=A2RCA9UKJ8ZccjYAFweU3uV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rd.yahoo.co.jp/o/image/RV=1/RE=1556576574/RH=b3JkLnlhaG9vLmNvLmpw/RB=/RU=aHR0cHM6Ly90aGVhc2NlbnQucHViL3doYXQtaS1maW5kLW1vc3QtZGlmZmljdWx0LWFib3V0LXdyaXRpbmctNjk1ZTAxNmI3NWI5/RS=%5eADBI2v1PFq0FWkLbNkANNgfeY4rDbg-;_ylt=A2RCKw..J8ZckzAATACU3uV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rd.yahoo.co.jp/o/image/RV=1/RE=1556576367/RH=b3JkLnlhaG9vLmNvLmpw/RB=/RU=aHR0cHM6Ly9hbmFuZGFpbmRpYS5vcmcvYmxvZy9zdWNjZXNzLWFuZC1oYXBwaW5lc3Mv/RS=%5eADBavbg4y2dsO0oIq9tmyRbnDITke0-;_ylt=A2RCMZPvJsZc5RMAJgWU3uV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rd.yahoo.co.jp/o/image/RV=1/RE=1556576535/RH=b3JkLnlhaG9vLmNvLmpw/RB=/RU=aHR0cHM6Ly93d3cuc2h1dHRlcnN0b2NrLmNvbS9zZWFyY2gvZ2VuaXVzK2NoaWxk/RS=%5eADBHrw_nDsINqrF5Th8QR_OCVynpqQ-;_ylt=A2RCL5GXJ8ZclQMAxRKU3uV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rd.yahoo.co.jp/o/image/RV=1/RE=1556576600/RH=b3JkLnlhaG9vLmNvLmpw/RB=/RU=aHR0cHM6Ly93d3cuY2xlYW52aWJlcy5jb20vaW5kZXguY2ZtL2pvYnMvYm9ubmFyb28tdm9sdW50ZWVycy8-/RS=%5eADB2_LVRMoqiQB797xYmaOTzLKPmvA-;_ylt=A2RCAwTYJ8ZcnhMACiCU3uV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ord.yahoo.co.jp/o/image/RV=1/RE=1556576860/RH=b3JkLnlhaG9vLmNvLmpw/RB=/RU=aHR0cHM6Ly93d3cuZHJlYW1zdGltZS5jb20vc3RvY2stcGhvdG9zLW1heGltdW0tNDAtc2lnbi1pbWFnZTUyOTcxNjM-/RS=%5eADBxqDmd7mcmBG3.lK8Uv66c1DPHeM-;_ylt=A2RCMZDcKMZc9WYAyRSU3uV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rd.yahoo.co.jp/o/image/RV=1/RE=1556577048/RH=b3JkLnlhaG9vLmNvLmpw/RB=/RU=aHR0cHM6Ly9jb21tb25zLndpa2ltZWRpYS5vcmcvd2lraS9GaWxlOlNwZWVkX0xpbWl0XzM1X01pbmltdW1fMjBfc2lnbi5zdmc-/RS=%5eADBBlf4RC40U63ljGIMj687A2euhz4-;_ylt=A2RCL5.XKcZcnXIAWh.U3uV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ord.yahoo.co.jp/o/image/RV=1/RE=1556577196/RH=b3JkLnlhaG9vLmNvLmpw/RB=/RU=aHR0cDovL3RoZXdvd3N0eWxlLmNvbS81MC1iZWF1dGlmdWwtcGljdHVyZXMtd2FsbHBhcGVycy1kb3dubG9hZC8-/RS=%5eADBbJG.f.i.6Xb6Rq7HrQPd9DwDZfM-;_ylt=A2RCL7ErKsZcyW4A_gmU3uV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rd.yahoo.co.jp/o/image/RV=1/RE=1556576991/RH=b3JkLnlhaG9vLmNvLmpw/RB=/RU=aHR0cHM6Ly93d3cuaG9wZS1lZHVjYXRpb24uY28udWsvcHJvZHVjdC9wcmltYXJ5L2VuZ2xpc2gvZGljdGlvbmFyaWVzLWFuZC10aGVzYXVydXMvb3hmb3JkLXByaW1hcnktdGhlc2F1cnVzLXBhY2stb2YtNS9oZTEwMDQ1MTA-/RS=%5eADBavvLctE80Ic3Xqi_nybhwxsQNGQ-;_ylt=A2RCL5dfKcZcBlsAgBqU3uV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rd.yahoo.co.jp/o/image/RV=1/RE=1556577169/RH=b3JkLnlhaG9vLmNvLmpw/RB=/RU=aHR0cHM6Ly93d3cuZnJlZXBpay5jb20vZnJlZS1waG90b3MtdmVjdG9ycy9pbnN0cnVtZW50cw--/RS=%5eADBbiqyjyZeOrnBro6EyufUrcKGyMk-;_ylt=A2RCL5YRKsZc908AqTqU3uV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ord.yahoo.co.jp/o/image/RV=1/RE=1556577228/RH=b3JkLnlhaG9vLmNvLmpw/RB=/RU=aHR0cHM6Ly9zdG9yZS5zYWZhcmlsdGQuY29tL3Byb2R1Y3RzL3dpbGQtc2FmYXJpLXdpbGRsaWZlLWhpcHBvcG90YW11cy1maWd1cmluZXMtMjI5MDI5/RS=%5eADBjDU3Hdbm.eHN5o7PW7ajLu4JxJk-;_ylt=A2RCL6VMKsZc5AcA2BaU3uV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rd.yahoo.co.jp/o/image/RV=1/RE=1556575972/RH=b3JkLnlhaG9vLmNvLmpw/RB=/RU=aHR0cHM6Ly93d3cuc2NpZW5jZW1hZy5vcmcvbmV3cy8yMDE4LzEwL2h1bW9uZ291cy1mdW5ndXMtYWxtb3N0LWJpZy1tYWxsLWFtZXJpY2E-/RS=%5eADBJsZjUtP2XonYdbVjsCmWSkWzYXA-;_ylt=A2RCL6lkJcZccVYArgaU3uV7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rd.yahoo.co.jp/o/image/RV=1/RE=1556576071/RH=b3JkLnlhaG9vLmNvLmpw/RB=/RU=aHR0cHM6Ly93d3cudGhlZ3VhcmRpYW4uY29tL2xpZmVhbmRzdHlsZS8yMDE3L21heS8zMS9jYWN0dXMtY29vbC1jYXJ0aWVyLWRlc2lnbmVyLXBsYW50cw--/RS=%5eADB8X6mFmp6eHy7ijjW89ZAp2K8mwE-;_ylt=A2RCAwvGJcZc3QEA0VWU3uV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rd.yahoo.co.jp/o/image/RV=1/RE=1556576201/RH=b3JkLnlhaG9vLmNvLmpw/RB=/RU=aHR0cHM6Ly93d3cuaXN0b2NrcGhvdG8uY29tL2pwLyVFMyU4MyU5OSVFMyU4MiVBRiVFMyU4MiVCRiVFMyU4MyVCQy92aXJ1cy1hbmQtYmFjdGVyaWEtbGFyZ2UtY29sbGVjdGlvbi1kZXRhaWxlZC1tZWRpY2FsLWlsbHVzdHJhdGlvbi1vZi12aXJ1c2VzLWFuZC1nbTY1NzQwODA5Mi0xMTk4NzQ0MTk-/RS=%5eADBSamXnxusfjLMngmSrjWtKY8Ucpw-;_ylt=A2RCAwxJJsZcDRkAeiaU3uV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rd.yahoo.co.jp/o/image/RV=1/RE=1556576047/RH=b3JkLnlhaG9vLmNvLmpw/RB=/RU=aHR0cHM6Ly93d3cuYWRkaXR1ZGVtYWcuY29tL3RyZWF0LWtpZHMtZ2FtZXMtaGVscC1hZGhkLWNoaWxkcmVuLWZvY3VzLWFydGljbGUtNzgyOWItYm95LXBhaW50aW5nLWpwZy8-/RS=%5eADBGNrRTlGfHS4eLyYav5M9.69.kOg-;_ylt=A2RCMY6uJcZc1EIA9UCU3uV7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rd.yahoo.co.jp/o/image/RV=1/RE=1556576111/RH=b3JkLnlhaG9vLmNvLmpw/RB=/RU=aHR0cHM6Ly93d3cuMTIzcmYuY29tL3Bob3RvXzI4OTczNzg2X3N0b2NrLXZlY3Rvci10aWNrLWNyb3NzLW1pbnVzLXBsdXMtc2lnbnMtb24tZ3JlZW4tYW5kLXJlZC1jaXJjbGVzLmh0bWw-/RS=%5eADBczjFURQeUyQOBU8C2A_aMhq1bN0-;_ylt=A2RCA9rvJcZcnmMA1ECU3uV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rd.yahoo.co.jp/o/image/RV=1/RE=1556576235/RH=b3JkLnlhaG9vLmNvLmpw/RB=/RU=aHR0cHM6Ly93d3cud2hjYy5jb20vcHJvZHVjdHMvYm9va3MtYWxidW1zL2FsYnVtcw--/RS=%5eADBMFeZ9WHYgxfUXndvZn616xoXw.A-;_ylt=A2RCA9drJsZc1ysAGiWU3uV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rd.yahoo.co.jp/o/image/RV=1/RE=1556576317/RH=b3JkLnlhaG9vLmNvLmpw/RB=/RU=aHR0cHM6Ly93d3cuZ2xvc3NvcGhpbGlhLm9yZy8_cD0zNzM3/RS=%5eADBCIjQVeK5wCTSqAyLohxukxKO1nU-;_ylt=A2RCCzK8JsZcHFQAoBaU3uV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4a-18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5153822" y="840597"/>
            <a:ext cx="6553545" cy="51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careful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EEF0C6E-C0D1-51AE-FCF3-507167DA1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77" y="4084224"/>
            <a:ext cx="3022646" cy="233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03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difficul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05A87A3-CABA-6A16-B2CD-A350D3B04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677" y="4709307"/>
            <a:ext cx="3022646" cy="20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47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succes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F26FD42-1517-D3E0-09AD-2DBD1FD5F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16" y="1303475"/>
            <a:ext cx="3414305" cy="212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73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11.genius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genius chil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F15AB354-5958-5DA1-55A7-199875D0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20" y="1948276"/>
            <a:ext cx="2839705" cy="191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94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11.genius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12.volunteer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voluntee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A8D9BFA-18ED-2449-2A50-F91382168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77" y="2820229"/>
            <a:ext cx="3533543" cy="235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228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11.genius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12.volunteer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13.maximum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maximu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6BDC622-9725-469B-56F5-7126C2A47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7" y="3176852"/>
            <a:ext cx="1836420" cy="249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69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11.genius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12.volunteer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13.maximum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14.minimum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minimu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F21AA944-7701-7756-054C-571A74C79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806" y="3987879"/>
            <a:ext cx="952500" cy="1899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4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11.genius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12.volunteer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13.maximum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14.minimum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15.beautiful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beautiful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8172F98-73EC-9F1D-7BD2-45AFB4E90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56" y="4876403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856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11.genius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12.volunteer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13.maximum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14.minimum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15.beautiful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16.thesaurus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thesauru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321B8F5-820A-468A-DE7B-749B94132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130" y="4273947"/>
            <a:ext cx="214122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29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11.genius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12.volunteer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13.maximum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14.minimum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15.beautiful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16.thesaurus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17.instrument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instrument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D3CFA529-8F50-82EC-24A9-CB4BC49C3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924" y="136525"/>
            <a:ext cx="214122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34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367012" y="2743642"/>
            <a:ext cx="3832088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1" r="17560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careful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difficult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11.genius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12.volunteer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13.maximum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14.minimum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15.beautiful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16.thesaurus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17.instrument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18.hippopotamus</a:t>
            </a:r>
          </a:p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hippopotamu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90866B3-BF46-3816-826E-152F1655F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206" y="136526"/>
            <a:ext cx="2413834" cy="2413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50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>
                <a:latin typeface="+mj-lt"/>
                <a:ea typeface="+mj-ea"/>
                <a:cs typeface="+mj-cs"/>
              </a:rPr>
              <a:t>Let’s Revise Nouns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AB56A-4795-4496-A87E-E1BE52B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9600" b="1" dirty="0"/>
              <a:t>Nouns</a:t>
            </a:r>
            <a:endParaRPr kumimoji="1" lang="ja-JP" altLang="en-US" sz="96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C5DE1-2E97-4924-AE5B-EA606459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Proper Nouns</a:t>
            </a:r>
            <a:endParaRPr kumimoji="1" lang="ja-JP" altLang="en-US" sz="44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Common Nouns</a:t>
            </a:r>
            <a:endParaRPr kumimoji="1" lang="ja-JP" altLang="en-US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EB23C0-7723-4E77-A439-63232048F3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04" y="2505075"/>
            <a:ext cx="383497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1D7A997-E8C1-40CE-8DBD-1A47FBE183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BBE10BB-6322-46EE-98C4-368A4208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52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AB56A-4795-4496-A87E-E1BE52B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9600" b="1" dirty="0"/>
              <a:t>Nouns</a:t>
            </a:r>
            <a:endParaRPr kumimoji="1" lang="ja-JP" altLang="en-US" sz="96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C5DE1-2E97-4924-AE5B-EA606459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Proper Nouns</a:t>
            </a:r>
            <a:endParaRPr kumimoji="1" lang="ja-JP" altLang="en-US" sz="44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Common Nouns</a:t>
            </a:r>
            <a:endParaRPr kumimoji="1" lang="ja-JP" altLang="en-US" sz="44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1D7A997-E8C1-40CE-8DBD-1A47FBE1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287"/>
            <a:ext cx="5157787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Monday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Jane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Tokyo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4150"/>
            <a:ext cx="5183188" cy="3684588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gg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classes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rain</a:t>
            </a:r>
          </a:p>
          <a:p>
            <a:endParaRPr kumimoji="1" lang="ja-JP" alt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7E4CEFD-79B2-4DB4-83F9-FF052D3C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505075"/>
            <a:ext cx="1198563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15670AD-24BC-4A06-B2BD-B3C1C792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70" y="2501604"/>
            <a:ext cx="1198563" cy="1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6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BABB30-EF64-4AEE-9233-EAB4084D22CF}"/>
              </a:ext>
            </a:extLst>
          </p:cNvPr>
          <p:cNvSpPr txBox="1"/>
          <p:nvPr/>
        </p:nvSpPr>
        <p:spPr>
          <a:xfrm>
            <a:off x="1485900" y="638175"/>
            <a:ext cx="931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Proper Noun?   </a:t>
            </a:r>
            <a:r>
              <a:rPr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o</a:t>
            </a:r>
            <a:r>
              <a:rPr kumimoji="1"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r  Common </a:t>
            </a:r>
            <a:r>
              <a:rPr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N</a:t>
            </a:r>
            <a:r>
              <a:rPr kumimoji="1" lang="en-US" altLang="ja-JP" sz="4400" dirty="0">
                <a:latin typeface="Abadi" panose="020B0604020104020204" pitchFamily="34" charset="0"/>
                <a:cs typeface="Cavolini" panose="03000502040302020204" pitchFamily="66" charset="0"/>
              </a:rPr>
              <a:t>oun?</a:t>
            </a:r>
            <a:endParaRPr kumimoji="1" lang="ja-JP" altLang="en-US" sz="4400" dirty="0">
              <a:latin typeface="Abadi" panose="020B0604020104020204" pitchFamily="34" charset="0"/>
              <a:cs typeface="Cavolini" panose="03000502040302020204" pitchFamily="66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BD3493D-E3BF-44D1-931A-A7C5D43C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407616"/>
            <a:ext cx="1198563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1CED46E-D1C2-4F93-83AD-B4B9E896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10" y="1407616"/>
            <a:ext cx="1198563" cy="1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B595DD-F689-4263-8D4F-6AB5A70F29A8}"/>
              </a:ext>
            </a:extLst>
          </p:cNvPr>
          <p:cNvSpPr txBox="1"/>
          <p:nvPr/>
        </p:nvSpPr>
        <p:spPr>
          <a:xfrm>
            <a:off x="357505" y="3328618"/>
            <a:ext cx="11572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i="1" dirty="0">
                <a:latin typeface="Abadi" panose="020B0604020104020204" pitchFamily="34" charset="0"/>
              </a:rPr>
              <a:t>On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Monday</a:t>
            </a:r>
            <a:r>
              <a:rPr kumimoji="1" lang="en-US" altLang="ja-JP" sz="6000" i="1" dirty="0">
                <a:latin typeface="Abadi" panose="020B0604020104020204" pitchFamily="34" charset="0"/>
              </a:rPr>
              <a:t>,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Jane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and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Zack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saw </a:t>
            </a:r>
          </a:p>
          <a:p>
            <a:endParaRPr kumimoji="1" lang="en-US" altLang="ja-JP" sz="6000" i="1" dirty="0">
              <a:latin typeface="Abadi" panose="020B0604020104020204" pitchFamily="34" charset="0"/>
            </a:endParaRPr>
          </a:p>
          <a:p>
            <a:r>
              <a:rPr kumimoji="1" lang="en-US" altLang="ja-JP" sz="6000" b="1" i="1" dirty="0">
                <a:latin typeface="Abadi" panose="020B0604020104020204" pitchFamily="34" charset="0"/>
              </a:rPr>
              <a:t>a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bird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sitting on </a:t>
            </a:r>
            <a:r>
              <a:rPr kumimoji="1" lang="en-US" altLang="ja-JP" sz="6000" b="1" i="1" dirty="0">
                <a:latin typeface="Abadi" panose="020B0604020104020204" pitchFamily="34" charset="0"/>
              </a:rPr>
              <a:t>an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egg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in </a:t>
            </a:r>
            <a:r>
              <a:rPr kumimoji="1" lang="en-US" altLang="ja-JP" sz="6000" b="1" i="1" dirty="0">
                <a:latin typeface="Abadi" panose="020B0604020104020204" pitchFamily="34" charset="0"/>
              </a:rPr>
              <a:t>the</a:t>
            </a:r>
            <a:r>
              <a:rPr kumimoji="1" lang="en-US" altLang="ja-JP" sz="6000" i="1" dirty="0">
                <a:latin typeface="Abadi" panose="020B0604020104020204" pitchFamily="34" charset="0"/>
              </a:rPr>
              <a:t> </a:t>
            </a:r>
            <a:r>
              <a:rPr kumimoji="1" lang="en-US" altLang="ja-JP" sz="6000" i="1" u="sng" dirty="0">
                <a:latin typeface="Abadi" panose="020B0604020104020204" pitchFamily="34" charset="0"/>
              </a:rPr>
              <a:t>nest</a:t>
            </a:r>
            <a:r>
              <a:rPr kumimoji="1" lang="en-US" altLang="ja-JP" sz="6000" dirty="0">
                <a:latin typeface="Abadi" panose="020B0604020104020204" pitchFamily="34" charset="0"/>
              </a:rPr>
              <a:t>.</a:t>
            </a:r>
            <a:endParaRPr kumimoji="1" lang="ja-JP" altLang="en-US" sz="6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49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2512" y="255291"/>
            <a:ext cx="10239375" cy="9794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/>
              <a:t>Common Nouns</a:t>
            </a:r>
            <a:endParaRPr kumimoji="1" lang="ja-JP" altLang="en-US" sz="5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875" y="2714625"/>
            <a:ext cx="11096625" cy="3694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concrete: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photo, drum, flowers, ice</a:t>
            </a:r>
          </a:p>
          <a:p>
            <a:pPr marL="0" indent="0">
              <a:buNone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collective: 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children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cows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abstract: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love, trouble, friendship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1212DA83-9691-455C-A207-59E69E7F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7" y="1234780"/>
            <a:ext cx="1381626" cy="13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02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6A6F8-EBDD-4653-A2D5-3DF58F1F4C3A}"/>
              </a:ext>
            </a:extLst>
          </p:cNvPr>
          <p:cNvSpPr txBox="1"/>
          <p:nvPr/>
        </p:nvSpPr>
        <p:spPr>
          <a:xfrm>
            <a:off x="571500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ree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floor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chair</a:t>
            </a: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shoe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bed</a:t>
            </a: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6061C3-A897-40DF-9A2D-2E14445C71BC}"/>
              </a:ext>
            </a:extLst>
          </p:cNvPr>
          <p:cNvSpPr txBox="1"/>
          <p:nvPr/>
        </p:nvSpPr>
        <p:spPr>
          <a:xfrm>
            <a:off x="2505075" y="4219575"/>
            <a:ext cx="2571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bell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telephone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radio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frog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3F67E-7369-4114-9164-10BCFBDA66C9}"/>
              </a:ext>
            </a:extLst>
          </p:cNvPr>
          <p:cNvSpPr txBox="1"/>
          <p:nvPr/>
        </p:nvSpPr>
        <p:spPr>
          <a:xfrm>
            <a:off x="5076825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silk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water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wool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ice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sand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23FEFA-3AA9-4190-B6F2-A18D6A90B8B0}"/>
              </a:ext>
            </a:extLst>
          </p:cNvPr>
          <p:cNvSpPr txBox="1"/>
          <p:nvPr/>
        </p:nvSpPr>
        <p:spPr>
          <a:xfrm>
            <a:off x="7239000" y="4219575"/>
            <a:ext cx="23431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smoke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perfume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rose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coffee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paint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2627B1-8E05-481D-A58A-91A49C628124}"/>
              </a:ext>
            </a:extLst>
          </p:cNvPr>
          <p:cNvSpPr txBox="1"/>
          <p:nvPr/>
        </p:nvSpPr>
        <p:spPr>
          <a:xfrm>
            <a:off x="9486899" y="4219575"/>
            <a:ext cx="23431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vinegar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mint</a:t>
            </a:r>
          </a:p>
          <a:p>
            <a:pPr algn="ctr"/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salt</a:t>
            </a:r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935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Concrete Nouns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09" y="1102816"/>
            <a:ext cx="394686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3306A-CAF8-45A3-A169-970EAB8F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91" y="2567581"/>
            <a:ext cx="4071899" cy="39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910C0A1-000B-42AF-9C9A-9339B0D3773E}"/>
              </a:ext>
            </a:extLst>
          </p:cNvPr>
          <p:cNvCxnSpPr>
            <a:cxnSpLocks/>
          </p:cNvCxnSpPr>
          <p:nvPr/>
        </p:nvCxnSpPr>
        <p:spPr>
          <a:xfrm>
            <a:off x="7048500" y="2729506"/>
            <a:ext cx="862615" cy="86141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69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2512" y="255291"/>
            <a:ext cx="10239375" cy="9794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/>
              <a:t>Common Nouns</a:t>
            </a:r>
            <a:endParaRPr kumimoji="1" lang="ja-JP" altLang="en-US" sz="5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875" y="2714625"/>
            <a:ext cx="11096625" cy="3694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concrete: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photo, drum, flowers, ice</a:t>
            </a:r>
          </a:p>
          <a:p>
            <a:pPr marL="0" indent="0">
              <a:buNone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collective: 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children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cows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abstract: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love, trouble, friendship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1212DA83-9691-455C-A207-59E69E7F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7" y="1234780"/>
            <a:ext cx="1381626" cy="13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16A5153-B768-415D-9FAA-A2F5CC555956}"/>
              </a:ext>
            </a:extLst>
          </p:cNvPr>
          <p:cNvCxnSpPr/>
          <p:nvPr/>
        </p:nvCxnSpPr>
        <p:spPr>
          <a:xfrm>
            <a:off x="1333500" y="6305550"/>
            <a:ext cx="96297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3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082EB8-3A97-452E-9C2E-7DA2E79A8B1B}"/>
              </a:ext>
            </a:extLst>
          </p:cNvPr>
          <p:cNvSpPr txBox="1"/>
          <p:nvPr/>
        </p:nvSpPr>
        <p:spPr>
          <a:xfrm>
            <a:off x="857250" y="285750"/>
            <a:ext cx="104013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latin typeface="Abadi" panose="020B0604020104020204" pitchFamily="34" charset="0"/>
              </a:rPr>
              <a:t>What is</a:t>
            </a:r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18000" dirty="0">
                <a:latin typeface="Abadi" panose="020B0604020104020204" pitchFamily="34" charset="0"/>
              </a:rPr>
              <a:t>‘abstract’?</a:t>
            </a:r>
            <a:endParaRPr kumimoji="1" lang="ja-JP" altLang="en-US" sz="18000" dirty="0">
              <a:latin typeface="Abadi" panose="020B0604020104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EB161C-0808-4832-B229-ED2572E4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872" y="160020"/>
            <a:ext cx="2614727" cy="2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1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fungu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1991FAA9-C606-E3AC-9A21-95D34D0A4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1" y="1097654"/>
            <a:ext cx="3548148" cy="198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157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082EB8-3A97-452E-9C2E-7DA2E79A8B1B}"/>
              </a:ext>
            </a:extLst>
          </p:cNvPr>
          <p:cNvSpPr txBox="1"/>
          <p:nvPr/>
        </p:nvSpPr>
        <p:spPr>
          <a:xfrm>
            <a:off x="857250" y="285750"/>
            <a:ext cx="104013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dirty="0">
                <a:latin typeface="Abadi" panose="020B0604020104020204" pitchFamily="34" charset="0"/>
              </a:rPr>
              <a:t>What is</a:t>
            </a:r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18000" dirty="0">
                <a:latin typeface="Abadi" panose="020B0604020104020204" pitchFamily="34" charset="0"/>
              </a:rPr>
              <a:t>‘abstract’?</a:t>
            </a:r>
            <a:endParaRPr kumimoji="1" lang="ja-JP" altLang="en-US" sz="18000" dirty="0">
              <a:latin typeface="Abadi" panose="020B0604020104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EB161C-0808-4832-B229-ED2572E4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872" y="160020"/>
            <a:ext cx="2614727" cy="20751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063D80-258D-4CEF-A3EB-A44745D44CBF}"/>
              </a:ext>
            </a:extLst>
          </p:cNvPr>
          <p:cNvSpPr txBox="1"/>
          <p:nvPr/>
        </p:nvSpPr>
        <p:spPr>
          <a:xfrm>
            <a:off x="1234440" y="4500880"/>
            <a:ext cx="972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dirty="0"/>
              <a:t>It exists in </a:t>
            </a:r>
            <a:r>
              <a:rPr lang="en-US" altLang="ja-JP" sz="4800" b="1" dirty="0">
                <a:solidFill>
                  <a:srgbClr val="FF0000"/>
                </a:solidFill>
              </a:rPr>
              <a:t>thought</a:t>
            </a:r>
            <a:r>
              <a:rPr lang="en-US" altLang="ja-JP" sz="4800" b="1" dirty="0"/>
              <a:t> </a:t>
            </a:r>
            <a:r>
              <a:rPr lang="en-US" altLang="ja-JP" sz="4800" dirty="0"/>
              <a:t>or as an </a:t>
            </a:r>
            <a:r>
              <a:rPr lang="en-US" altLang="ja-JP" sz="4800" b="1" dirty="0">
                <a:solidFill>
                  <a:srgbClr val="FF0000"/>
                </a:solidFill>
              </a:rPr>
              <a:t>idea</a:t>
            </a:r>
            <a:r>
              <a:rPr lang="en-US" altLang="ja-JP" sz="4800" dirty="0"/>
              <a:t>, but is </a:t>
            </a:r>
            <a:r>
              <a:rPr lang="en-US" altLang="ja-JP" sz="4800" u="sng" dirty="0"/>
              <a:t>not a physical thing</a:t>
            </a:r>
            <a:r>
              <a:rPr lang="en-US" altLang="ja-JP" sz="4800" dirty="0"/>
              <a:t>.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29146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056170-94FC-48F4-98CD-257B1DBBC710}"/>
              </a:ext>
            </a:extLst>
          </p:cNvPr>
          <p:cNvSpPr txBox="1"/>
          <p:nvPr/>
        </p:nvSpPr>
        <p:spPr>
          <a:xfrm>
            <a:off x="238125" y="1409700"/>
            <a:ext cx="1150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>
                <a:latin typeface="Abadi" panose="020B0604020104020204" pitchFamily="34" charset="0"/>
              </a:rPr>
              <a:t>t</a:t>
            </a:r>
            <a:r>
              <a:rPr kumimoji="1" lang="en-US" altLang="ja-JP" sz="8000" dirty="0">
                <a:latin typeface="Abadi" panose="020B0604020104020204" pitchFamily="34" charset="0"/>
              </a:rPr>
              <a:t>he boy’s </a:t>
            </a:r>
            <a:r>
              <a:rPr kumimoji="1" lang="en-US" altLang="ja-JP" sz="8000" u="sng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dog</a:t>
            </a:r>
          </a:p>
          <a:p>
            <a:endParaRPr kumimoji="1" lang="en-US" altLang="ja-JP" sz="8000" dirty="0">
              <a:latin typeface="Abadi" panose="020B0604020104020204" pitchFamily="34" charset="0"/>
            </a:endParaRPr>
          </a:p>
          <a:p>
            <a:r>
              <a:rPr lang="en-US" altLang="ja-JP" sz="8000" dirty="0">
                <a:latin typeface="Abadi" panose="020B0604020104020204" pitchFamily="34" charset="0"/>
              </a:rPr>
              <a:t>the boy’s </a:t>
            </a:r>
            <a:r>
              <a:rPr lang="en-US" altLang="ja-JP" sz="8000" u="sng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love</a:t>
            </a:r>
            <a:r>
              <a:rPr lang="en-US" altLang="ja-JP" sz="8000" dirty="0">
                <a:latin typeface="Abadi" panose="020B0604020104020204" pitchFamily="34" charset="0"/>
              </a:rPr>
              <a:t> for his dog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3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056170-94FC-48F4-98CD-257B1DBBC710}"/>
              </a:ext>
            </a:extLst>
          </p:cNvPr>
          <p:cNvSpPr txBox="1"/>
          <p:nvPr/>
        </p:nvSpPr>
        <p:spPr>
          <a:xfrm>
            <a:off x="238125" y="1409700"/>
            <a:ext cx="1150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>
                <a:latin typeface="Abadi" panose="020B0604020104020204" pitchFamily="34" charset="0"/>
              </a:rPr>
              <a:t>t</a:t>
            </a:r>
            <a:r>
              <a:rPr kumimoji="1" lang="en-US" altLang="ja-JP" sz="8000" dirty="0">
                <a:latin typeface="Abadi" panose="020B0604020104020204" pitchFamily="34" charset="0"/>
              </a:rPr>
              <a:t>he boy’s </a:t>
            </a:r>
            <a:r>
              <a:rPr kumimoji="1" lang="en-US" altLang="ja-JP" sz="8000" u="sng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dog</a:t>
            </a:r>
          </a:p>
          <a:p>
            <a:endParaRPr kumimoji="1" lang="en-US" altLang="ja-JP" sz="8000" dirty="0">
              <a:latin typeface="Abadi" panose="020B0604020104020204" pitchFamily="34" charset="0"/>
            </a:endParaRPr>
          </a:p>
          <a:p>
            <a:r>
              <a:rPr lang="en-US" altLang="ja-JP" sz="8000" dirty="0">
                <a:latin typeface="Abadi" panose="020B0604020104020204" pitchFamily="34" charset="0"/>
              </a:rPr>
              <a:t>the boy’s </a:t>
            </a:r>
            <a:r>
              <a:rPr lang="en-US" altLang="ja-JP" sz="8000" u="sng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love</a:t>
            </a:r>
            <a:r>
              <a:rPr lang="en-US" altLang="ja-JP" sz="8000" dirty="0">
                <a:latin typeface="Abadi" panose="020B0604020104020204" pitchFamily="34" charset="0"/>
              </a:rPr>
              <a:t> for his dog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8065AF-E15C-47A2-AFD3-27D2FAB8AE5F}"/>
              </a:ext>
            </a:extLst>
          </p:cNvPr>
          <p:cNvSpPr txBox="1"/>
          <p:nvPr/>
        </p:nvSpPr>
        <p:spPr>
          <a:xfrm>
            <a:off x="6800849" y="1797903"/>
            <a:ext cx="469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oncrete noun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27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056170-94FC-48F4-98CD-257B1DBBC710}"/>
              </a:ext>
            </a:extLst>
          </p:cNvPr>
          <p:cNvSpPr txBox="1"/>
          <p:nvPr/>
        </p:nvSpPr>
        <p:spPr>
          <a:xfrm>
            <a:off x="238125" y="1409700"/>
            <a:ext cx="1150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dirty="0">
                <a:latin typeface="Abadi" panose="020B0604020104020204" pitchFamily="34" charset="0"/>
              </a:rPr>
              <a:t>t</a:t>
            </a:r>
            <a:r>
              <a:rPr kumimoji="1" lang="en-US" altLang="ja-JP" sz="8000" dirty="0">
                <a:latin typeface="Abadi" panose="020B0604020104020204" pitchFamily="34" charset="0"/>
              </a:rPr>
              <a:t>he boy’s </a:t>
            </a:r>
            <a:r>
              <a:rPr kumimoji="1" lang="en-US" altLang="ja-JP" sz="8000" u="sng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dog</a:t>
            </a:r>
          </a:p>
          <a:p>
            <a:endParaRPr kumimoji="1" lang="en-US" altLang="ja-JP" sz="8000" dirty="0">
              <a:latin typeface="Abadi" panose="020B0604020104020204" pitchFamily="34" charset="0"/>
            </a:endParaRPr>
          </a:p>
          <a:p>
            <a:r>
              <a:rPr lang="en-US" altLang="ja-JP" sz="8000" dirty="0">
                <a:latin typeface="Abadi" panose="020B0604020104020204" pitchFamily="34" charset="0"/>
              </a:rPr>
              <a:t>the boy’s </a:t>
            </a:r>
            <a:r>
              <a:rPr lang="en-US" altLang="ja-JP" sz="8000" u="sng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love</a:t>
            </a:r>
            <a:r>
              <a:rPr lang="en-US" altLang="ja-JP" sz="8000" dirty="0">
                <a:latin typeface="Abadi" panose="020B0604020104020204" pitchFamily="34" charset="0"/>
              </a:rPr>
              <a:t> for his dog</a:t>
            </a:r>
            <a:endParaRPr kumimoji="1" lang="ja-JP" altLang="en-US" sz="8000" dirty="0">
              <a:latin typeface="Abadi" panose="020B0604020104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8065AF-E15C-47A2-AFD3-27D2FAB8AE5F}"/>
              </a:ext>
            </a:extLst>
          </p:cNvPr>
          <p:cNvSpPr txBox="1"/>
          <p:nvPr/>
        </p:nvSpPr>
        <p:spPr>
          <a:xfrm>
            <a:off x="6810374" y="1826478"/>
            <a:ext cx="469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</a:rPr>
              <a:t>c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oncrete noun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DFBF6E-3655-4CC3-BF76-81BD758A724C}"/>
              </a:ext>
            </a:extLst>
          </p:cNvPr>
          <p:cNvSpPr txBox="1"/>
          <p:nvPr/>
        </p:nvSpPr>
        <p:spPr>
          <a:xfrm>
            <a:off x="4695824" y="5448300"/>
            <a:ext cx="4695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abstract noun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27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082EB8-3A97-452E-9C2E-7DA2E79A8B1B}"/>
              </a:ext>
            </a:extLst>
          </p:cNvPr>
          <p:cNvSpPr txBox="1"/>
          <p:nvPr/>
        </p:nvSpPr>
        <p:spPr>
          <a:xfrm>
            <a:off x="857250" y="285750"/>
            <a:ext cx="10401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Abadi" panose="020B0604020104020204" pitchFamily="34" charset="0"/>
              </a:rPr>
              <a:t>a</a:t>
            </a:r>
            <a:r>
              <a:rPr kumimoji="1" lang="en-US" altLang="ja-JP" sz="10000" dirty="0">
                <a:latin typeface="Abadi" panose="020B0604020104020204" pitchFamily="34" charset="0"/>
              </a:rPr>
              <a:t>bstract nouns</a:t>
            </a:r>
            <a:endParaRPr kumimoji="1" lang="ja-JP" altLang="en-US" sz="10000" dirty="0">
              <a:latin typeface="Abadi" panose="020B0604020104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EB161C-0808-4832-B229-ED2572E4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7" y="4589145"/>
            <a:ext cx="2614727" cy="2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082EB8-3A97-452E-9C2E-7DA2E79A8B1B}"/>
              </a:ext>
            </a:extLst>
          </p:cNvPr>
          <p:cNvSpPr txBox="1"/>
          <p:nvPr/>
        </p:nvSpPr>
        <p:spPr>
          <a:xfrm>
            <a:off x="857250" y="285750"/>
            <a:ext cx="10401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Abadi" panose="020B0604020104020204" pitchFamily="34" charset="0"/>
              </a:rPr>
              <a:t>a</a:t>
            </a:r>
            <a:r>
              <a:rPr kumimoji="1" lang="en-US" altLang="ja-JP" sz="10000" dirty="0">
                <a:latin typeface="Abadi" panose="020B0604020104020204" pitchFamily="34" charset="0"/>
              </a:rPr>
              <a:t>bstract nouns</a:t>
            </a:r>
            <a:endParaRPr kumimoji="1" lang="ja-JP" altLang="en-US" sz="10000" dirty="0">
              <a:latin typeface="Abadi" panose="020B0604020104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EB161C-0808-4832-B229-ED2572E4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7" y="4589145"/>
            <a:ext cx="2614727" cy="20751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332942-DD27-400B-8028-98A4D5FCEFA3}"/>
              </a:ext>
            </a:extLst>
          </p:cNvPr>
          <p:cNvSpPr txBox="1"/>
          <p:nvPr/>
        </p:nvSpPr>
        <p:spPr>
          <a:xfrm>
            <a:off x="4057649" y="2460625"/>
            <a:ext cx="7305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The names for </a:t>
            </a:r>
            <a:r>
              <a:rPr lang="en-US" altLang="ja-JP" sz="6000" b="1" u="sng" dirty="0">
                <a:uFill>
                  <a:solidFill>
                    <a:srgbClr val="FF0000"/>
                  </a:solidFill>
                </a:uFill>
              </a:rPr>
              <a:t>ideas</a:t>
            </a:r>
            <a:r>
              <a:rPr lang="en-US" altLang="ja-JP" sz="6000" b="1" dirty="0"/>
              <a:t>, </a:t>
            </a:r>
            <a:r>
              <a:rPr lang="en-US" altLang="ja-JP" sz="6000" b="1" u="sng" dirty="0">
                <a:uFill>
                  <a:solidFill>
                    <a:srgbClr val="FF0000"/>
                  </a:solidFill>
                </a:uFill>
              </a:rPr>
              <a:t>feelings</a:t>
            </a:r>
            <a:r>
              <a:rPr lang="en-US" altLang="ja-JP" sz="6000" b="1" dirty="0"/>
              <a:t>, </a:t>
            </a:r>
            <a:r>
              <a:rPr lang="en-US" altLang="ja-JP" sz="6000" b="1" u="sng" dirty="0">
                <a:uFill>
                  <a:solidFill>
                    <a:srgbClr val="FF0000"/>
                  </a:solidFill>
                </a:uFill>
              </a:rPr>
              <a:t>actions</a:t>
            </a:r>
            <a:r>
              <a:rPr lang="en-US" altLang="ja-JP" sz="6000" b="1" dirty="0"/>
              <a:t>, </a:t>
            </a:r>
            <a:r>
              <a:rPr lang="en-US" altLang="ja-JP" sz="6000" b="1" u="sng" dirty="0">
                <a:uFill>
                  <a:solidFill>
                    <a:srgbClr val="FF0000"/>
                  </a:solidFill>
                </a:uFill>
              </a:rPr>
              <a:t>qualities</a:t>
            </a:r>
            <a:r>
              <a:rPr lang="en-US" altLang="ja-JP" sz="6000" b="1" dirty="0"/>
              <a:t> and </a:t>
            </a:r>
            <a:r>
              <a:rPr lang="en-US" altLang="ja-JP" sz="6000" b="1" u="sng" dirty="0">
                <a:uFill>
                  <a:solidFill>
                    <a:srgbClr val="FF0000"/>
                  </a:solidFill>
                </a:uFill>
              </a:rPr>
              <a:t>events</a:t>
            </a:r>
            <a:endParaRPr kumimoji="1" lang="ja-JP" altLang="en-US" sz="6000" b="1" u="sng" dirty="0">
              <a:uFill>
                <a:solidFill>
                  <a:srgbClr val="FF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8947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082EB8-3A97-452E-9C2E-7DA2E79A8B1B}"/>
              </a:ext>
            </a:extLst>
          </p:cNvPr>
          <p:cNvSpPr txBox="1"/>
          <p:nvPr/>
        </p:nvSpPr>
        <p:spPr>
          <a:xfrm>
            <a:off x="895350" y="65504"/>
            <a:ext cx="10401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Abadi" panose="020B0604020104020204" pitchFamily="34" charset="0"/>
              </a:rPr>
              <a:t>a</a:t>
            </a:r>
            <a:r>
              <a:rPr kumimoji="1" lang="en-US" altLang="ja-JP" sz="10000" dirty="0">
                <a:latin typeface="Abadi" panose="020B0604020104020204" pitchFamily="34" charset="0"/>
              </a:rPr>
              <a:t>bstract nouns</a:t>
            </a:r>
            <a:endParaRPr kumimoji="1" lang="ja-JP" altLang="en-US" sz="10000" dirty="0">
              <a:latin typeface="Abadi" panose="020B0604020104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EB161C-0808-4832-B229-ED2572E4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7" y="4589145"/>
            <a:ext cx="2614727" cy="20751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59AE47-2C53-41F0-86C3-BF07DD494D6B}"/>
              </a:ext>
            </a:extLst>
          </p:cNvPr>
          <p:cNvSpPr txBox="1"/>
          <p:nvPr/>
        </p:nvSpPr>
        <p:spPr>
          <a:xfrm>
            <a:off x="3009900" y="1496695"/>
            <a:ext cx="81153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FF0000"/>
                </a:solidFill>
                <a:latin typeface="Abadi" panose="020B0604020104020204" pitchFamily="34" charset="0"/>
              </a:rPr>
              <a:t>Example: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h</a:t>
            </a:r>
            <a:r>
              <a:rPr kumimoji="1" lang="en-US" altLang="ja-JP" sz="2800" dirty="0">
                <a:latin typeface="Abadi" panose="020B0604020104020204" pitchFamily="34" charset="0"/>
              </a:rPr>
              <a:t>appiness		sadness		anger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amazement		anxiety		delight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e</a:t>
            </a:r>
            <a:r>
              <a:rPr kumimoji="1" lang="en-US" altLang="ja-JP" sz="2800" dirty="0">
                <a:latin typeface="Abadi" panose="020B0604020104020204" pitchFamily="34" charset="0"/>
              </a:rPr>
              <a:t>nvy			excitement		fear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hope			surprise		worry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b</a:t>
            </a:r>
            <a:r>
              <a:rPr kumimoji="1" lang="en-US" altLang="ja-JP" sz="2800" dirty="0">
                <a:latin typeface="Abadi" panose="020B0604020104020204" pitchFamily="34" charset="0"/>
              </a:rPr>
              <a:t>eauty		kindness		bravery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confidence		fairness		intelligence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w</a:t>
            </a:r>
            <a:r>
              <a:rPr kumimoji="1" lang="en-US" altLang="ja-JP" sz="2800" dirty="0">
                <a:latin typeface="Abadi" panose="020B0604020104020204" pitchFamily="34" charset="0"/>
              </a:rPr>
              <a:t>eakness		pea</a:t>
            </a:r>
            <a:r>
              <a:rPr lang="en-US" altLang="ja-JP" sz="2800" dirty="0">
                <a:latin typeface="Abadi" panose="020B0604020104020204" pitchFamily="34" charset="0"/>
              </a:rPr>
              <a:t>ce			war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f</a:t>
            </a:r>
            <a:r>
              <a:rPr kumimoji="1" lang="en-US" altLang="ja-JP" sz="2800" dirty="0">
                <a:latin typeface="Abadi" panose="020B0604020104020204" pitchFamily="34" charset="0"/>
              </a:rPr>
              <a:t>reedom		taste			knowledge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romance		hate			government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i</a:t>
            </a:r>
            <a:r>
              <a:rPr kumimoji="1" lang="en-US" altLang="ja-JP" sz="2800" dirty="0">
                <a:latin typeface="Abadi" panose="020B0604020104020204" pitchFamily="34" charset="0"/>
              </a:rPr>
              <a:t>deas			time			adventure</a:t>
            </a:r>
          </a:p>
          <a:p>
            <a:r>
              <a:rPr lang="en-US" altLang="ja-JP" sz="2800" dirty="0">
                <a:latin typeface="Abadi" panose="020B0604020104020204" pitchFamily="34" charset="0"/>
              </a:rPr>
              <a:t>weather</a:t>
            </a:r>
            <a:endParaRPr kumimoji="1" lang="en-US" altLang="ja-JP" sz="28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038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EC8F3C6-934B-4715-90AC-FFB358BF3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4" r="1" b="18023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0843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Abstract Nouns</a:t>
            </a:r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 r="14471" b="1"/>
          <a:stretch/>
        </p:blipFill>
        <p:spPr bwMode="auto">
          <a:xfrm>
            <a:off x="1258859" y="1120046"/>
            <a:ext cx="5635819" cy="350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13080" y="1016000"/>
            <a:ext cx="11308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“What is the </a:t>
            </a:r>
            <a:r>
              <a:rPr kumimoji="1"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time</a:t>
            </a:r>
            <a:r>
              <a:rPr kumimoji="1" lang="en-US" altLang="ja-JP" sz="3600" b="1" dirty="0"/>
              <a:t>?”  asked Bee.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The </a:t>
            </a:r>
            <a:r>
              <a:rPr kumimoji="1"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pain</a:t>
            </a:r>
            <a:r>
              <a:rPr kumimoji="1" lang="en-US" altLang="ja-JP" sz="3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ja-JP" sz="3600" b="1" dirty="0"/>
              <a:t>in his leg was getting worse.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play on the beach when the </a:t>
            </a:r>
            <a:r>
              <a:rPr kumimoji="1"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tide</a:t>
            </a:r>
            <a:r>
              <a:rPr kumimoji="1" lang="en-US" altLang="ja-JP" sz="3600" b="1" dirty="0"/>
              <a:t> is out</a:t>
            </a:r>
            <a:r>
              <a:rPr lang="en-US" altLang="ja-JP" sz="3600" b="1" dirty="0"/>
              <a:t>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It was a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shock</a:t>
            </a:r>
            <a:r>
              <a:rPr lang="en-US" altLang="ja-JP" sz="3600" b="1" dirty="0"/>
              <a:t> when the lion escaped at the zoo.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 children had and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adventure</a:t>
            </a:r>
            <a:r>
              <a:rPr lang="en-US" altLang="ja-JP" sz="3600" b="1" dirty="0">
                <a:highlight>
                  <a:srgbClr val="C0C0C0"/>
                </a:highlight>
              </a:rPr>
              <a:t> </a:t>
            </a:r>
            <a:r>
              <a:rPr lang="en-US" altLang="ja-JP" sz="3600" b="1" dirty="0"/>
              <a:t>on the island.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109538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cactu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679AFD17-CCC8-183C-81CB-A3F73B028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2260305"/>
            <a:ext cx="3024442" cy="18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53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13080" y="1016000"/>
            <a:ext cx="11308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“What is 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time</a:t>
            </a:r>
            <a:r>
              <a:rPr kumimoji="1" lang="en-US" altLang="ja-JP" sz="3600" b="1" dirty="0"/>
              <a:t>?”  asked Bee.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The </a:t>
            </a:r>
            <a:r>
              <a:rPr kumimoji="1"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pain</a:t>
            </a:r>
            <a:r>
              <a:rPr kumimoji="1" lang="en-US" altLang="ja-JP" sz="36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kumimoji="1" lang="en-US" altLang="ja-JP" sz="3600" b="1" dirty="0"/>
              <a:t>in his leg was getting worse.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play on the beach when the </a:t>
            </a:r>
            <a:r>
              <a:rPr kumimoji="1"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tide</a:t>
            </a:r>
            <a:r>
              <a:rPr kumimoji="1" lang="en-US" altLang="ja-JP" sz="3600" b="1" dirty="0"/>
              <a:t> is out</a:t>
            </a:r>
            <a:r>
              <a:rPr lang="en-US" altLang="ja-JP" sz="3600" b="1" dirty="0"/>
              <a:t>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It was a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shock</a:t>
            </a:r>
            <a:r>
              <a:rPr lang="en-US" altLang="ja-JP" sz="3600" b="1" dirty="0"/>
              <a:t> when the lion escaped at the zoo.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 children had and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adventure</a:t>
            </a:r>
            <a:r>
              <a:rPr lang="en-US" altLang="ja-JP" sz="3600" b="1" dirty="0">
                <a:highlight>
                  <a:srgbClr val="C0C0C0"/>
                </a:highlight>
              </a:rPr>
              <a:t> </a:t>
            </a:r>
            <a:r>
              <a:rPr lang="en-US" altLang="ja-JP" sz="3600" b="1" dirty="0"/>
              <a:t>on the island.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109538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28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13080" y="1016000"/>
            <a:ext cx="11308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“What is 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time</a:t>
            </a:r>
            <a:r>
              <a:rPr kumimoji="1" lang="en-US" altLang="ja-JP" sz="3600" b="1" dirty="0"/>
              <a:t>?”  asked Bee.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pain</a:t>
            </a:r>
            <a:r>
              <a:rPr kumimoji="1" lang="en-US" altLang="ja-JP" sz="3600" b="1" dirty="0"/>
              <a:t> in his leg was getting worse.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play on the beach when the </a:t>
            </a:r>
            <a:r>
              <a:rPr kumimoji="1"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tide</a:t>
            </a:r>
            <a:r>
              <a:rPr kumimoji="1" lang="en-US" altLang="ja-JP" sz="3600" b="1" dirty="0"/>
              <a:t> is out</a:t>
            </a:r>
            <a:r>
              <a:rPr lang="en-US" altLang="ja-JP" sz="3600" b="1" dirty="0"/>
              <a:t>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It was a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shock</a:t>
            </a:r>
            <a:r>
              <a:rPr lang="en-US" altLang="ja-JP" sz="3600" b="1" dirty="0"/>
              <a:t> when the lion escaped at the zoo.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 children had and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adventure</a:t>
            </a:r>
            <a:r>
              <a:rPr lang="en-US" altLang="ja-JP" sz="3600" b="1" dirty="0">
                <a:highlight>
                  <a:srgbClr val="C0C0C0"/>
                </a:highlight>
              </a:rPr>
              <a:t> </a:t>
            </a:r>
            <a:r>
              <a:rPr lang="en-US" altLang="ja-JP" sz="3600" b="1" dirty="0"/>
              <a:t>on the island.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109538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11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13080" y="1016000"/>
            <a:ext cx="11308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“What is 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time</a:t>
            </a:r>
            <a:r>
              <a:rPr kumimoji="1" lang="en-US" altLang="ja-JP" sz="3600" b="1" dirty="0"/>
              <a:t>?”  asked Bee.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pain</a:t>
            </a:r>
            <a:r>
              <a:rPr kumimoji="1" lang="en-US" altLang="ja-JP" sz="3600" b="1" dirty="0"/>
              <a:t> in his leg was getting worse.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play on the beach when 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tide</a:t>
            </a:r>
            <a:r>
              <a:rPr kumimoji="1" lang="en-US" altLang="ja-JP" sz="3600" b="1" dirty="0"/>
              <a:t> is out</a:t>
            </a:r>
            <a:r>
              <a:rPr lang="en-US" altLang="ja-JP" sz="3600" b="1" dirty="0"/>
              <a:t>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It was a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shock</a:t>
            </a:r>
            <a:r>
              <a:rPr lang="en-US" altLang="ja-JP" sz="3600" b="1" dirty="0"/>
              <a:t> when the lion escaped at the zoo.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 children had and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adventure</a:t>
            </a:r>
            <a:r>
              <a:rPr lang="en-US" altLang="ja-JP" sz="3600" b="1" dirty="0">
                <a:highlight>
                  <a:srgbClr val="C0C0C0"/>
                </a:highlight>
              </a:rPr>
              <a:t> </a:t>
            </a:r>
            <a:r>
              <a:rPr lang="en-US" altLang="ja-JP" sz="3600" b="1" dirty="0"/>
              <a:t>on the island.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109538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64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13080" y="1016000"/>
            <a:ext cx="11308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“What is 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time</a:t>
            </a:r>
            <a:r>
              <a:rPr kumimoji="1" lang="en-US" altLang="ja-JP" sz="3600" b="1" dirty="0"/>
              <a:t>?”  asked Bee.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pain</a:t>
            </a:r>
            <a:r>
              <a:rPr kumimoji="1" lang="en-US" altLang="ja-JP" sz="3600" b="1" dirty="0"/>
              <a:t> in his leg was getting worse.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play on the beach when 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tide</a:t>
            </a:r>
            <a:r>
              <a:rPr kumimoji="1" lang="en-US" altLang="ja-JP" sz="3600" b="1" dirty="0"/>
              <a:t> is out</a:t>
            </a:r>
            <a:r>
              <a:rPr lang="en-US" altLang="ja-JP" sz="3600" b="1" dirty="0"/>
              <a:t>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It was a </a:t>
            </a:r>
            <a:r>
              <a:rPr lang="en-US" altLang="ja-JP" sz="3600" b="1" dirty="0">
                <a:solidFill>
                  <a:srgbClr val="FF0000"/>
                </a:solidFill>
              </a:rPr>
              <a:t>shock</a:t>
            </a:r>
            <a:r>
              <a:rPr lang="en-US" altLang="ja-JP" sz="3600" b="1" dirty="0"/>
              <a:t> when the lion escaped at the zoo.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 children had an </a:t>
            </a: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highlight>
                  <a:srgbClr val="C0C0C0"/>
                </a:highlight>
              </a:rPr>
              <a:t>adventure</a:t>
            </a:r>
            <a:r>
              <a:rPr lang="en-US" altLang="ja-JP" sz="3600" b="1" dirty="0">
                <a:highlight>
                  <a:srgbClr val="C0C0C0"/>
                </a:highlight>
              </a:rPr>
              <a:t> </a:t>
            </a:r>
            <a:r>
              <a:rPr lang="en-US" altLang="ja-JP" sz="3600" b="1" dirty="0"/>
              <a:t>on the island.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109538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3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13080" y="1016000"/>
            <a:ext cx="113080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“What is 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time</a:t>
            </a:r>
            <a:r>
              <a:rPr kumimoji="1" lang="en-US" altLang="ja-JP" sz="3600" b="1" dirty="0"/>
              <a:t>?”  asked Bee.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pain</a:t>
            </a:r>
            <a:r>
              <a:rPr kumimoji="1" lang="en-US" altLang="ja-JP" sz="3600" b="1" dirty="0"/>
              <a:t> in his leg was getting worse.</a:t>
            </a:r>
          </a:p>
          <a:p>
            <a:endParaRPr lang="en-US" altLang="ja-JP" sz="3600" b="1" dirty="0"/>
          </a:p>
          <a:p>
            <a:r>
              <a:rPr kumimoji="1" lang="en-US" altLang="ja-JP" sz="3600" b="1" dirty="0"/>
              <a:t>We play on the beach when the 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tide</a:t>
            </a:r>
            <a:r>
              <a:rPr kumimoji="1" lang="en-US" altLang="ja-JP" sz="3600" b="1" dirty="0"/>
              <a:t> is out</a:t>
            </a:r>
            <a:r>
              <a:rPr lang="en-US" altLang="ja-JP" sz="3600" b="1" dirty="0"/>
              <a:t>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It was a </a:t>
            </a:r>
            <a:r>
              <a:rPr lang="en-US" altLang="ja-JP" sz="3600" b="1" dirty="0">
                <a:solidFill>
                  <a:srgbClr val="FF0000"/>
                </a:solidFill>
              </a:rPr>
              <a:t>shock</a:t>
            </a:r>
            <a:r>
              <a:rPr lang="en-US" altLang="ja-JP" sz="3600" b="1" dirty="0"/>
              <a:t> when the lion escaped at the zoo.</a:t>
            </a:r>
          </a:p>
          <a:p>
            <a:endParaRPr kumimoji="1" lang="en-US" altLang="ja-JP" sz="3600" b="1" dirty="0"/>
          </a:p>
          <a:p>
            <a:r>
              <a:rPr lang="en-US" altLang="ja-JP" sz="3600" b="1" dirty="0"/>
              <a:t>The children had an </a:t>
            </a:r>
            <a:r>
              <a:rPr lang="en-US" altLang="ja-JP" sz="3600" b="1" dirty="0">
                <a:solidFill>
                  <a:srgbClr val="FF0000"/>
                </a:solidFill>
              </a:rPr>
              <a:t>adventure</a:t>
            </a:r>
            <a:r>
              <a:rPr lang="en-US" altLang="ja-JP" sz="3600" b="1" dirty="0"/>
              <a:t> on the island.</a:t>
            </a:r>
            <a:endParaRPr kumimoji="1" lang="en-US" altLang="ja-JP" sz="36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0" y="109538"/>
            <a:ext cx="2695574" cy="2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45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D46067-D3E3-406F-A3F3-635EBB8CB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28999"/>
              </p:ext>
            </p:extLst>
          </p:nvPr>
        </p:nvGraphicFramePr>
        <p:xfrm>
          <a:off x="676275" y="719666"/>
          <a:ext cx="11172825" cy="540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9711018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1780938169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4089294862"/>
                    </a:ext>
                  </a:extLst>
                </a:gridCol>
              </a:tblGrid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  Proper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Concrete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Abstract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91185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idea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27167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58060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67844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9453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788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90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659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D46067-D3E3-406F-A3F3-635EBB8CB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70938"/>
              </p:ext>
            </p:extLst>
          </p:nvPr>
        </p:nvGraphicFramePr>
        <p:xfrm>
          <a:off x="676275" y="719666"/>
          <a:ext cx="11172825" cy="540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9711018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1780938169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4089294862"/>
                    </a:ext>
                  </a:extLst>
                </a:gridCol>
              </a:tblGrid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  Proper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Concrete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Abstract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91185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Carlos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idea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27167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Africa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58060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London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67844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Wednesday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9453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October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788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Canada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90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38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D46067-D3E3-406F-A3F3-635EBB8CB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16594"/>
              </p:ext>
            </p:extLst>
          </p:nvPr>
        </p:nvGraphicFramePr>
        <p:xfrm>
          <a:off x="676275" y="719666"/>
          <a:ext cx="11172825" cy="540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9711018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1780938169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4089294862"/>
                    </a:ext>
                  </a:extLst>
                </a:gridCol>
              </a:tblGrid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  Proper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Concrete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Abstract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91185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Carlos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table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idea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27167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Africa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flute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58060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London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carrot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67844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Wednesday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rabbit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9453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October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shoes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788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Canada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train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90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94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9CD46067-D3E3-406F-A3F3-635EBB8CB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10421"/>
              </p:ext>
            </p:extLst>
          </p:nvPr>
        </p:nvGraphicFramePr>
        <p:xfrm>
          <a:off x="676275" y="719666"/>
          <a:ext cx="11172825" cy="5404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48075">
                  <a:extLst>
                    <a:ext uri="{9D8B030D-6E8A-4147-A177-3AD203B41FA5}">
                      <a16:colId xmlns:a16="http://schemas.microsoft.com/office/drawing/2014/main" val="2971101800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1780938169"/>
                    </a:ext>
                  </a:extLst>
                </a:gridCol>
                <a:gridCol w="3762375">
                  <a:extLst>
                    <a:ext uri="{9D8B030D-6E8A-4147-A177-3AD203B41FA5}">
                      <a16:colId xmlns:a16="http://schemas.microsoft.com/office/drawing/2014/main" val="4089294862"/>
                    </a:ext>
                  </a:extLst>
                </a:gridCol>
              </a:tblGrid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  Proper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Concrete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Abstract Nouns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4591185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Carlos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table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idea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3327167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Africa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flute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knowledge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158060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London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carrot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intelligence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67844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Wednesday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rabbit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fear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99453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October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shoes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hope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5878822"/>
                  </a:ext>
                </a:extLst>
              </a:tr>
              <a:tr h="7721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Canada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train</a:t>
                      </a:r>
                      <a:endParaRPr kumimoji="1" lang="ja-JP" alt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sadness</a:t>
                      </a:r>
                      <a:endParaRPr kumimoji="1" lang="ja-JP" alt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1905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324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6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6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600" b="1">
              <a:latin typeface="+mj-lt"/>
              <a:ea typeface="+mj-ea"/>
              <a:cs typeface="+mj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6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viru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3D3A2D2-FED9-C94B-F19A-AE68C409D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2787274"/>
            <a:ext cx="3242481" cy="2202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09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focus children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EBE71099-35F3-9B08-F948-940246FF8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3612316"/>
            <a:ext cx="3382458" cy="198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26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minus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EAF1A169-9597-EF19-85CA-B12D0C753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93" y="4153898"/>
            <a:ext cx="1829435" cy="1836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02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album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83F3CECC-ADFA-2251-9E14-D01117BC4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18" y="4063374"/>
            <a:ext cx="2918713" cy="2549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09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focus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minus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album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medium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medium size dr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CEFECAB3-C7B7-6DFE-A3DD-C55F36CB6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2" y="4187243"/>
            <a:ext cx="3314109" cy="2183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249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1047</Words>
  <Application>Microsoft Office PowerPoint</Application>
  <PresentationFormat>ワイド画面</PresentationFormat>
  <Paragraphs>375</Paragraphs>
  <Slides>49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6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Nouns</vt:lpstr>
      <vt:lpstr>Nouns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</cp:revision>
  <dcterms:created xsi:type="dcterms:W3CDTF">2020-08-19T13:02:32Z</dcterms:created>
  <dcterms:modified xsi:type="dcterms:W3CDTF">2022-10-20T09:22:41Z</dcterms:modified>
</cp:coreProperties>
</file>