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99" r:id="rId2"/>
    <p:sldId id="266" r:id="rId3"/>
    <p:sldId id="322" r:id="rId4"/>
    <p:sldId id="327" r:id="rId5"/>
    <p:sldId id="323" r:id="rId6"/>
    <p:sldId id="326" r:id="rId7"/>
    <p:sldId id="325" r:id="rId8"/>
    <p:sldId id="324" r:id="rId9"/>
    <p:sldId id="328" r:id="rId10"/>
    <p:sldId id="329" r:id="rId11"/>
    <p:sldId id="330" r:id="rId12"/>
    <p:sldId id="331" r:id="rId13"/>
    <p:sldId id="267" r:id="rId14"/>
    <p:sldId id="332" r:id="rId15"/>
    <p:sldId id="333" r:id="rId16"/>
    <p:sldId id="349" r:id="rId17"/>
    <p:sldId id="334" r:id="rId18"/>
    <p:sldId id="335" r:id="rId19"/>
    <p:sldId id="336" r:id="rId20"/>
    <p:sldId id="337" r:id="rId21"/>
    <p:sldId id="338" r:id="rId22"/>
    <p:sldId id="342" r:id="rId23"/>
    <p:sldId id="343" r:id="rId24"/>
    <p:sldId id="344" r:id="rId25"/>
    <p:sldId id="345" r:id="rId26"/>
    <p:sldId id="346" r:id="rId27"/>
    <p:sldId id="339" r:id="rId28"/>
    <p:sldId id="341" r:id="rId29"/>
    <p:sldId id="347" r:id="rId30"/>
    <p:sldId id="348" r:id="rId31"/>
    <p:sldId id="361" r:id="rId32"/>
    <p:sldId id="362" r:id="rId33"/>
    <p:sldId id="363" r:id="rId34"/>
    <p:sldId id="350" r:id="rId35"/>
    <p:sldId id="286" r:id="rId36"/>
    <p:sldId id="283" r:id="rId37"/>
    <p:sldId id="402" r:id="rId38"/>
    <p:sldId id="364" r:id="rId39"/>
    <p:sldId id="403" r:id="rId40"/>
    <p:sldId id="297" r:id="rId41"/>
    <p:sldId id="1560" r:id="rId42"/>
    <p:sldId id="358" r:id="rId43"/>
    <p:sldId id="360" r:id="rId44"/>
    <p:sldId id="359" r:id="rId45"/>
    <p:sldId id="320" r:id="rId46"/>
    <p:sldId id="357" r:id="rId47"/>
    <p:sldId id="356" r:id="rId48"/>
    <p:sldId id="355" r:id="rId49"/>
    <p:sldId id="354" r:id="rId50"/>
    <p:sldId id="353" r:id="rId51"/>
    <p:sldId id="321" r:id="rId52"/>
  </p:sldIdLst>
  <p:sldSz cx="12192000" cy="6858000"/>
  <p:notesSz cx="6858000" cy="994568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FFCC0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464" autoAdjust="0"/>
    <p:restoredTop sz="94660"/>
  </p:normalViewPr>
  <p:slideViewPr>
    <p:cSldViewPr snapToGrid="0">
      <p:cViewPr varScale="1">
        <p:scale>
          <a:sx n="67" d="100"/>
          <a:sy n="67" d="100"/>
        </p:scale>
        <p:origin x="8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9012"/>
          </a:xfrm>
          <a:prstGeom prst="rect">
            <a:avLst/>
          </a:prstGeom>
        </p:spPr>
        <p:txBody>
          <a:bodyPr vert="horz" lIns="96008" tIns="48004" rIns="96008" bIns="48004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6008" tIns="48004" rIns="96008" bIns="48004" rtlCol="0"/>
          <a:lstStyle>
            <a:lvl1pPr algn="r">
              <a:defRPr sz="1300"/>
            </a:lvl1pPr>
          </a:lstStyle>
          <a:p>
            <a:fld id="{EB2C0D07-429B-4D5B-BB5C-D6AEFFA3B0FC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3013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8" tIns="48004" rIns="96008" bIns="4800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6008" tIns="48004" rIns="96008" bIns="4800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6679"/>
            <a:ext cx="2971800" cy="499011"/>
          </a:xfrm>
          <a:prstGeom prst="rect">
            <a:avLst/>
          </a:prstGeom>
        </p:spPr>
        <p:txBody>
          <a:bodyPr vert="horz" lIns="96008" tIns="48004" rIns="96008" bIns="48004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6008" tIns="48004" rIns="96008" bIns="48004" rtlCol="0" anchor="b"/>
          <a:lstStyle>
            <a:lvl1pPr algn="r">
              <a:defRPr sz="1300"/>
            </a:lvl1pPr>
          </a:lstStyle>
          <a:p>
            <a:fld id="{257A7C91-0D0C-492F-A590-3AF3512FDE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56659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209F71-AB97-456C-853F-4E404E01D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037816C-E78A-47E2-8B8A-F0DE91B118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93DC2AC-8081-4ECA-AC8E-E19EA8433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0DDCECE-D8C9-42D1-B0A0-3D7692DB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F36EA01-03F3-4927-B89B-48A1B7200C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7126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8CC961-C534-40F1-A876-40FAE13A81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1D06FD06-A039-47FB-8D49-3682B566B8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3B735B0-4E20-436F-9E04-6606210B69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0ECA4D-CFB2-44BF-9ED9-E9BCDE4FD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9A2CE9-306F-469F-908C-1A76207B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735428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A3FF7B6-C890-4BBA-8723-2AF563F6AB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306B027-E3DF-49F7-ABDB-B76A3EA67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505C2E6-978A-4321-8CAC-F4767B963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F6C7382-B4C8-40C0-AF9C-9F483DB8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658FB39-BAFE-4E7F-BAC0-605AF094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817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9A705A-149F-4951-BFB4-C02B3FEB1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A2D417F-4ED4-4A61-99CA-E76A505ADB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B043407-7E5C-4158-9B97-5E3827DF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259FB1-8AE0-4D99-90B3-2D54BE884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79DB847-341E-4FC6-A780-0E2B1D4E2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085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A387D7D-199F-41D7-AA0A-F6AE287E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F1DEFA5E-820C-4546-A2FD-C0A2656D5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D16E1F8-D2A6-4A29-8095-76539FF65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9A07674-E9EA-4791-97E5-87CBDCD28D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2A922EBB-D5C9-40D4-863B-C93F1C002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230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218A06-0820-43E2-ADE5-5A7AD824C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8CA071C-E08F-4255-87C4-871A5951526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281DC0E-192C-4928-A104-F818A584C2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716A6A3-3462-4187-B353-8534D077D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7EB32E23-A58A-4B69-ACA3-322D3834F8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138E646-5751-4395-BDF5-4A5694AF5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853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268769-A4E5-4AB3-ABB8-B1399DD9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A37AF43-76FC-4489-865D-24BA6F4989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60AE978-3B0A-4607-BE52-D432B0E2D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EF86E8DB-FA7A-4CD8-8E94-FB9535851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ED8589D-6B12-4425-8A18-82891766BA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4E2993E0-911C-46D4-BF8A-21472D57A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1E2CA9A0-0E7F-4DB5-841C-23918A2700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C40B32D-2F04-4EB2-8743-388902FD2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205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9719D2-EA0E-4A37-B767-E12483436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1848310-7340-4FA5-A69C-8869743B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18B8B7D0-C20F-44A4-9399-FA8E04362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EDEAD43-0C66-4B2C-84D7-2B848A285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264238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7966D2F1-92F2-49BA-8CF2-444A937E8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8FDA3362-96A8-4F5B-924E-007E331E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83A6F45-F363-4DF9-9A8C-F1FF909E6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5416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DC35371-80C9-45F0-B35A-6878DD8B5F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47E5D04-25A4-4E8A-BF2D-753D2CDF04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49248ED-876C-4B4F-8E71-E530E0B84C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F18BE59-E810-412B-973A-915533C1D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1883671-A962-4022-8F7D-69A68EDC1E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2113C3D-ABBC-4F9B-8FB3-2F070DEC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99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C080B3-24F1-4502-AB5D-C0F7FF4B73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B3717C53-2C6F-461C-9ED6-44050A85D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905765D6-8B6F-4890-A7CB-2DDA70E461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410DD8E-33BF-40E7-9A03-6C6D782A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89649BC-C2C5-454D-A63E-CA9E74031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13A53A99-ED5B-43D7-84C3-5923FBEB3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7784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6B546B4A-D85C-4171-B37C-F4F19699CD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0411555-7085-4560-B418-FC26D9C6DC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F2B1776-13FF-48C7-994F-5ACB53E660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3C38D8-E42E-41BA-9C8C-6363182CE949}" type="datetimeFigureOut">
              <a:rPr kumimoji="1" lang="ja-JP" altLang="en-US" smtClean="0"/>
              <a:t>2022/8/12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E010C0D-C8DE-4880-AA63-2584070485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D249319-EDAF-4F65-BDC5-5AB4CDFA7E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763607-14C8-4C1E-9995-94E4D95F6EA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08695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7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8CD0C3D-66DF-4B2F-8BBD-F3478275E56E}"/>
              </a:ext>
            </a:extLst>
          </p:cNvPr>
          <p:cNvSpPr txBox="1"/>
          <p:nvPr/>
        </p:nvSpPr>
        <p:spPr>
          <a:xfrm>
            <a:off x="6194716" y="739978"/>
            <a:ext cx="5334930" cy="300414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Jolly Grammar 2-9</a:t>
            </a: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CCEC0BD-2C05-4B22-B1FF-6EFB0B123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2" b="-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47771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miss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cross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giant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magic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large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0175" y="486042"/>
            <a:ext cx="676275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danger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orange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vegetable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45056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miss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cross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giant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magic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large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danger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orange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vegetable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March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797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miss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cross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giant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magic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large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danger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orange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8.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vegetable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9. March</a:t>
            </a:r>
          </a:p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10. April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3345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47D6575-0B06-40B2-9D0F-298202F6BC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id="{E2B33195-5BCA-4BB7-A82D-673952268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604789">
            <a:off x="675639" y="775849"/>
            <a:ext cx="2987899" cy="2987899"/>
          </a:xfrm>
          <a:prstGeom prst="arc">
            <a:avLst>
              <a:gd name="adj1" fmla="val 14455503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970895" y="1278324"/>
            <a:ext cx="6452862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0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8000" b="1" dirty="0">
                <a:solidFill>
                  <a:schemeClr val="bg1"/>
                </a:solidFill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Nouns.</a:t>
            </a:r>
            <a:endParaRPr kumimoji="1" lang="en-US" altLang="ja-JP" sz="8000" b="1" dirty="0">
              <a:solidFill>
                <a:schemeClr val="bg1"/>
              </a:solidFill>
              <a:latin typeface="Aharoni" panose="02010803020104030203" pitchFamily="2" charset="-79"/>
              <a:ea typeface="+mj-ea"/>
              <a:cs typeface="Aharoni" panose="02010803020104030203" pitchFamily="2" charset="-79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F8AD9F3-9AF6-494F-83A3-2F67756393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49802" y="832686"/>
            <a:ext cx="1104943" cy="107496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-2"/>
          <a:stretch/>
        </p:blipFill>
        <p:spPr>
          <a:xfrm>
            <a:off x="6920750" y="887794"/>
            <a:ext cx="5137520" cy="5137520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0DA5DB8B-7E5C-4ABC-8069-A9A8806F39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82154" y="4925384"/>
            <a:ext cx="876704" cy="876704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79154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7767582-9BF6-4709-A808-E2A8F5D18194}"/>
              </a:ext>
            </a:extLst>
          </p:cNvPr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6000" b="1">
                <a:latin typeface="+mj-lt"/>
                <a:ea typeface="+mj-ea"/>
                <a:cs typeface="+mj-cs"/>
              </a:rPr>
              <a:t>Let’s Revise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>
                <a:latin typeface="+mj-lt"/>
                <a:ea typeface="+mj-ea"/>
                <a:cs typeface="+mj-cs"/>
              </a:rPr>
              <a:t>Adjectives.</a:t>
            </a:r>
            <a:endParaRPr kumimoji="1" lang="en-US" altLang="ja-JP" sz="6000" b="1">
              <a:latin typeface="+mj-lt"/>
              <a:ea typeface="+mj-ea"/>
              <a:cs typeface="+mj-cs"/>
            </a:endParaRPr>
          </a:p>
        </p:txBody>
      </p:sp>
      <p:sp>
        <p:nvSpPr>
          <p:cNvPr id="31" name="Freeform: Shape 19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A0698153-4C70-4B78-93FF-08D85BF6B2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9" r="1" b="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6277203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B270761-CC40-4F3F-A916-7E3BC3989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1695" cy="6858000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820855C-9FA4-417A-BE67-63C022F819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891540"/>
            <a:ext cx="722376" cy="5071110"/>
          </a:xfrm>
          <a:prstGeom prst="rect">
            <a:avLst/>
          </a:prstGeom>
          <a:solidFill>
            <a:srgbClr val="4C52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7E6A49B-1B06-403E-8CC5-ACB38A6BDE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2435" y="891540"/>
            <a:ext cx="10989565" cy="5071110"/>
          </a:xfrm>
          <a:prstGeom prst="rect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11831037-A7F1-4ACC-87D4-6D8A90D7DE3E}"/>
              </a:ext>
            </a:extLst>
          </p:cNvPr>
          <p:cNvSpPr txBox="1"/>
          <p:nvPr/>
        </p:nvSpPr>
        <p:spPr>
          <a:xfrm>
            <a:off x="1366160" y="1660121"/>
            <a:ext cx="9623404" cy="3305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8100" b="1" kern="1200" dirty="0">
                <a:solidFill>
                  <a:srgbClr val="0070C0"/>
                </a:solidFill>
                <a:latin typeface="Abadi" panose="020B0604020104020204" pitchFamily="34" charset="0"/>
                <a:ea typeface="+mj-ea"/>
                <a:cs typeface="Aharoni" panose="02010803020104030203" pitchFamily="2" charset="-79"/>
              </a:rPr>
              <a:t>Adjectives</a:t>
            </a:r>
            <a:r>
              <a:rPr kumimoji="1" lang="en-US" altLang="ja-JP" sz="8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are words that describe </a:t>
            </a:r>
            <a:r>
              <a:rPr kumimoji="1" lang="en-US" altLang="ja-JP" sz="8100" b="1" kern="1200" dirty="0">
                <a:latin typeface="Abadi" panose="020B0604020104020204" pitchFamily="34" charset="0"/>
                <a:ea typeface="+mj-ea"/>
                <a:cs typeface="+mj-cs"/>
              </a:rPr>
              <a:t>nouns</a:t>
            </a:r>
            <a:r>
              <a:rPr kumimoji="1" lang="en-US" altLang="ja-JP" sz="81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771052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287A90AC-9E48-4FA9-88CC-D309535E8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6970" y="136313"/>
            <a:ext cx="9878060" cy="65853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15817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7242A-E42C-4E51-9661-335CF2680CB4}"/>
              </a:ext>
            </a:extLst>
          </p:cNvPr>
          <p:cNvSpPr txBox="1"/>
          <p:nvPr/>
        </p:nvSpPr>
        <p:spPr>
          <a:xfrm>
            <a:off x="7620000" y="289679"/>
            <a:ext cx="558165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9600" dirty="0">
                <a:latin typeface="Abadi" panose="020B0604020104020204" pitchFamily="34" charset="0"/>
              </a:rPr>
              <a:t>d</a:t>
            </a:r>
            <a:r>
              <a:rPr kumimoji="1" lang="en-US" altLang="ja-JP" sz="9600" dirty="0">
                <a:latin typeface="Abadi" panose="020B0604020104020204" pitchFamily="34" charset="0"/>
              </a:rPr>
              <a:t>og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table</a:t>
            </a:r>
          </a:p>
          <a:p>
            <a:r>
              <a:rPr kumimoji="1" lang="en-US" altLang="ja-JP" sz="9600" dirty="0">
                <a:latin typeface="Abadi" panose="020B0604020104020204" pitchFamily="34" charset="0"/>
              </a:rPr>
              <a:t> book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bag</a:t>
            </a:r>
            <a:endParaRPr kumimoji="1" lang="en-US" altLang="ja-JP" sz="9600" dirty="0">
              <a:latin typeface="Abadi" panose="020B0604020104020204" pitchFamily="34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063668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7242A-E42C-4E51-9661-335CF2680CB4}"/>
              </a:ext>
            </a:extLst>
          </p:cNvPr>
          <p:cNvSpPr txBox="1"/>
          <p:nvPr/>
        </p:nvSpPr>
        <p:spPr>
          <a:xfrm>
            <a:off x="7677150" y="289679"/>
            <a:ext cx="558165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9600" dirty="0">
                <a:latin typeface="Abadi" panose="020B0604020104020204" pitchFamily="34" charset="0"/>
              </a:rPr>
              <a:t>d</a:t>
            </a:r>
            <a:r>
              <a:rPr kumimoji="1" lang="en-US" altLang="ja-JP" sz="9600" dirty="0">
                <a:latin typeface="Abadi" panose="020B0604020104020204" pitchFamily="34" charset="0"/>
              </a:rPr>
              <a:t>og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table</a:t>
            </a:r>
          </a:p>
          <a:p>
            <a:r>
              <a:rPr kumimoji="1" lang="en-US" altLang="ja-JP" sz="9600" dirty="0">
                <a:latin typeface="Abadi" panose="020B0604020104020204" pitchFamily="34" charset="0"/>
              </a:rPr>
              <a:t> book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bag</a:t>
            </a:r>
            <a:endParaRPr kumimoji="1" lang="en-US" altLang="ja-JP" sz="9600" dirty="0">
              <a:latin typeface="Abadi" panose="020B0604020104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0E87AF-5011-43E0-85DE-D3F3C21D6C78}"/>
              </a:ext>
            </a:extLst>
          </p:cNvPr>
          <p:cNvSpPr txBox="1"/>
          <p:nvPr/>
        </p:nvSpPr>
        <p:spPr>
          <a:xfrm>
            <a:off x="-333374" y="289679"/>
            <a:ext cx="78771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9600" dirty="0">
                <a:latin typeface="Abadi" panose="020B0604020104020204" pitchFamily="34" charset="0"/>
              </a:rPr>
              <a:t>a</a:t>
            </a:r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big</a:t>
            </a:r>
          </a:p>
        </p:txBody>
      </p:sp>
    </p:spTree>
    <p:extLst>
      <p:ext uri="{BB962C8B-B14F-4D97-AF65-F5344CB8AC3E}">
        <p14:creationId xmlns:p14="http://schemas.microsoft.com/office/powerpoint/2010/main" val="17578385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7242A-E42C-4E51-9661-335CF2680CB4}"/>
              </a:ext>
            </a:extLst>
          </p:cNvPr>
          <p:cNvSpPr txBox="1"/>
          <p:nvPr/>
        </p:nvSpPr>
        <p:spPr>
          <a:xfrm>
            <a:off x="7677150" y="289679"/>
            <a:ext cx="558165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9600" dirty="0">
                <a:latin typeface="Abadi" panose="020B0604020104020204" pitchFamily="34" charset="0"/>
              </a:rPr>
              <a:t>d</a:t>
            </a:r>
            <a:r>
              <a:rPr kumimoji="1" lang="en-US" altLang="ja-JP" sz="9600" dirty="0">
                <a:latin typeface="Abadi" panose="020B0604020104020204" pitchFamily="34" charset="0"/>
              </a:rPr>
              <a:t>og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table</a:t>
            </a:r>
          </a:p>
          <a:p>
            <a:r>
              <a:rPr kumimoji="1" lang="en-US" altLang="ja-JP" sz="9600" dirty="0">
                <a:latin typeface="Abadi" panose="020B0604020104020204" pitchFamily="34" charset="0"/>
              </a:rPr>
              <a:t> book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bag</a:t>
            </a:r>
            <a:endParaRPr kumimoji="1" lang="en-US" altLang="ja-JP" sz="9600" dirty="0">
              <a:latin typeface="Abadi" panose="020B0604020104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0E87AF-5011-43E0-85DE-D3F3C21D6C78}"/>
              </a:ext>
            </a:extLst>
          </p:cNvPr>
          <p:cNvSpPr txBox="1"/>
          <p:nvPr/>
        </p:nvSpPr>
        <p:spPr>
          <a:xfrm>
            <a:off x="-333374" y="289679"/>
            <a:ext cx="787717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9600" dirty="0">
                <a:latin typeface="Abadi" panose="020B0604020104020204" pitchFamily="34" charset="0"/>
              </a:rPr>
              <a:t>a</a:t>
            </a:r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big</a:t>
            </a:r>
          </a:p>
          <a:p>
            <a:pPr algn="r"/>
            <a:r>
              <a:rPr lang="en-US" altLang="ja-JP" sz="9600" dirty="0">
                <a:latin typeface="Abadi" panose="020B0604020104020204" pitchFamily="34" charset="0"/>
              </a:rPr>
              <a:t>a </a:t>
            </a:r>
            <a:r>
              <a:rPr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white</a:t>
            </a:r>
          </a:p>
        </p:txBody>
      </p:sp>
    </p:spTree>
    <p:extLst>
      <p:ext uri="{BB962C8B-B14F-4D97-AF65-F5344CB8AC3E}">
        <p14:creationId xmlns:p14="http://schemas.microsoft.com/office/powerpoint/2010/main" val="3141031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29398BB-6F62-472B-88B2-8D942FEBFB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6977F3D-9050-4307-9F25-EC6088E69C45}"/>
              </a:ext>
            </a:extLst>
          </p:cNvPr>
          <p:cNvSpPr txBox="1"/>
          <p:nvPr/>
        </p:nvSpPr>
        <p:spPr>
          <a:xfrm>
            <a:off x="1094094" y="3021497"/>
            <a:ext cx="6735456" cy="30018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b="1" dirty="0">
                <a:latin typeface="Abadi" panose="020B0604020104020204" pitchFamily="34" charset="0"/>
                <a:ea typeface="+mj-ea"/>
                <a:cs typeface="+mj-cs"/>
              </a:rPr>
              <a:t>Mini Test 8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CEB5BCA-605E-4D26-BD18-648801C13F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094094" y="746452"/>
            <a:ext cx="1128382" cy="847206"/>
            <a:chOff x="8183879" y="1000124"/>
            <a:chExt cx="1562267" cy="1172973"/>
          </a:xfrm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8BEBD5C3-A60D-49BB-888A-D00CB07F6E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08EE7430-E140-4250-8523-F8FF841746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3" name="図 2" descr="抽象, 挿絵 が含まれている画像&#10;&#10;自動的に生成された説明">
            <a:extLst>
              <a:ext uri="{FF2B5EF4-FFF2-40B4-BE49-F238E27FC236}">
                <a16:creationId xmlns:a16="http://schemas.microsoft.com/office/drawing/2014/main" id="{3E02337A-330E-4842-BBD3-9333487DD2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70" b="-2"/>
          <a:stretch/>
        </p:blipFill>
        <p:spPr>
          <a:xfrm>
            <a:off x="7534656" y="10"/>
            <a:ext cx="4657344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47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7242A-E42C-4E51-9661-335CF2680CB4}"/>
              </a:ext>
            </a:extLst>
          </p:cNvPr>
          <p:cNvSpPr txBox="1"/>
          <p:nvPr/>
        </p:nvSpPr>
        <p:spPr>
          <a:xfrm>
            <a:off x="7677150" y="289679"/>
            <a:ext cx="558165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9600" dirty="0">
                <a:latin typeface="Abadi" panose="020B0604020104020204" pitchFamily="34" charset="0"/>
              </a:rPr>
              <a:t>d</a:t>
            </a:r>
            <a:r>
              <a:rPr kumimoji="1" lang="en-US" altLang="ja-JP" sz="9600" dirty="0">
                <a:latin typeface="Abadi" panose="020B0604020104020204" pitchFamily="34" charset="0"/>
              </a:rPr>
              <a:t>og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table</a:t>
            </a:r>
          </a:p>
          <a:p>
            <a:r>
              <a:rPr kumimoji="1" lang="en-US" altLang="ja-JP" sz="9600" dirty="0">
                <a:latin typeface="Abadi" panose="020B0604020104020204" pitchFamily="34" charset="0"/>
              </a:rPr>
              <a:t> book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bag</a:t>
            </a:r>
            <a:endParaRPr kumimoji="1" lang="en-US" altLang="ja-JP" sz="9600" dirty="0">
              <a:latin typeface="Abadi" panose="020B0604020104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0E87AF-5011-43E0-85DE-D3F3C21D6C78}"/>
              </a:ext>
            </a:extLst>
          </p:cNvPr>
          <p:cNvSpPr txBox="1"/>
          <p:nvPr/>
        </p:nvSpPr>
        <p:spPr>
          <a:xfrm>
            <a:off x="-333374" y="289679"/>
            <a:ext cx="787717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9600" dirty="0">
                <a:latin typeface="Abadi" panose="020B0604020104020204" pitchFamily="34" charset="0"/>
              </a:rPr>
              <a:t>a</a:t>
            </a:r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big</a:t>
            </a:r>
          </a:p>
          <a:p>
            <a:pPr algn="r"/>
            <a:r>
              <a:rPr lang="en-US" altLang="ja-JP" sz="9600" dirty="0">
                <a:latin typeface="Abadi" panose="020B0604020104020204" pitchFamily="34" charset="0"/>
              </a:rPr>
              <a:t>a </a:t>
            </a:r>
            <a:r>
              <a:rPr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white</a:t>
            </a:r>
          </a:p>
          <a:p>
            <a:pPr algn="r"/>
            <a:r>
              <a:rPr lang="en-US" altLang="ja-JP" sz="9600" dirty="0">
                <a:latin typeface="Abadi" panose="020B0604020104020204" pitchFamily="34" charset="0"/>
              </a:rPr>
              <a:t>an </a:t>
            </a:r>
            <a:r>
              <a:rPr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interesting</a:t>
            </a:r>
          </a:p>
        </p:txBody>
      </p:sp>
    </p:spTree>
    <p:extLst>
      <p:ext uri="{BB962C8B-B14F-4D97-AF65-F5344CB8AC3E}">
        <p14:creationId xmlns:p14="http://schemas.microsoft.com/office/powerpoint/2010/main" val="9440322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7242A-E42C-4E51-9661-335CF2680CB4}"/>
              </a:ext>
            </a:extLst>
          </p:cNvPr>
          <p:cNvSpPr txBox="1"/>
          <p:nvPr/>
        </p:nvSpPr>
        <p:spPr>
          <a:xfrm>
            <a:off x="7677150" y="289679"/>
            <a:ext cx="558165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9600" dirty="0">
                <a:latin typeface="Abadi" panose="020B0604020104020204" pitchFamily="34" charset="0"/>
              </a:rPr>
              <a:t>d</a:t>
            </a:r>
            <a:r>
              <a:rPr kumimoji="1" lang="en-US" altLang="ja-JP" sz="9600" dirty="0">
                <a:latin typeface="Abadi" panose="020B0604020104020204" pitchFamily="34" charset="0"/>
              </a:rPr>
              <a:t>og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table</a:t>
            </a:r>
          </a:p>
          <a:p>
            <a:r>
              <a:rPr kumimoji="1" lang="en-US" altLang="ja-JP" sz="9600" dirty="0">
                <a:latin typeface="Abadi" panose="020B0604020104020204" pitchFamily="34" charset="0"/>
              </a:rPr>
              <a:t> book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bag</a:t>
            </a:r>
            <a:endParaRPr kumimoji="1" lang="en-US" altLang="ja-JP" sz="9600" dirty="0">
              <a:latin typeface="Abadi" panose="020B0604020104020204" pitchFamily="34" charset="0"/>
            </a:endParaRPr>
          </a:p>
          <a:p>
            <a:endParaRPr kumimoji="1" lang="ja-JP" altLang="en-US" dirty="0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60E87AF-5011-43E0-85DE-D3F3C21D6C78}"/>
              </a:ext>
            </a:extLst>
          </p:cNvPr>
          <p:cNvSpPr txBox="1"/>
          <p:nvPr/>
        </p:nvSpPr>
        <p:spPr>
          <a:xfrm>
            <a:off x="-333374" y="289679"/>
            <a:ext cx="787717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ja-JP" sz="9600" dirty="0">
                <a:latin typeface="Abadi" panose="020B0604020104020204" pitchFamily="34" charset="0"/>
              </a:rPr>
              <a:t>a</a:t>
            </a:r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big</a:t>
            </a:r>
          </a:p>
          <a:p>
            <a:pPr algn="r"/>
            <a:r>
              <a:rPr lang="en-US" altLang="ja-JP" sz="9600" dirty="0">
                <a:latin typeface="Abadi" panose="020B0604020104020204" pitchFamily="34" charset="0"/>
              </a:rPr>
              <a:t>a </a:t>
            </a:r>
            <a:r>
              <a:rPr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white</a:t>
            </a:r>
          </a:p>
          <a:p>
            <a:pPr algn="r"/>
            <a:r>
              <a:rPr lang="en-US" altLang="ja-JP" sz="9600" dirty="0">
                <a:latin typeface="Abadi" panose="020B0604020104020204" pitchFamily="34" charset="0"/>
              </a:rPr>
              <a:t>an </a:t>
            </a:r>
            <a:r>
              <a:rPr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interesting</a:t>
            </a:r>
          </a:p>
          <a:p>
            <a:pPr algn="r"/>
            <a:r>
              <a:rPr lang="en-US" altLang="ja-JP" sz="9600" dirty="0">
                <a:latin typeface="Abadi" panose="020B0604020104020204" pitchFamily="34" charset="0"/>
              </a:rPr>
              <a:t>a</a:t>
            </a:r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heavy</a:t>
            </a:r>
            <a:endParaRPr kumimoji="1" lang="ja-JP" altLang="en-US" sz="96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66747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7242A-E42C-4E51-9661-335CF2680CB4}"/>
              </a:ext>
            </a:extLst>
          </p:cNvPr>
          <p:cNvSpPr txBox="1"/>
          <p:nvPr/>
        </p:nvSpPr>
        <p:spPr>
          <a:xfrm>
            <a:off x="419099" y="289679"/>
            <a:ext cx="1140142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9600" dirty="0">
                <a:latin typeface="Abadi" panose="020B0604020104020204" pitchFamily="34" charset="0"/>
              </a:rPr>
              <a:t>This d</a:t>
            </a:r>
            <a:r>
              <a:rPr kumimoji="1" lang="en-US" altLang="ja-JP" sz="9600" dirty="0">
                <a:latin typeface="Abadi" panose="020B0604020104020204" pitchFamily="34" charset="0"/>
              </a:rPr>
              <a:t>og is big.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The table is white.</a:t>
            </a:r>
          </a:p>
          <a:p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8800" dirty="0">
                <a:latin typeface="Abadi" panose="020B0604020104020204" pitchFamily="34" charset="0"/>
              </a:rPr>
              <a:t>My book is interesting.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Your bag is heavy</a:t>
            </a:r>
            <a:endParaRPr kumimoji="1" lang="en-US" altLang="ja-JP" sz="9600" dirty="0">
              <a:latin typeface="Abadi" panose="020B0604020104020204" pitchFamily="34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83738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7242A-E42C-4E51-9661-335CF2680CB4}"/>
              </a:ext>
            </a:extLst>
          </p:cNvPr>
          <p:cNvSpPr txBox="1"/>
          <p:nvPr/>
        </p:nvSpPr>
        <p:spPr>
          <a:xfrm>
            <a:off x="419099" y="289679"/>
            <a:ext cx="1140142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9600" dirty="0">
                <a:latin typeface="Abadi" panose="020B0604020104020204" pitchFamily="34" charset="0"/>
              </a:rPr>
              <a:t>This d</a:t>
            </a:r>
            <a:r>
              <a:rPr kumimoji="1" lang="en-US" altLang="ja-JP" sz="9600" dirty="0">
                <a:latin typeface="Abadi" panose="020B0604020104020204" pitchFamily="34" charset="0"/>
              </a:rPr>
              <a:t>og is </a:t>
            </a:r>
            <a:r>
              <a:rPr kumimoji="1"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big</a:t>
            </a:r>
            <a:r>
              <a:rPr kumimoji="1" lang="en-US" altLang="ja-JP" sz="9600" dirty="0">
                <a:latin typeface="Abadi" panose="020B0604020104020204" pitchFamily="34" charset="0"/>
              </a:rPr>
              <a:t>.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The table is white.</a:t>
            </a:r>
          </a:p>
          <a:p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8800" dirty="0">
                <a:latin typeface="Abadi" panose="020B0604020104020204" pitchFamily="34" charset="0"/>
              </a:rPr>
              <a:t>My book is interesting.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Your bag is heavy.</a:t>
            </a:r>
            <a:endParaRPr kumimoji="1" lang="en-US" altLang="ja-JP" sz="9600" dirty="0">
              <a:latin typeface="Abadi" panose="020B0604020104020204" pitchFamily="34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6721203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7242A-E42C-4E51-9661-335CF2680CB4}"/>
              </a:ext>
            </a:extLst>
          </p:cNvPr>
          <p:cNvSpPr txBox="1"/>
          <p:nvPr/>
        </p:nvSpPr>
        <p:spPr>
          <a:xfrm>
            <a:off x="419099" y="289679"/>
            <a:ext cx="1140142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9600" dirty="0">
                <a:latin typeface="Abadi" panose="020B0604020104020204" pitchFamily="34" charset="0"/>
              </a:rPr>
              <a:t>This d</a:t>
            </a:r>
            <a:r>
              <a:rPr kumimoji="1" lang="en-US" altLang="ja-JP" sz="9600" dirty="0">
                <a:latin typeface="Abadi" panose="020B0604020104020204" pitchFamily="34" charset="0"/>
              </a:rPr>
              <a:t>og is </a:t>
            </a:r>
            <a:r>
              <a:rPr kumimoji="1"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big</a:t>
            </a:r>
            <a:r>
              <a:rPr kumimoji="1" lang="en-US" altLang="ja-JP" sz="9600" dirty="0">
                <a:latin typeface="Abadi" panose="020B0604020104020204" pitchFamily="34" charset="0"/>
              </a:rPr>
              <a:t>.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The table is </a:t>
            </a:r>
            <a:r>
              <a:rPr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white</a:t>
            </a:r>
            <a:r>
              <a:rPr lang="en-US" altLang="ja-JP" sz="9600" dirty="0">
                <a:latin typeface="Abadi" panose="020B0604020104020204" pitchFamily="34" charset="0"/>
              </a:rPr>
              <a:t>.</a:t>
            </a:r>
          </a:p>
          <a:p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8800" dirty="0">
                <a:latin typeface="Abadi" panose="020B0604020104020204" pitchFamily="34" charset="0"/>
              </a:rPr>
              <a:t>My book is interesting.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Your bag is heavy.</a:t>
            </a:r>
            <a:endParaRPr kumimoji="1" lang="en-US" altLang="ja-JP" sz="9600" dirty="0">
              <a:latin typeface="Abadi" panose="020B0604020104020204" pitchFamily="34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61028432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7242A-E42C-4E51-9661-335CF2680CB4}"/>
              </a:ext>
            </a:extLst>
          </p:cNvPr>
          <p:cNvSpPr txBox="1"/>
          <p:nvPr/>
        </p:nvSpPr>
        <p:spPr>
          <a:xfrm>
            <a:off x="419099" y="289679"/>
            <a:ext cx="11401426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9600" dirty="0">
                <a:latin typeface="Abadi" panose="020B0604020104020204" pitchFamily="34" charset="0"/>
              </a:rPr>
              <a:t>This d</a:t>
            </a:r>
            <a:r>
              <a:rPr kumimoji="1" lang="en-US" altLang="ja-JP" sz="9600" dirty="0">
                <a:latin typeface="Abadi" panose="020B0604020104020204" pitchFamily="34" charset="0"/>
              </a:rPr>
              <a:t>og is </a:t>
            </a:r>
            <a:r>
              <a:rPr kumimoji="1"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big</a:t>
            </a:r>
            <a:r>
              <a:rPr kumimoji="1" lang="en-US" altLang="ja-JP" sz="9600" dirty="0">
                <a:latin typeface="Abadi" panose="020B0604020104020204" pitchFamily="34" charset="0"/>
              </a:rPr>
              <a:t>.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The table is </a:t>
            </a:r>
            <a:r>
              <a:rPr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white</a:t>
            </a:r>
            <a:r>
              <a:rPr lang="en-US" altLang="ja-JP" sz="9600" dirty="0">
                <a:latin typeface="Abadi" panose="020B0604020104020204" pitchFamily="34" charset="0"/>
              </a:rPr>
              <a:t>.</a:t>
            </a:r>
          </a:p>
          <a:p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8800" dirty="0">
                <a:latin typeface="Abadi" panose="020B0604020104020204" pitchFamily="34" charset="0"/>
              </a:rPr>
              <a:t>My book is </a:t>
            </a:r>
            <a:r>
              <a:rPr kumimoji="1" lang="en-US" altLang="ja-JP" sz="8800" dirty="0">
                <a:solidFill>
                  <a:srgbClr val="0070C0"/>
                </a:solidFill>
                <a:latin typeface="Abadi" panose="020B0604020104020204" pitchFamily="34" charset="0"/>
              </a:rPr>
              <a:t>interesting</a:t>
            </a:r>
            <a:r>
              <a:rPr kumimoji="1" lang="en-US" altLang="ja-JP" sz="8800" dirty="0">
                <a:latin typeface="Abadi" panose="020B0604020104020204" pitchFamily="34" charset="0"/>
              </a:rPr>
              <a:t>.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Your bag is heavy.</a:t>
            </a:r>
            <a:endParaRPr kumimoji="1" lang="en-US" altLang="ja-JP" sz="9600" dirty="0">
              <a:latin typeface="Abadi" panose="020B0604020104020204" pitchFamily="34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680644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9B37242A-E42C-4E51-9661-335CF2680CB4}"/>
              </a:ext>
            </a:extLst>
          </p:cNvPr>
          <p:cNvSpPr txBox="1"/>
          <p:nvPr/>
        </p:nvSpPr>
        <p:spPr>
          <a:xfrm>
            <a:off x="419099" y="289679"/>
            <a:ext cx="1140142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   </a:t>
            </a:r>
            <a:r>
              <a:rPr lang="en-US" altLang="ja-JP" sz="9600" dirty="0">
                <a:latin typeface="Abadi" panose="020B0604020104020204" pitchFamily="34" charset="0"/>
              </a:rPr>
              <a:t>This d</a:t>
            </a:r>
            <a:r>
              <a:rPr kumimoji="1" lang="en-US" altLang="ja-JP" sz="9600" dirty="0">
                <a:latin typeface="Abadi" panose="020B0604020104020204" pitchFamily="34" charset="0"/>
              </a:rPr>
              <a:t>og is </a:t>
            </a:r>
            <a:r>
              <a:rPr kumimoji="1"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big</a:t>
            </a:r>
            <a:r>
              <a:rPr kumimoji="1" lang="en-US" altLang="ja-JP" sz="9600" dirty="0">
                <a:latin typeface="Abadi" panose="020B0604020104020204" pitchFamily="34" charset="0"/>
              </a:rPr>
              <a:t>.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The table is </a:t>
            </a:r>
            <a:r>
              <a:rPr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white</a:t>
            </a:r>
            <a:r>
              <a:rPr lang="en-US" altLang="ja-JP" sz="9600" dirty="0">
                <a:latin typeface="Abadi" panose="020B0604020104020204" pitchFamily="34" charset="0"/>
              </a:rPr>
              <a:t>.</a:t>
            </a:r>
          </a:p>
          <a:p>
            <a:r>
              <a:rPr kumimoji="1" lang="en-US" altLang="ja-JP" sz="9600" dirty="0">
                <a:latin typeface="Abadi" panose="020B0604020104020204" pitchFamily="34" charset="0"/>
              </a:rPr>
              <a:t> </a:t>
            </a:r>
            <a:r>
              <a:rPr kumimoji="1" lang="en-US" altLang="ja-JP" sz="8800" dirty="0">
                <a:latin typeface="Abadi" panose="020B0604020104020204" pitchFamily="34" charset="0"/>
              </a:rPr>
              <a:t>My book is </a:t>
            </a:r>
            <a:r>
              <a:rPr kumimoji="1" lang="en-US" altLang="ja-JP" sz="8800" dirty="0">
                <a:solidFill>
                  <a:srgbClr val="0070C0"/>
                </a:solidFill>
                <a:latin typeface="Abadi" panose="020B0604020104020204" pitchFamily="34" charset="0"/>
              </a:rPr>
              <a:t>interesting</a:t>
            </a:r>
            <a:r>
              <a:rPr kumimoji="1" lang="en-US" altLang="ja-JP" sz="8800" dirty="0">
                <a:latin typeface="Abadi" panose="020B0604020104020204" pitchFamily="34" charset="0"/>
              </a:rPr>
              <a:t>.</a:t>
            </a:r>
          </a:p>
          <a:p>
            <a:r>
              <a:rPr lang="en-US" altLang="ja-JP" sz="9600" dirty="0">
                <a:latin typeface="Abadi" panose="020B0604020104020204" pitchFamily="34" charset="0"/>
              </a:rPr>
              <a:t> Your bag is </a:t>
            </a:r>
            <a:r>
              <a:rPr lang="en-US" altLang="ja-JP" sz="9600" dirty="0">
                <a:solidFill>
                  <a:srgbClr val="0070C0"/>
                </a:solidFill>
                <a:latin typeface="Abadi" panose="020B0604020104020204" pitchFamily="34" charset="0"/>
              </a:rPr>
              <a:t>heavy</a:t>
            </a:r>
            <a:r>
              <a:rPr lang="en-US" altLang="ja-JP" sz="9600" dirty="0">
                <a:latin typeface="Abadi" panose="020B0604020104020204" pitchFamily="34" charset="0"/>
              </a:rPr>
              <a:t>.</a:t>
            </a:r>
          </a:p>
          <a:p>
            <a:endParaRPr kumimoji="1" lang="en-US" altLang="ja-JP" sz="9600" dirty="0">
              <a:latin typeface="Abadi" panose="020B0604020104020204" pitchFamily="34" charset="0"/>
            </a:endParaRP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694196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6EADB6-58C6-496A-B7EE-799C8E1EECBD}"/>
              </a:ext>
            </a:extLst>
          </p:cNvPr>
          <p:cNvSpPr txBox="1"/>
          <p:nvPr/>
        </p:nvSpPr>
        <p:spPr>
          <a:xfrm>
            <a:off x="95250" y="200025"/>
            <a:ext cx="119729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 the </a:t>
            </a:r>
            <a:r>
              <a:rPr kumimoji="1"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</a:p>
          <a:p>
            <a:endParaRPr kumimoji="1"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Ricky was glad to take off his sweaty shoes,</a:t>
            </a:r>
          </a:p>
          <a:p>
            <a:r>
              <a:rPr lang="ja-JP" altLang="en-US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Altho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ugh the sand was hot under his bare feet.</a:t>
            </a:r>
          </a:p>
          <a:p>
            <a:endParaRPr kumimoji="1"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He ran to paddle in the cool, 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reen water.  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A big</a:t>
            </a:r>
          </a:p>
          <a:p>
            <a:endParaRPr kumimoji="1"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ave made his shorts wet, so it was lucky that</a:t>
            </a:r>
          </a:p>
          <a:p>
            <a:endParaRPr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already old and ragged.</a:t>
            </a:r>
            <a:endParaRPr kumimoji="1"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4717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96EADB6-58C6-496A-B7EE-799C8E1EECBD}"/>
              </a:ext>
            </a:extLst>
          </p:cNvPr>
          <p:cNvSpPr txBox="1"/>
          <p:nvPr/>
        </p:nvSpPr>
        <p:spPr>
          <a:xfrm>
            <a:off x="95250" y="200025"/>
            <a:ext cx="11972925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Identify the </a:t>
            </a:r>
            <a:r>
              <a:rPr kumimoji="1"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adjectives</a:t>
            </a:r>
          </a:p>
          <a:p>
            <a:endParaRPr kumimoji="1"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endParaRPr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Ricky was </a:t>
            </a:r>
            <a:r>
              <a:rPr kumimoji="1"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glad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to take off </a:t>
            </a:r>
            <a:r>
              <a:rPr kumimoji="1"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sweaty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shoes,</a:t>
            </a:r>
          </a:p>
          <a:p>
            <a:r>
              <a:rPr lang="ja-JP" altLang="en-US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endParaRPr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Altho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ugh the sand was </a:t>
            </a:r>
            <a:r>
              <a:rPr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hot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under </a:t>
            </a:r>
            <a:r>
              <a:rPr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bare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feet.</a:t>
            </a:r>
          </a:p>
          <a:p>
            <a:endParaRPr kumimoji="1"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He ran to paddle in the </a:t>
            </a:r>
            <a:r>
              <a:rPr kumimoji="1"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cool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, </a:t>
            </a:r>
            <a:r>
              <a:rPr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g</a:t>
            </a:r>
            <a:r>
              <a:rPr kumimoji="1"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reen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water.  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A </a:t>
            </a:r>
            <a:r>
              <a:rPr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big</a:t>
            </a:r>
          </a:p>
          <a:p>
            <a:endParaRPr kumimoji="1"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w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ave made </a:t>
            </a:r>
            <a:r>
              <a:rPr kumimoji="1"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his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shorts </a:t>
            </a:r>
            <a:r>
              <a:rPr kumimoji="1"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wet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, so it was </a:t>
            </a:r>
            <a:r>
              <a:rPr kumimoji="1"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lucky</a:t>
            </a:r>
            <a:r>
              <a:rPr kumimoji="1"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that</a:t>
            </a:r>
          </a:p>
          <a:p>
            <a:endParaRPr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they were already </a:t>
            </a:r>
            <a:r>
              <a:rPr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old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 and </a:t>
            </a:r>
            <a:r>
              <a:rPr lang="en-US" altLang="ja-JP" sz="3400" b="1" u="heavy" dirty="0">
                <a:uFill>
                  <a:solidFill>
                    <a:srgbClr val="0070C0"/>
                  </a:solidFill>
                </a:uFill>
                <a:latin typeface="Cavolini" panose="03000502040302020204" pitchFamily="66" charset="0"/>
                <a:cs typeface="Cavolini" panose="03000502040302020204" pitchFamily="66" charset="0"/>
              </a:rPr>
              <a:t>ragged</a:t>
            </a:r>
            <a:r>
              <a:rPr lang="en-US" altLang="ja-JP" sz="3400" b="1" dirty="0">
                <a:latin typeface="Cavolini" panose="03000502040302020204" pitchFamily="66" charset="0"/>
                <a:cs typeface="Cavolini" panose="03000502040302020204" pitchFamily="66" charset="0"/>
              </a:rPr>
              <a:t>.</a:t>
            </a:r>
            <a:endParaRPr kumimoji="1" lang="en-US" altLang="ja-JP" sz="3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600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69495532-A7B9-4420-A888-EF71A0E851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8000" y="277336"/>
            <a:ext cx="9072880" cy="6303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091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miss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34942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3BB5D57-6178-4F62-B472-0312F6D95A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61BD32-7542-4D52-BA5A-3ADE869BF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F6A2399D-AECF-4E7E-BA08-521E8BC4A0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00" y="635000"/>
            <a:ext cx="2921000" cy="3073400"/>
          </a:xfrm>
          <a:prstGeom prst="rect">
            <a:avLst/>
          </a:prstGeom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25E013E0-B290-44F1-9809-9C1AED1BF6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7300" y="635000"/>
            <a:ext cx="3848100" cy="30734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6450013F-324D-44B7-AEF2-49BDC84EE7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00" y="3771900"/>
            <a:ext cx="2413000" cy="24130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DE544964-6FA1-45DE-8675-97486C6E0E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9300" y="3771900"/>
            <a:ext cx="1879600" cy="2413000"/>
          </a:xfrm>
          <a:prstGeom prst="rect">
            <a:avLst/>
          </a:prstGeom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64C4E56F-958D-49C6-9E25-A4D5185124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45100" y="3771900"/>
            <a:ext cx="2413000" cy="2413000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A931188F-AA43-4D59-A1B5-83D5E2D989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34300" y="635000"/>
            <a:ext cx="1524000" cy="2133600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6AA2E1D1-058F-4C85-B000-6511E69C476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21800" y="635000"/>
            <a:ext cx="2019300" cy="2133600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39A6EB06-78AD-486C-A574-2B91131D14A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734300" y="2832100"/>
            <a:ext cx="36195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544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EBCF307-33F6-4866-9664-AE96BBD3A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15" y="331628"/>
            <a:ext cx="4460215" cy="619474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C12BEA-7CCA-443D-8BE1-A5104B00DAFD}"/>
              </a:ext>
            </a:extLst>
          </p:cNvPr>
          <p:cNvSpPr txBox="1"/>
          <p:nvPr/>
        </p:nvSpPr>
        <p:spPr>
          <a:xfrm>
            <a:off x="568960" y="188753"/>
            <a:ext cx="57200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My alien has a</a:t>
            </a:r>
          </a:p>
          <a:p>
            <a:r>
              <a:rPr lang="en-US" altLang="ja-JP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potty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head…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0027617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EBCF307-33F6-4866-9664-AE96BBD3A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15" y="331628"/>
            <a:ext cx="4460215" cy="619474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C12BEA-7CCA-443D-8BE1-A5104B00DAFD}"/>
              </a:ext>
            </a:extLst>
          </p:cNvPr>
          <p:cNvSpPr txBox="1"/>
          <p:nvPr/>
        </p:nvSpPr>
        <p:spPr>
          <a:xfrm>
            <a:off x="568960" y="188753"/>
            <a:ext cx="57200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My alien has a</a:t>
            </a:r>
          </a:p>
          <a:p>
            <a:r>
              <a:rPr lang="en-US" altLang="ja-JP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potty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head…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1A51C1-4864-45B9-8DE7-FDA0D56DFFEA}"/>
              </a:ext>
            </a:extLst>
          </p:cNvPr>
          <p:cNvSpPr txBox="1"/>
          <p:nvPr/>
        </p:nvSpPr>
        <p:spPr>
          <a:xfrm>
            <a:off x="568960" y="2351781"/>
            <a:ext cx="57200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….. a</a:t>
            </a:r>
          </a:p>
          <a:p>
            <a:r>
              <a:rPr lang="en-US" altLang="ja-JP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green and short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b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ody….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079250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EEBCF307-33F6-4866-9664-AE96BBD3A8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115" y="331628"/>
            <a:ext cx="4460215" cy="6194743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4C12BEA-7CCA-443D-8BE1-A5104B00DAFD}"/>
              </a:ext>
            </a:extLst>
          </p:cNvPr>
          <p:cNvSpPr txBox="1"/>
          <p:nvPr/>
        </p:nvSpPr>
        <p:spPr>
          <a:xfrm>
            <a:off x="568960" y="188753"/>
            <a:ext cx="57200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My alien has a</a:t>
            </a:r>
          </a:p>
          <a:p>
            <a:r>
              <a:rPr lang="en-US" altLang="ja-JP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s</a:t>
            </a:r>
            <a:r>
              <a:rPr kumimoji="1" lang="en-US" altLang="ja-JP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potty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head…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B21A51C1-4864-45B9-8DE7-FDA0D56DFFEA}"/>
              </a:ext>
            </a:extLst>
          </p:cNvPr>
          <p:cNvSpPr txBox="1"/>
          <p:nvPr/>
        </p:nvSpPr>
        <p:spPr>
          <a:xfrm>
            <a:off x="568960" y="2351781"/>
            <a:ext cx="57200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….. a</a:t>
            </a:r>
          </a:p>
          <a:p>
            <a:r>
              <a:rPr lang="en-US" altLang="ja-JP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green and short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b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ody….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5C3BC2D-5187-4708-AA93-937088FB70E8}"/>
              </a:ext>
            </a:extLst>
          </p:cNvPr>
          <p:cNvSpPr txBox="1"/>
          <p:nvPr/>
        </p:nvSpPr>
        <p:spPr>
          <a:xfrm>
            <a:off x="568960" y="4595832"/>
            <a:ext cx="572008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…..and some </a:t>
            </a:r>
          </a:p>
          <a:p>
            <a:r>
              <a:rPr lang="en-US" altLang="ja-JP" sz="5400" dirty="0">
                <a:solidFill>
                  <a:srgbClr val="0070C0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long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 f</a:t>
            </a:r>
            <a:r>
              <a:rPr kumimoji="1" lang="en-US" altLang="ja-JP" sz="4000" dirty="0">
                <a:latin typeface="Aharoni" panose="02010803020104030203" pitchFamily="2" charset="-79"/>
                <a:cs typeface="Aharoni" panose="02010803020104030203" pitchFamily="2" charset="-79"/>
              </a:rPr>
              <a:t>eet!</a:t>
            </a:r>
            <a:endParaRPr kumimoji="1" lang="ja-JP" altLang="en-US" sz="40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15968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586C416-5E65-4555-AECE-BE86650977D0}"/>
              </a:ext>
            </a:extLst>
          </p:cNvPr>
          <p:cNvSpPr txBox="1"/>
          <p:nvPr/>
        </p:nvSpPr>
        <p:spPr>
          <a:xfrm>
            <a:off x="244476" y="287655"/>
            <a:ext cx="288925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big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huge</a:t>
            </a:r>
          </a:p>
          <a:p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small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tiny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green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blue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pink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purple</a:t>
            </a:r>
          </a:p>
          <a:p>
            <a:endParaRPr lang="en-US" altLang="ja-JP" dirty="0"/>
          </a:p>
          <a:p>
            <a:endParaRPr kumimoji="1" lang="en-US" altLang="ja-JP" dirty="0"/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2568C90F-3D88-4475-82B7-B184BB8B4DDD}"/>
              </a:ext>
            </a:extLst>
          </p:cNvPr>
          <p:cNvSpPr txBox="1"/>
          <p:nvPr/>
        </p:nvSpPr>
        <p:spPr>
          <a:xfrm>
            <a:off x="4054476" y="287655"/>
            <a:ext cx="2889250" cy="7417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  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long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short</a:t>
            </a:r>
          </a:p>
          <a:p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flat</a:t>
            </a:r>
            <a:endParaRPr kumimoji="1" lang="en-US" altLang="ja-JP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round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one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two 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three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four </a:t>
            </a:r>
          </a:p>
          <a:p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 </a:t>
            </a:r>
          </a:p>
          <a:p>
            <a:endParaRPr lang="en-US" altLang="ja-JP" dirty="0"/>
          </a:p>
          <a:p>
            <a:endParaRPr kumimoji="1" lang="en-US" altLang="ja-JP" dirty="0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159BA118-8249-4FC0-AD44-C7485AE8E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3830" y="287655"/>
            <a:ext cx="2619375" cy="1743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3EA1FD84-4AD7-4C25-88ED-EB3CEF26F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954" y="763905"/>
            <a:ext cx="1971675" cy="2324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図 8">
            <a:extLst>
              <a:ext uri="{FF2B5EF4-FFF2-40B4-BE49-F238E27FC236}">
                <a16:creationId xmlns:a16="http://schemas.microsoft.com/office/drawing/2014/main" id="{5112B746-680D-4B92-BC30-93D80986141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0995" y="2991474"/>
            <a:ext cx="2276475" cy="200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694BF538-031F-40D4-8204-26E0EF127C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1129" y="4180997"/>
            <a:ext cx="2333625" cy="19621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F4BDFDD4-19D5-4A32-84FC-6CD3D83DDB1F}"/>
              </a:ext>
            </a:extLst>
          </p:cNvPr>
          <p:cNvSpPr txBox="1"/>
          <p:nvPr/>
        </p:nvSpPr>
        <p:spPr>
          <a:xfrm>
            <a:off x="9381805" y="1925955"/>
            <a:ext cx="227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scaly</a:t>
            </a:r>
            <a:endParaRPr kumimoji="1" lang="ja-JP" alt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94A9160E-19AB-4B81-A13D-8BCA6966188F}"/>
              </a:ext>
            </a:extLst>
          </p:cNvPr>
          <p:cNvSpPr txBox="1"/>
          <p:nvPr/>
        </p:nvSpPr>
        <p:spPr>
          <a:xfrm>
            <a:off x="6549705" y="2979276"/>
            <a:ext cx="227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wrinkly</a:t>
            </a:r>
            <a:endParaRPr kumimoji="1" lang="ja-JP" alt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1D451D1A-4E5B-4D0D-8A2A-C2149442EA8B}"/>
              </a:ext>
            </a:extLst>
          </p:cNvPr>
          <p:cNvSpPr txBox="1"/>
          <p:nvPr/>
        </p:nvSpPr>
        <p:spPr>
          <a:xfrm>
            <a:off x="9511980" y="4703301"/>
            <a:ext cx="227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slimy</a:t>
            </a:r>
            <a:endParaRPr kumimoji="1" lang="ja-JP" alt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2A40A573-70EC-424F-B3CD-E9F8F7FDA6AE}"/>
              </a:ext>
            </a:extLst>
          </p:cNvPr>
          <p:cNvSpPr txBox="1"/>
          <p:nvPr/>
        </p:nvSpPr>
        <p:spPr>
          <a:xfrm>
            <a:off x="6641940" y="5964088"/>
            <a:ext cx="22764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400" dirty="0">
                <a:latin typeface="Aharoni" panose="02010803020104030203" pitchFamily="2" charset="-79"/>
                <a:cs typeface="Aharoni" panose="02010803020104030203" pitchFamily="2" charset="-79"/>
              </a:rPr>
              <a:t>lumpy</a:t>
            </a:r>
            <a:endParaRPr kumimoji="1" lang="ja-JP" altLang="en-US" sz="4400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901384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0311D17E-C673-4987-9418-E36F67E2DFA8}"/>
              </a:ext>
            </a:extLst>
          </p:cNvPr>
          <p:cNvSpPr txBox="1"/>
          <p:nvPr/>
        </p:nvSpPr>
        <p:spPr>
          <a:xfrm>
            <a:off x="576262" y="314325"/>
            <a:ext cx="110394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Months of the Year</a:t>
            </a:r>
            <a:endParaRPr kumimoji="1" lang="ja-JP" altLang="en-US" sz="4000" b="1" dirty="0">
              <a:solidFill>
                <a:srgbClr val="FF000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50E545D-694D-444A-9D5A-8013AE93F347}"/>
              </a:ext>
            </a:extLst>
          </p:cNvPr>
          <p:cNvSpPr txBox="1"/>
          <p:nvPr/>
        </p:nvSpPr>
        <p:spPr>
          <a:xfrm>
            <a:off x="1514474" y="1022209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January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February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March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April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May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June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648B8FF2-D945-4CD2-B9A5-4BCA30C78C2D}"/>
              </a:ext>
            </a:extLst>
          </p:cNvPr>
          <p:cNvSpPr txBox="1"/>
          <p:nvPr/>
        </p:nvSpPr>
        <p:spPr>
          <a:xfrm>
            <a:off x="6677027" y="1022210"/>
            <a:ext cx="45815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July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August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September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October</a:t>
            </a:r>
          </a:p>
          <a:p>
            <a:r>
              <a:rPr kumimoji="1"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November</a:t>
            </a:r>
          </a:p>
          <a:p>
            <a:r>
              <a:rPr lang="en-US" altLang="ja-JP" sz="6000" b="1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December</a:t>
            </a:r>
            <a:endParaRPr kumimoji="1" lang="ja-JP" altLang="en-US" sz="6000" b="1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123177CE-C968-421A-9576-CC7BB36ADB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163" y="4306154"/>
            <a:ext cx="2800350" cy="21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5303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BCDBD21-4F26-4906-A49D-11B92C0FC6BA}"/>
              </a:ext>
            </a:extLst>
          </p:cNvPr>
          <p:cNvSpPr txBox="1"/>
          <p:nvPr/>
        </p:nvSpPr>
        <p:spPr>
          <a:xfrm>
            <a:off x="885826" y="1028700"/>
            <a:ext cx="717232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s</a:t>
            </a:r>
            <a:r>
              <a:rPr kumimoji="1" lang="en-US" altLang="ja-JP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wa</a:t>
            </a:r>
            <a:r>
              <a:rPr kumimoji="1"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n</a:t>
            </a:r>
          </a:p>
          <a:p>
            <a:r>
              <a:rPr kumimoji="1"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r>
              <a:rPr kumimoji="1" lang="en-US" altLang="ja-JP" sz="10000" b="1" dirty="0">
                <a:solidFill>
                  <a:srgbClr val="FF000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wo</a:t>
            </a:r>
            <a:r>
              <a:rPr kumimoji="1" lang="en-US" altLang="ja-JP" sz="10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/</a:t>
            </a:r>
            <a:endParaRPr kumimoji="1" lang="ja-JP" altLang="en-US" sz="100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CE3DBF50-2583-4675-9C86-0DE52D748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7920" y="2054842"/>
            <a:ext cx="6441440" cy="42864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914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99FA6A4-AFAD-4BD4-A138-FDC1CE8697EB}"/>
              </a:ext>
            </a:extLst>
          </p:cNvPr>
          <p:cNvSpPr txBox="1"/>
          <p:nvPr/>
        </p:nvSpPr>
        <p:spPr>
          <a:xfrm>
            <a:off x="322477" y="50972"/>
            <a:ext cx="17468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nd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24F00C0C-E376-4ACC-BBF7-2046B41111FC}"/>
              </a:ext>
            </a:extLst>
          </p:cNvPr>
          <p:cNvSpPr txBox="1"/>
          <p:nvPr/>
        </p:nvSpPr>
        <p:spPr>
          <a:xfrm>
            <a:off x="284497" y="2268029"/>
            <a:ext cx="21190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sh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5E8B8FB3-9A13-4C1E-9CA5-0C7E238E2FEF}"/>
              </a:ext>
            </a:extLst>
          </p:cNvPr>
          <p:cNvSpPr txBox="1"/>
          <p:nvPr/>
        </p:nvSpPr>
        <p:spPr>
          <a:xfrm>
            <a:off x="8734503" y="582067"/>
            <a:ext cx="2908106" cy="5693866"/>
          </a:xfrm>
          <a:prstGeom prst="rect">
            <a:avLst/>
          </a:prstGeom>
          <a:noFill/>
          <a:ln w="57150">
            <a:solidFill>
              <a:srgbClr val="FFC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duck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click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sp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tch</a:t>
            </a:r>
            <a:endParaRPr kumimoji="1" lang="en-US" altLang="ja-JP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llow</a:t>
            </a:r>
            <a:r>
              <a:rPr kumimoji="1" lang="en-US" altLang="ja-JP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 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May</a:t>
            </a:r>
            <a:endParaRPr kumimoji="1" lang="en-US" altLang="ja-JP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June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664BB116-D7B8-4B3E-B7EC-3E7F7AFF637A}"/>
              </a:ext>
            </a:extLst>
          </p:cNvPr>
          <p:cNvSpPr txBox="1"/>
          <p:nvPr/>
        </p:nvSpPr>
        <p:spPr>
          <a:xfrm>
            <a:off x="5565648" y="51130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llow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B72AC9F1-06E8-4A66-83EA-A9E645D4BACB}"/>
              </a:ext>
            </a:extLst>
          </p:cNvPr>
          <p:cNvSpPr txBox="1"/>
          <p:nvPr/>
        </p:nvSpPr>
        <p:spPr>
          <a:xfrm>
            <a:off x="3390020" y="4732361"/>
            <a:ext cx="16270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sp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CB1CBF4A-EEE5-4E4D-BC78-8E4F8C017D9E}"/>
              </a:ext>
            </a:extLst>
          </p:cNvPr>
          <p:cNvSpPr txBox="1"/>
          <p:nvPr/>
        </p:nvSpPr>
        <p:spPr>
          <a:xfrm>
            <a:off x="91942" y="4706558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n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8" name="テキスト ボックス 27">
            <a:extLst>
              <a:ext uri="{FF2B5EF4-FFF2-40B4-BE49-F238E27FC236}">
                <a16:creationId xmlns:a16="http://schemas.microsoft.com/office/drawing/2014/main" id="{0E2B74C4-BDD8-48EC-86CD-09599479EE5D}"/>
              </a:ext>
            </a:extLst>
          </p:cNvPr>
          <p:cNvSpPr txBox="1"/>
          <p:nvPr/>
        </p:nvSpPr>
        <p:spPr>
          <a:xfrm>
            <a:off x="2739619" y="2273235"/>
            <a:ext cx="2741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b="1" dirty="0"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llow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77807DB3-A14A-45AB-B7DC-8BD0EE2FEBD1}"/>
              </a:ext>
            </a:extLst>
          </p:cNvPr>
          <p:cNvSpPr txBox="1"/>
          <p:nvPr/>
        </p:nvSpPr>
        <p:spPr>
          <a:xfrm>
            <a:off x="3146185" y="0"/>
            <a:ext cx="2044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tch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8AC82476-29E5-4AE1-9D99-DD02E640B46A}"/>
              </a:ext>
            </a:extLst>
          </p:cNvPr>
          <p:cNvSpPr txBox="1"/>
          <p:nvPr/>
        </p:nvSpPr>
        <p:spPr>
          <a:xfrm>
            <a:off x="5751835" y="2359659"/>
            <a:ext cx="2620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s</a:t>
            </a:r>
            <a:r>
              <a:rPr lang="en-US" altLang="ja-JP" sz="3600" b="1" dirty="0">
                <a:solidFill>
                  <a:srgbClr val="FF0000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lang="en-US" altLang="ja-JP" sz="3600" b="1" dirty="0">
                <a:solidFill>
                  <a:prstClr val="black"/>
                </a:solidFill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mp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sp>
        <p:nvSpPr>
          <p:cNvPr id="31" name="テキスト ボックス 30">
            <a:extLst>
              <a:ext uri="{FF2B5EF4-FFF2-40B4-BE49-F238E27FC236}">
                <a16:creationId xmlns:a16="http://schemas.microsoft.com/office/drawing/2014/main" id="{68E632FD-CB71-4D8B-B66C-AA7C69086C8C}"/>
              </a:ext>
            </a:extLst>
          </p:cNvPr>
          <p:cNvSpPr txBox="1"/>
          <p:nvPr/>
        </p:nvSpPr>
        <p:spPr>
          <a:xfrm>
            <a:off x="6027530" y="4732361"/>
            <a:ext cx="23445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wa</a:t>
            </a:r>
            <a:r>
              <a:rPr kumimoji="1" lang="en-US" altLang="ja-JP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volini" panose="03000502040302020204" pitchFamily="66" charset="0"/>
                <a:ea typeface="游ゴシック" panose="020B0400000000000000" pitchFamily="50" charset="-128"/>
                <a:cs typeface="Cavolini" panose="03000502040302020204" pitchFamily="66" charset="0"/>
              </a:rPr>
              <a:t>llet</a:t>
            </a:r>
            <a:endParaRPr kumimoji="1" lang="ja-JP" alt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volini" panose="03000502040302020204" pitchFamily="66" charset="0"/>
              <a:ea typeface="游ゴシック" panose="020B0400000000000000" pitchFamily="50" charset="-128"/>
              <a:cs typeface="Cavolini" panose="03000502040302020204" pitchFamily="66" charset="0"/>
            </a:endParaRPr>
          </a:p>
        </p:txBody>
      </p:sp>
      <p:pic>
        <p:nvPicPr>
          <p:cNvPr id="15" name="図 14">
            <a:extLst>
              <a:ext uri="{FF2B5EF4-FFF2-40B4-BE49-F238E27FC236}">
                <a16:creationId xmlns:a16="http://schemas.microsoft.com/office/drawing/2014/main" id="{675BB9A1-4668-4F6C-8B75-65C6F4606E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002" y="5349376"/>
            <a:ext cx="1943233" cy="1293648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169F7978-8E7F-4AB4-86B1-AC611E06A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40" y="680923"/>
            <a:ext cx="2665631" cy="1318123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C6CFDADC-311F-4FFC-AC7C-073C21534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828" y="2989178"/>
            <a:ext cx="2376595" cy="1448397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28747CD8-CC96-45FE-88E5-0DCD4FCFD3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91135" y="545911"/>
            <a:ext cx="1704785" cy="1704785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8870CE8C-88B3-46AB-B031-11487A2CF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0710" y="5172489"/>
            <a:ext cx="1474048" cy="1474048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86642248-B9F1-4C29-A646-8D905B81E9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71958" y="693645"/>
            <a:ext cx="2518162" cy="166984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A3CD6D0F-7D00-469C-BFB1-4816ED80CA3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06856" y="2942105"/>
            <a:ext cx="2180340" cy="1448397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08385ED1-538D-483D-9D3F-B46BF53DCC4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5393" y="5378692"/>
            <a:ext cx="1925962" cy="1444472"/>
          </a:xfrm>
          <a:prstGeom prst="rect">
            <a:avLst/>
          </a:prstGeom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4EBF5900-9B80-4BE5-9A34-2A95A15ABE5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301355" y="3022915"/>
            <a:ext cx="3312688" cy="1286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0242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E0FCF69F-F6F1-4502-9FC3-A1FB41DE0767}"/>
              </a:ext>
            </a:extLst>
          </p:cNvPr>
          <p:cNvSpPr txBox="1"/>
          <p:nvPr/>
        </p:nvSpPr>
        <p:spPr>
          <a:xfrm>
            <a:off x="6746628" y="1783959"/>
            <a:ext cx="5089772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Find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6000" b="1" dirty="0">
                <a:latin typeface="+mj-lt"/>
                <a:ea typeface="+mj-ea"/>
                <a:cs typeface="+mj-cs"/>
              </a:rPr>
              <a:t>proper nouns!</a:t>
            </a:r>
            <a:endParaRPr kumimoji="1" lang="en-US" altLang="ja-JP" sz="60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A76F98D7-7C3B-4EAD-B425-956FAD624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3" r="7453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1031865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C719582-1439-02FB-BFDE-F94C115F95A3}"/>
              </a:ext>
            </a:extLst>
          </p:cNvPr>
          <p:cNvSpPr txBox="1"/>
          <p:nvPr/>
        </p:nvSpPr>
        <p:spPr>
          <a:xfrm>
            <a:off x="219075" y="1590675"/>
            <a:ext cx="1212532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E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ngland      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rs.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P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atel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ichael  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onday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wand       fire        flower</a:t>
            </a:r>
          </a:p>
          <a:p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ack         dog</a:t>
            </a:r>
          </a:p>
          <a:p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S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eptember    chair    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N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ew </a:t>
            </a:r>
            <a:r>
              <a:rPr kumimoji="1"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Z</a:t>
            </a:r>
            <a:r>
              <a:rPr kumimoji="1"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ealand</a:t>
            </a:r>
          </a:p>
          <a:p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M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r. </a:t>
            </a:r>
            <a:r>
              <a:rPr lang="en-US" altLang="ja-JP" sz="4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B</a:t>
            </a:r>
            <a:r>
              <a:rPr lang="en-US" altLang="ja-JP" sz="4400" b="1" dirty="0">
                <a:latin typeface="Cavolini" panose="03000502040302020204" pitchFamily="66" charset="0"/>
                <a:cs typeface="Cavolini" panose="03000502040302020204" pitchFamily="66" charset="0"/>
              </a:rPr>
              <a:t>rown   house    watch        </a:t>
            </a:r>
            <a:r>
              <a:rPr lang="en-US" altLang="ja-JP" sz="4400" b="1" dirty="0" err="1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H</a:t>
            </a:r>
            <a:r>
              <a:rPr lang="en-US" altLang="ja-JP" sz="4400" b="1" dirty="0" err="1">
                <a:latin typeface="Cavolini" panose="03000502040302020204" pitchFamily="66" charset="0"/>
                <a:cs typeface="Cavolini" panose="03000502040302020204" pitchFamily="66" charset="0"/>
              </a:rPr>
              <a:t>anah</a:t>
            </a:r>
            <a:endParaRPr kumimoji="1" lang="ja-JP" altLang="en-US" sz="4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041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miss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cross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9017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1A99871-A1FC-4D02-96AA-952444E85D64}"/>
              </a:ext>
            </a:extLst>
          </p:cNvPr>
          <p:cNvSpPr txBox="1"/>
          <p:nvPr/>
        </p:nvSpPr>
        <p:spPr>
          <a:xfrm>
            <a:off x="6096000" y="2738999"/>
            <a:ext cx="589280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10000" dirty="0">
                <a:latin typeface="Aharoni" panose="02010803020104030203" pitchFamily="2" charset="-79"/>
                <a:ea typeface="+mj-ea"/>
                <a:cs typeface="Aharoni" panose="02010803020104030203" pitchFamily="2" charset="-79"/>
              </a:rPr>
              <a:t>Dictation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" name="図 1">
            <a:extLst>
              <a:ext uri="{FF2B5EF4-FFF2-40B4-BE49-F238E27FC236}">
                <a16:creationId xmlns:a16="http://schemas.microsoft.com/office/drawing/2014/main" id="{50BCA335-C2A4-4F43-AE0E-A794F9D7C3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510537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F603E449-06E0-4AF9-8401-A17891D0E3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69"/>
          <a:stretch/>
        </p:blipFill>
        <p:spPr>
          <a:xfrm>
            <a:off x="180688" y="4588535"/>
            <a:ext cx="1877394" cy="2137262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277087C4-FB95-49F4-938C-A361CD0062E1}"/>
              </a:ext>
            </a:extLst>
          </p:cNvPr>
          <p:cNvSpPr txBox="1"/>
          <p:nvPr/>
        </p:nvSpPr>
        <p:spPr>
          <a:xfrm>
            <a:off x="176270" y="143219"/>
            <a:ext cx="11909234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kumimoji="1" lang="en-US" altLang="ja-JP" sz="2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dirty="0">
                <a:latin typeface="Cavolini" panose="03000502040302020204" pitchFamily="66" charset="0"/>
                <a:cs typeface="Cavolini" panose="03000502040302020204" pitchFamily="66" charset="0"/>
              </a:rPr>
              <a:t>Name:	</a:t>
            </a:r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pPr algn="r"/>
            <a:r>
              <a:rPr kumimoji="1" lang="en-US" altLang="ja-JP" sz="2000" u="sng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endParaRPr lang="en-US" altLang="ja-JP" sz="2000" u="sng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1. 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2.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3.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 	  		                 </a:t>
            </a:r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                  </a:t>
            </a: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4.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5.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              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6.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</a:t>
            </a:r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7.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		</a:t>
            </a:r>
          </a:p>
          <a:p>
            <a:endParaRPr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8.</a:t>
            </a:r>
            <a:r>
              <a:rPr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en-US" altLang="ja-JP" sz="4000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kumimoji="1" lang="en-US" altLang="ja-JP" sz="4000" dirty="0">
                <a:latin typeface="Cavolini" panose="03000502040302020204" pitchFamily="66" charset="0"/>
                <a:cs typeface="Cavolini" panose="03000502040302020204" pitchFamily="66" charset="0"/>
              </a:rPr>
              <a:t>         9.</a:t>
            </a:r>
            <a:r>
              <a:rPr kumimoji="1" lang="en-US" altLang="ja-JP" sz="4000" u="sng" dirty="0">
                <a:latin typeface="Cavolini" panose="03000502040302020204" pitchFamily="66" charset="0"/>
                <a:cs typeface="Cavolini" panose="03000502040302020204" pitchFamily="66" charset="0"/>
              </a:rPr>
              <a:t>										</a:t>
            </a:r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1795177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76250" y="266700"/>
            <a:ext cx="1126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0F2A0498-2C91-42D9-B91F-25CFB83380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6701" y="2194560"/>
            <a:ext cx="7097720" cy="287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86494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76250" y="266700"/>
            <a:ext cx="1126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      2.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llet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7896DB9-F118-406E-B8D8-9515DE96B4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2379" y="1661161"/>
            <a:ext cx="4607242" cy="460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6697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76250" y="266700"/>
            <a:ext cx="112680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      2.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llet     3.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2729C661-C63C-47BD-8972-7CC1BFB292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480" y="1644498"/>
            <a:ext cx="7122160" cy="4739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775586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76250" y="266700"/>
            <a:ext cx="1126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      2.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llet     3.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llow</a:t>
            </a: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7D3C7466-A558-44BE-9D8C-5E9C4BA3BA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9200" y="2015622"/>
            <a:ext cx="5730240" cy="42921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67962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76250" y="266700"/>
            <a:ext cx="11268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      2.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llet     3.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llow   5.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nd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C425CF3-F88F-456D-9091-96DEDE487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037" y="1935479"/>
            <a:ext cx="5602923" cy="465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2085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76250" y="266700"/>
            <a:ext cx="11268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      2.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llet     3.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llow   5.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nd      6.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91A9A5F3-6AEC-4A43-823F-49F6F2214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2480" y="1871247"/>
            <a:ext cx="8575040" cy="48234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3907361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76250" y="266700"/>
            <a:ext cx="1126807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      2.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llet     3.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llow   5.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nd      6.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A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 stung me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on the thumb.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E7E69008-696A-4E36-A7FA-C4B56114AA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6432" y="2916057"/>
            <a:ext cx="4891088" cy="36635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図 3">
            <a:extLst>
              <a:ext uri="{FF2B5EF4-FFF2-40B4-BE49-F238E27FC236}">
                <a16:creationId xmlns:a16="http://schemas.microsoft.com/office/drawing/2014/main" id="{95660CD6-94A9-43CF-B311-564D3622D1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0232" y="4444464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56591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76250" y="266700"/>
            <a:ext cx="1126807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      2.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llet     3.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llow   5.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nd      6.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A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 stung me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on the thumb.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The wizard waved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his magic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nd.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D1DA66D7-B6A3-4854-9186-2DEDB5561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354" y="2269538"/>
            <a:ext cx="4825646" cy="4074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4139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miss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cross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giant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691668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8414EFF-2BC8-45D5-8611-A98519003472}"/>
              </a:ext>
            </a:extLst>
          </p:cNvPr>
          <p:cNvSpPr txBox="1"/>
          <p:nvPr/>
        </p:nvSpPr>
        <p:spPr>
          <a:xfrm>
            <a:off x="461962" y="167080"/>
            <a:ext cx="11268075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      2.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llet     3. 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sh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4.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llow   5.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nd      6.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mp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7. A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sp stung me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on the thumb.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8. The wizard waved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his magic 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nd.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9. The s</a:t>
            </a:r>
            <a:r>
              <a:rPr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wa</a:t>
            </a:r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n was </a:t>
            </a:r>
          </a:p>
          <a:p>
            <a:r>
              <a:rPr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    made of ice.</a:t>
            </a:r>
          </a:p>
          <a:p>
            <a:endParaRPr lang="en-US" altLang="ja-JP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A057F61-5187-42D7-9988-0C062B295E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7175" y="1947716"/>
            <a:ext cx="3552825" cy="4743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992159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Rectangle 134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7" name="Picture 136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44771740-57AF-437D-B310-7226A63EBA67}"/>
              </a:ext>
            </a:extLst>
          </p:cNvPr>
          <p:cNvSpPr txBox="1"/>
          <p:nvPr/>
        </p:nvSpPr>
        <p:spPr>
          <a:xfrm>
            <a:off x="6828634" y="254632"/>
            <a:ext cx="4805996" cy="140144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Thank you!</a:t>
            </a:r>
            <a:endParaRPr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kumimoji="1"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See </a:t>
            </a: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 you 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ja-JP" sz="9600" b="1" dirty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next lesson.</a:t>
            </a:r>
            <a:endParaRPr kumimoji="1" lang="en-US" altLang="ja-JP" sz="9600" b="1" dirty="0">
              <a:solidFill>
                <a:srgbClr val="000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9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9458" name="Picture 2" descr="Clipart Jolly Phonics Characters - Snake Jolly Phonics Characters ...">
            <a:extLst>
              <a:ext uri="{FF2B5EF4-FFF2-40B4-BE49-F238E27FC236}">
                <a16:creationId xmlns:a16="http://schemas.microsoft.com/office/drawing/2014/main" id="{787895B4-FA1D-4398-9D08-4F036BBF49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6" r="6827" b="3"/>
          <a:stretch/>
        </p:blipFill>
        <p:spPr bwMode="auto">
          <a:xfrm>
            <a:off x="1" y="770037"/>
            <a:ext cx="5298683" cy="6097438"/>
          </a:xfrm>
          <a:custGeom>
            <a:avLst/>
            <a:gdLst/>
            <a:ahLst/>
            <a:cxnLst/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noFill/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61821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miss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cross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giant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magic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5045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miss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cross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giant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magic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large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3752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miss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cross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giant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magic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large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danger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864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5888AB8-56C0-4C57-90D1-44C471F21012}"/>
              </a:ext>
            </a:extLst>
          </p:cNvPr>
          <p:cNvSpPr txBox="1"/>
          <p:nvPr/>
        </p:nvSpPr>
        <p:spPr>
          <a:xfrm>
            <a:off x="723900" y="486043"/>
            <a:ext cx="48672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miss</a:t>
            </a:r>
          </a:p>
          <a:p>
            <a:pPr marL="914400" indent="-914400"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cross</a:t>
            </a:r>
            <a:endParaRPr kumimoji="1" lang="en-US" altLang="ja-JP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  <a:p>
            <a:pPr marL="914400" indent="-914400">
              <a:buFontTx/>
              <a:buAutoNum type="arabicPeriod"/>
            </a:pP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giant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magic</a:t>
            </a:r>
          </a:p>
          <a:p>
            <a:pPr marL="914400" indent="-914400">
              <a:buAutoNum type="arabicPeriod"/>
            </a:pPr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large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6493B8D-674E-4937-9D32-6429492A9945}"/>
              </a:ext>
            </a:extLst>
          </p:cNvPr>
          <p:cNvSpPr txBox="1"/>
          <p:nvPr/>
        </p:nvSpPr>
        <p:spPr>
          <a:xfrm>
            <a:off x="5219700" y="486043"/>
            <a:ext cx="676275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6. danger</a:t>
            </a:r>
          </a:p>
          <a:p>
            <a:r>
              <a:rPr kumimoji="1"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 7. </a:t>
            </a:r>
            <a:r>
              <a:rPr lang="en-US" altLang="ja-JP" sz="7200" dirty="0">
                <a:latin typeface="Cavolini" panose="03000502040302020204" pitchFamily="66" charset="0"/>
                <a:ea typeface="メイリオ" panose="020B0604030504040204" pitchFamily="50" charset="-128"/>
                <a:cs typeface="Cavolini" panose="03000502040302020204" pitchFamily="66" charset="0"/>
              </a:rPr>
              <a:t>orange</a:t>
            </a:r>
            <a:endParaRPr kumimoji="1" lang="ja-JP" altLang="en-US" sz="7200" dirty="0">
              <a:latin typeface="Cavolini" panose="03000502040302020204" pitchFamily="66" charset="0"/>
              <a:ea typeface="メイリオ" panose="020B0604030504040204" pitchFamily="50" charset="-128"/>
              <a:cs typeface="Cavolini" panose="0300050204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468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829</Words>
  <Application>Microsoft Office PowerPoint</Application>
  <PresentationFormat>ワイド画面</PresentationFormat>
  <Paragraphs>265</Paragraphs>
  <Slides>51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51</vt:i4>
      </vt:variant>
    </vt:vector>
  </HeadingPairs>
  <TitlesOfParts>
    <vt:vector size="60" baseType="lpstr">
      <vt:lpstr>メイリオ</vt:lpstr>
      <vt:lpstr>游ゴシック</vt:lpstr>
      <vt:lpstr>游ゴシック Light</vt:lpstr>
      <vt:lpstr>Abadi</vt:lpstr>
      <vt:lpstr>Aharoni</vt:lpstr>
      <vt:lpstr>Arial</vt:lpstr>
      <vt:lpstr>Calibri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7</cp:revision>
  <cp:lastPrinted>2022-07-06T22:21:21Z</cp:lastPrinted>
  <dcterms:created xsi:type="dcterms:W3CDTF">2020-08-27T07:38:45Z</dcterms:created>
  <dcterms:modified xsi:type="dcterms:W3CDTF">2022-08-12T10:52:00Z</dcterms:modified>
</cp:coreProperties>
</file>