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1405" r:id="rId2"/>
    <p:sldId id="266" r:id="rId3"/>
    <p:sldId id="1492" r:id="rId4"/>
    <p:sldId id="1530" r:id="rId5"/>
    <p:sldId id="1529" r:id="rId6"/>
    <p:sldId id="1528" r:id="rId7"/>
    <p:sldId id="1527" r:id="rId8"/>
    <p:sldId id="1526" r:id="rId9"/>
    <p:sldId id="1525" r:id="rId10"/>
    <p:sldId id="1524" r:id="rId11"/>
    <p:sldId id="1523" r:id="rId12"/>
    <p:sldId id="1522" r:id="rId13"/>
    <p:sldId id="1516" r:id="rId14"/>
    <p:sldId id="1517" r:id="rId15"/>
    <p:sldId id="1539" r:id="rId16"/>
    <p:sldId id="1540" r:id="rId17"/>
    <p:sldId id="1541" r:id="rId18"/>
    <p:sldId id="1542" r:id="rId19"/>
    <p:sldId id="785" r:id="rId20"/>
    <p:sldId id="1543" r:id="rId21"/>
    <p:sldId id="820" r:id="rId22"/>
    <p:sldId id="1544" r:id="rId23"/>
    <p:sldId id="1545" r:id="rId24"/>
    <p:sldId id="1546" r:id="rId25"/>
    <p:sldId id="1547" r:id="rId26"/>
    <p:sldId id="1548" r:id="rId27"/>
    <p:sldId id="1549" r:id="rId28"/>
    <p:sldId id="1550" r:id="rId29"/>
    <p:sldId id="1551" r:id="rId30"/>
    <p:sldId id="1552" r:id="rId31"/>
    <p:sldId id="1553" r:id="rId32"/>
    <p:sldId id="1554" r:id="rId33"/>
    <p:sldId id="286" r:id="rId34"/>
    <p:sldId id="283" r:id="rId35"/>
    <p:sldId id="402" r:id="rId36"/>
    <p:sldId id="652" r:id="rId37"/>
    <p:sldId id="297" r:id="rId38"/>
    <p:sldId id="1555" r:id="rId39"/>
    <p:sldId id="1501" r:id="rId40"/>
    <p:sldId id="1538" r:id="rId41"/>
    <p:sldId id="1537" r:id="rId42"/>
    <p:sldId id="1536" r:id="rId43"/>
    <p:sldId id="1535" r:id="rId44"/>
    <p:sldId id="1534" r:id="rId45"/>
    <p:sldId id="1533" r:id="rId46"/>
    <p:sldId id="1532" r:id="rId47"/>
    <p:sldId id="1531" r:id="rId48"/>
    <p:sldId id="321" r:id="rId49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9966"/>
    <a:srgbClr val="FF6600"/>
    <a:srgbClr val="FF66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3784" autoAdjust="0"/>
  </p:normalViewPr>
  <p:slideViewPr>
    <p:cSldViewPr snapToGrid="0">
      <p:cViewPr varScale="1">
        <p:scale>
          <a:sx n="59" d="100"/>
          <a:sy n="59" d="100"/>
        </p:scale>
        <p:origin x="11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183" cy="502596"/>
          </a:xfrm>
          <a:prstGeom prst="rect">
            <a:avLst/>
          </a:prstGeom>
        </p:spPr>
        <p:txBody>
          <a:bodyPr vert="horz" lIns="96576" tIns="48288" rIns="96576" bIns="4828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802" y="0"/>
            <a:ext cx="2984183" cy="502596"/>
          </a:xfrm>
          <a:prstGeom prst="rect">
            <a:avLst/>
          </a:prstGeom>
        </p:spPr>
        <p:txBody>
          <a:bodyPr vert="horz" lIns="96576" tIns="48288" rIns="96576" bIns="48288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6" tIns="48288" rIns="96576" bIns="4828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658" y="4820744"/>
            <a:ext cx="5509260" cy="3944244"/>
          </a:xfrm>
          <a:prstGeom prst="rect">
            <a:avLst/>
          </a:prstGeom>
        </p:spPr>
        <p:txBody>
          <a:bodyPr vert="horz" lIns="96576" tIns="48288" rIns="96576" bIns="4828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4534"/>
            <a:ext cx="2984183" cy="502595"/>
          </a:xfrm>
          <a:prstGeom prst="rect">
            <a:avLst/>
          </a:prstGeom>
        </p:spPr>
        <p:txBody>
          <a:bodyPr vert="horz" lIns="96576" tIns="48288" rIns="96576" bIns="4828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802" y="9514534"/>
            <a:ext cx="2984183" cy="502595"/>
          </a:xfrm>
          <a:prstGeom prst="rect">
            <a:avLst/>
          </a:prstGeom>
        </p:spPr>
        <p:txBody>
          <a:bodyPr vert="horz" lIns="96576" tIns="48288" rIns="96576" bIns="48288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632841" y="3401863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2-5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74090" y="603618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0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this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that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while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wheat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whip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whistle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whiskers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whatever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239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this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that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while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wheat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whip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whistle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whiskers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whatever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aunt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7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this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that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while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wheat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whip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whistle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whiskers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whatever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aunt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uncle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Question marks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Full stops.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0680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6F4F7E-75C6-47D5-AC11-6E702C832665}"/>
              </a:ext>
            </a:extLst>
          </p:cNvPr>
          <p:cNvSpPr txBox="1"/>
          <p:nvPr/>
        </p:nvSpPr>
        <p:spPr>
          <a:xfrm>
            <a:off x="0" y="1228397"/>
            <a:ext cx="117130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time do we have to go to bed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 orphan is a child whose mother and father are dead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old is Grandma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Whose is this photo album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3DF10-BC50-4D33-B4CD-8A0EDD1A6B9E}"/>
              </a:ext>
            </a:extLst>
          </p:cNvPr>
          <p:cNvSpPr txBox="1"/>
          <p:nvPr/>
        </p:nvSpPr>
        <p:spPr>
          <a:xfrm>
            <a:off x="2645229" y="174171"/>
            <a:ext cx="592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2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6F4F7E-75C6-47D5-AC11-6E702C832665}"/>
              </a:ext>
            </a:extLst>
          </p:cNvPr>
          <p:cNvSpPr txBox="1"/>
          <p:nvPr/>
        </p:nvSpPr>
        <p:spPr>
          <a:xfrm>
            <a:off x="0" y="1228397"/>
            <a:ext cx="1171302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time do we have to go to bed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 orphan is a child whose mother and father are dead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old is Grandma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Whose is this photo album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3DF10-BC50-4D33-B4CD-8A0EDD1A6B9E}"/>
              </a:ext>
            </a:extLst>
          </p:cNvPr>
          <p:cNvSpPr txBox="1"/>
          <p:nvPr/>
        </p:nvSpPr>
        <p:spPr>
          <a:xfrm>
            <a:off x="2645229" y="174171"/>
            <a:ext cx="592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6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6F4F7E-75C6-47D5-AC11-6E702C832665}"/>
              </a:ext>
            </a:extLst>
          </p:cNvPr>
          <p:cNvSpPr txBox="1"/>
          <p:nvPr/>
        </p:nvSpPr>
        <p:spPr>
          <a:xfrm>
            <a:off x="0" y="1228397"/>
            <a:ext cx="117130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time do we have to go to bed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 orphan is a child whose mother and father are dead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old is Grandma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Whose is this photo album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3DF10-BC50-4D33-B4CD-8A0EDD1A6B9E}"/>
              </a:ext>
            </a:extLst>
          </p:cNvPr>
          <p:cNvSpPr txBox="1"/>
          <p:nvPr/>
        </p:nvSpPr>
        <p:spPr>
          <a:xfrm>
            <a:off x="2645229" y="174171"/>
            <a:ext cx="592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2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6F4F7E-75C6-47D5-AC11-6E702C832665}"/>
              </a:ext>
            </a:extLst>
          </p:cNvPr>
          <p:cNvSpPr txBox="1"/>
          <p:nvPr/>
        </p:nvSpPr>
        <p:spPr>
          <a:xfrm>
            <a:off x="0" y="1228397"/>
            <a:ext cx="117130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time do we have to go to bed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 orphan is a child whose mother and father are dead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old is Grandma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Whose is this photo album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3DF10-BC50-4D33-B4CD-8A0EDD1A6B9E}"/>
              </a:ext>
            </a:extLst>
          </p:cNvPr>
          <p:cNvSpPr txBox="1"/>
          <p:nvPr/>
        </p:nvSpPr>
        <p:spPr>
          <a:xfrm>
            <a:off x="2645229" y="174171"/>
            <a:ext cx="592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00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6F4F7E-75C6-47D5-AC11-6E702C832665}"/>
              </a:ext>
            </a:extLst>
          </p:cNvPr>
          <p:cNvSpPr txBox="1"/>
          <p:nvPr/>
        </p:nvSpPr>
        <p:spPr>
          <a:xfrm>
            <a:off x="0" y="1228397"/>
            <a:ext cx="117130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What time do we have to go to bed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An orphan is a child whose mother and father are dead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How old is Grandma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Whose is this photo album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endParaRPr kumimoji="1" lang="ja-JP" altLang="en-US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783DF10-BC50-4D33-B4CD-8A0EDD1A6B9E}"/>
              </a:ext>
            </a:extLst>
          </p:cNvPr>
          <p:cNvSpPr txBox="1"/>
          <p:nvPr/>
        </p:nvSpPr>
        <p:spPr>
          <a:xfrm>
            <a:off x="2645229" y="174171"/>
            <a:ext cx="592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 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744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704113" y="3334810"/>
            <a:ext cx="6379029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revise full stops and question marks.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4</a:t>
            </a: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FA062C-C84C-42D0-9B6F-0A76DF97D3EB}"/>
              </a:ext>
            </a:extLst>
          </p:cNvPr>
          <p:cNvSpPr txBox="1"/>
          <p:nvPr/>
        </p:nvSpPr>
        <p:spPr>
          <a:xfrm>
            <a:off x="370114" y="805542"/>
            <a:ext cx="114626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the man sat down on his head was a black hat he was carrying an umbrella a briefcase and a newspaper two old ladies were sitting opposite him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5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840863" y="2434885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Commas in Lists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40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96CC2-2F60-EE77-8CEB-44A4B13A6915}"/>
              </a:ext>
            </a:extLst>
          </p:cNvPr>
          <p:cNvSpPr txBox="1"/>
          <p:nvPr/>
        </p:nvSpPr>
        <p:spPr>
          <a:xfrm>
            <a:off x="284252" y="2178121"/>
            <a:ext cx="11623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200" b="1" dirty="0">
                <a:solidFill>
                  <a:srgbClr val="FF996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orange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yellow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green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200" b="1" dirty="0">
                <a:solidFill>
                  <a:srgbClr val="00B0F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blue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indigo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 and  </a:t>
            </a:r>
            <a:r>
              <a:rPr lang="en-US" altLang="ja-JP" sz="3200" b="1" dirty="0">
                <a:solidFill>
                  <a:srgbClr val="9999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violet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re the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of the rainbow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74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96CC2-2F60-EE77-8CEB-44A4B13A6915}"/>
              </a:ext>
            </a:extLst>
          </p:cNvPr>
          <p:cNvSpPr txBox="1"/>
          <p:nvPr/>
        </p:nvSpPr>
        <p:spPr>
          <a:xfrm>
            <a:off x="284252" y="2178121"/>
            <a:ext cx="11623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Red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orange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yellow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green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blue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indigo  and  violet</a:t>
            </a:r>
          </a:p>
          <a:p>
            <a:endParaRPr kumimoji="1"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re the </a:t>
            </a:r>
            <a:r>
              <a:rPr kumimoji="1"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colours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of the rainbow. 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6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96CC2-2F60-EE77-8CEB-44A4B13A6915}"/>
              </a:ext>
            </a:extLst>
          </p:cNvPr>
          <p:cNvSpPr txBox="1"/>
          <p:nvPr/>
        </p:nvSpPr>
        <p:spPr>
          <a:xfrm>
            <a:off x="61645" y="2609635"/>
            <a:ext cx="12068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Oak  elm  holly  fir  beech  apple and chestnut are all tree.</a:t>
            </a:r>
            <a:r>
              <a:rPr kumimoji="1"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oak tree に対する画像結果">
            <a:extLst>
              <a:ext uri="{FF2B5EF4-FFF2-40B4-BE49-F238E27FC236}">
                <a16:creationId xmlns:a16="http://schemas.microsoft.com/office/drawing/2014/main" id="{82BBB719-6978-A323-D278-06AA73CA5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2" y="4989598"/>
            <a:ext cx="1946833" cy="1806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mtree に対する画像結果">
            <a:extLst>
              <a:ext uri="{FF2B5EF4-FFF2-40B4-BE49-F238E27FC236}">
                <a16:creationId xmlns:a16="http://schemas.microsoft.com/office/drawing/2014/main" id="{2AFD835F-F6D9-62B1-ED81-854DD0F85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57" y="3411339"/>
            <a:ext cx="2098976" cy="1578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lly ree に対する画像結果">
            <a:extLst>
              <a:ext uri="{FF2B5EF4-FFF2-40B4-BE49-F238E27FC236}">
                <a16:creationId xmlns:a16="http://schemas.microsoft.com/office/drawing/2014/main" id="{95D6C1DD-4F81-0E2E-F24E-1119FFC0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18" y="4534098"/>
            <a:ext cx="1408066" cy="2119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r ree に対する画像結果">
            <a:extLst>
              <a:ext uri="{FF2B5EF4-FFF2-40B4-BE49-F238E27FC236}">
                <a16:creationId xmlns:a16="http://schemas.microsoft.com/office/drawing/2014/main" id="{64F170E9-2AAF-A348-138A-051436A5E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04" y="3222477"/>
            <a:ext cx="1492567" cy="2188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ech ree に対する画像結果">
            <a:extLst>
              <a:ext uri="{FF2B5EF4-FFF2-40B4-BE49-F238E27FC236}">
                <a16:creationId xmlns:a16="http://schemas.microsoft.com/office/drawing/2014/main" id="{B73FFD8F-1200-CFF4-3D40-690EF415E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11" y="4529378"/>
            <a:ext cx="1545092" cy="2328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pple ree に対する画像結果">
            <a:extLst>
              <a:ext uri="{FF2B5EF4-FFF2-40B4-BE49-F238E27FC236}">
                <a16:creationId xmlns:a16="http://schemas.microsoft.com/office/drawing/2014/main" id="{51BA99B7-7B03-7DEB-C872-793EA528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403" y="3358710"/>
            <a:ext cx="1919968" cy="1793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estnut ree に対する画像結果">
            <a:extLst>
              <a:ext uri="{FF2B5EF4-FFF2-40B4-BE49-F238E27FC236}">
                <a16:creationId xmlns:a16="http://schemas.microsoft.com/office/drawing/2014/main" id="{C0D276C2-226B-486A-766F-3FB3D5E2E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112" y="5111442"/>
            <a:ext cx="1919968" cy="1498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05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96CC2-2F60-EE77-8CEB-44A4B13A6915}"/>
              </a:ext>
            </a:extLst>
          </p:cNvPr>
          <p:cNvSpPr txBox="1"/>
          <p:nvPr/>
        </p:nvSpPr>
        <p:spPr>
          <a:xfrm>
            <a:off x="61645" y="2609635"/>
            <a:ext cx="120687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Oak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elm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holly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fir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beech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apple and chestnut are all tree.</a:t>
            </a:r>
            <a:r>
              <a:rPr kumimoji="1"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16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96CC2-2F60-EE77-8CEB-44A4B13A6915}"/>
              </a:ext>
            </a:extLst>
          </p:cNvPr>
          <p:cNvSpPr txBox="1"/>
          <p:nvPr/>
        </p:nvSpPr>
        <p:spPr>
          <a:xfrm>
            <a:off x="595901" y="2270588"/>
            <a:ext cx="12068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On the farm there are cows  dogs  cats  horses  sheep</a:t>
            </a:r>
          </a:p>
          <a:p>
            <a:endParaRPr lang="en-US" altLang="ja-JP" sz="3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and chicken.</a:t>
            </a:r>
            <a:r>
              <a:rPr kumimoji="1"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00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96CC2-2F60-EE77-8CEB-44A4B13A6915}"/>
              </a:ext>
            </a:extLst>
          </p:cNvPr>
          <p:cNvSpPr txBox="1"/>
          <p:nvPr/>
        </p:nvSpPr>
        <p:spPr>
          <a:xfrm>
            <a:off x="595901" y="2270588"/>
            <a:ext cx="12068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On the farm there are cows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dogs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cats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horses</a:t>
            </a:r>
            <a:r>
              <a:rPr lang="en-US" altLang="ja-JP" sz="3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,</a:t>
            </a:r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sheep</a:t>
            </a:r>
          </a:p>
          <a:p>
            <a:endParaRPr lang="en-US" altLang="ja-JP" sz="3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and chicken.</a:t>
            </a:r>
            <a:r>
              <a:rPr kumimoji="1" lang="en-US" altLang="ja-JP" sz="3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3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27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96CC2-2F60-EE77-8CEB-44A4B13A6915}"/>
              </a:ext>
            </a:extLst>
          </p:cNvPr>
          <p:cNvSpPr txBox="1"/>
          <p:nvPr/>
        </p:nvSpPr>
        <p:spPr>
          <a:xfrm>
            <a:off x="565078" y="410965"/>
            <a:ext cx="10448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the fruit bowl there are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rapes, oranges, bananas and tangerine. 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ソース画像を表示">
            <a:extLst>
              <a:ext uri="{FF2B5EF4-FFF2-40B4-BE49-F238E27FC236}">
                <a16:creationId xmlns:a16="http://schemas.microsoft.com/office/drawing/2014/main" id="{3917E542-7775-075B-30C3-BABAFDD6E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11" y="3326930"/>
            <a:ext cx="5067247" cy="3356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11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96CC2-2F60-EE77-8CEB-44A4B13A6915}"/>
              </a:ext>
            </a:extLst>
          </p:cNvPr>
          <p:cNvSpPr txBox="1"/>
          <p:nvPr/>
        </p:nvSpPr>
        <p:spPr>
          <a:xfrm>
            <a:off x="565078" y="410965"/>
            <a:ext cx="10448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friends are called 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Kei,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Miori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, Hinata and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Soichiro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050" name="Picture 2" descr="friends child に対する画像結果">
            <a:extLst>
              <a:ext uri="{FF2B5EF4-FFF2-40B4-BE49-F238E27FC236}">
                <a16:creationId xmlns:a16="http://schemas.microsoft.com/office/drawing/2014/main" id="{DB80285D-F8A5-7D0D-6DE9-046EC2883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35" y="3899044"/>
            <a:ext cx="41148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40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t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his</a:t>
            </a:r>
          </a:p>
          <a:p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00770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96CC2-2F60-EE77-8CEB-44A4B13A6915}"/>
              </a:ext>
            </a:extLst>
          </p:cNvPr>
          <p:cNvSpPr txBox="1"/>
          <p:nvPr/>
        </p:nvSpPr>
        <p:spPr>
          <a:xfrm>
            <a:off x="565078" y="410965"/>
            <a:ext cx="10448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When it rains I wear</a:t>
            </a: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raincoat, boots and umbrella.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rain wear child に対する画像結果">
            <a:extLst>
              <a:ext uri="{FF2B5EF4-FFF2-40B4-BE49-F238E27FC236}">
                <a16:creationId xmlns:a16="http://schemas.microsoft.com/office/drawing/2014/main" id="{328847F7-89D0-D474-F79D-26CAD92C2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66" y="4049357"/>
            <a:ext cx="4095750" cy="2581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15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96CC2-2F60-EE77-8CEB-44A4B13A6915}"/>
              </a:ext>
            </a:extLst>
          </p:cNvPr>
          <p:cNvSpPr txBox="1"/>
          <p:nvPr/>
        </p:nvSpPr>
        <p:spPr>
          <a:xfrm>
            <a:off x="565078" y="410965"/>
            <a:ext cx="10448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favourite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games are Japanese chess, Chinese chess and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Nyanko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war.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098" name="Picture 2" descr="games child に対する画像結果">
            <a:extLst>
              <a:ext uri="{FF2B5EF4-FFF2-40B4-BE49-F238E27FC236}">
                <a16:creationId xmlns:a16="http://schemas.microsoft.com/office/drawing/2014/main" id="{DF00F63F-9D7D-CDB7-4906-CE550829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25" y="3791164"/>
            <a:ext cx="4077424" cy="2773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442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1496CC2-2F60-EE77-8CEB-44A4B13A6915}"/>
              </a:ext>
            </a:extLst>
          </p:cNvPr>
          <p:cNvSpPr txBox="1"/>
          <p:nvPr/>
        </p:nvSpPr>
        <p:spPr>
          <a:xfrm>
            <a:off x="565078" y="410965"/>
            <a:ext cx="10448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At the zoo we saw panda bears, red pandas, racoons, birds and donkeys.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zoo animal に対する画像結果">
            <a:extLst>
              <a:ext uri="{FF2B5EF4-FFF2-40B4-BE49-F238E27FC236}">
                <a16:creationId xmlns:a16="http://schemas.microsoft.com/office/drawing/2014/main" id="{E2D772D5-C125-8832-CE83-A3F76BC0A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56" y="3789560"/>
            <a:ext cx="4438650" cy="2657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51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1" y="314323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Family and Friends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-71916" y="1133053"/>
            <a:ext cx="64618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mother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father         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sister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brother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grandma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grandpa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5987143" y="1128678"/>
            <a:ext cx="630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aunt</a:t>
            </a:r>
            <a:endParaRPr kumimoji="1" lang="en-US" altLang="ja-JP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uncle		 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nephew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niece</a:t>
            </a:r>
            <a:endParaRPr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cousin  </a:t>
            </a:r>
            <a:endParaRPr kumimoji="1" lang="en-US" altLang="ja-JP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friend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25B38E-D2CC-4DF9-8F7A-1A75F93E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9" y="97011"/>
            <a:ext cx="1115771" cy="103604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367D9B4-3967-4A41-8AB7-DB946E497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53" y="2437800"/>
            <a:ext cx="877652" cy="118190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D65D3B4-C60E-4AC3-9E72-FE73C0609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0446" y="4960620"/>
            <a:ext cx="2441840" cy="15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92629" y="2173461"/>
            <a:ext cx="45204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ele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ph</a:t>
            </a:r>
            <a:r>
              <a:rPr lang="en-US" altLang="ja-JP" sz="54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ant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</a:t>
            </a:r>
            <a:r>
              <a:rPr lang="en-US" altLang="ja-JP" sz="4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/ </a:t>
            </a:r>
            <a:endParaRPr kumimoji="1" lang="ja-JP" altLang="en-US" sz="4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03073B-56D1-4024-8B11-14220F671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155" y="2566353"/>
            <a:ext cx="4520473" cy="310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31186" y="25845"/>
            <a:ext cx="250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185314" y="1618872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oto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734503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club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flag</a:t>
            </a:r>
          </a:p>
          <a:p>
            <a:pPr algn="ctr"/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one</a:t>
            </a:r>
          </a:p>
          <a:p>
            <a:pPr algn="ctr"/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oto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dol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ele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abet 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ne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niece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155998E-049D-4A20-81CF-10CBE4CA91DA}"/>
              </a:ext>
            </a:extLst>
          </p:cNvPr>
          <p:cNvSpPr txBox="1"/>
          <p:nvPr/>
        </p:nvSpPr>
        <p:spPr>
          <a:xfrm>
            <a:off x="2682371" y="43547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ere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5325995" y="1621698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onic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2589395" y="3319062"/>
            <a:ext cx="287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ew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104727" y="4997225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ele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989D970-2C4D-4DC3-B21E-817B36BE1E0A}"/>
              </a:ext>
            </a:extLst>
          </p:cNvPr>
          <p:cNvSpPr txBox="1"/>
          <p:nvPr/>
        </p:nvSpPr>
        <p:spPr>
          <a:xfrm>
            <a:off x="226555" y="3319062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dol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2499742" y="1598114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abet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5356067" y="0"/>
            <a:ext cx="268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antom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3F57B51-293F-4B7F-BE38-72EAADA7C2EE}"/>
              </a:ext>
            </a:extLst>
          </p:cNvPr>
          <p:cNvSpPr txBox="1"/>
          <p:nvPr/>
        </p:nvSpPr>
        <p:spPr>
          <a:xfrm>
            <a:off x="5325995" y="3272420"/>
            <a:ext cx="290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saxo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one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AC82476-29E5-4AE1-9D99-DD02E640B46A}"/>
              </a:ext>
            </a:extLst>
          </p:cNvPr>
          <p:cNvSpPr txBox="1"/>
          <p:nvPr/>
        </p:nvSpPr>
        <p:spPr>
          <a:xfrm>
            <a:off x="2883505" y="4997225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E632FD-CB71-4D8B-B66C-AA7C69086C8C}"/>
              </a:ext>
            </a:extLst>
          </p:cNvPr>
          <p:cNvSpPr txBox="1"/>
          <p:nvPr/>
        </p:nvSpPr>
        <p:spPr>
          <a:xfrm>
            <a:off x="5285623" y="5007163"/>
            <a:ext cx="3177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otogra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C556156-CB2E-453E-9EF0-967BFBD14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43" y="5549008"/>
            <a:ext cx="1679271" cy="1154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59FD09C-D227-427D-905D-8F9835854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498" y="2129720"/>
            <a:ext cx="1090467" cy="129928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914F2971-0723-4E9C-A29A-F1C7A917F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063" y="5649318"/>
            <a:ext cx="1037701" cy="126660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59ECA81E-648F-45B4-B500-B584CB7D9F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92" y="3943656"/>
            <a:ext cx="2434703" cy="114704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186C3C0-CC44-4BFB-8A53-18AC0E09D5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616358">
            <a:off x="6321779" y="3377161"/>
            <a:ext cx="906026" cy="2178238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7E9A009-96EB-4F57-8A73-85A9FD7DDA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727" y="2154603"/>
            <a:ext cx="1564970" cy="120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F5E9DE6-AE76-4F98-92AE-7E7D0D264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6829" y="608666"/>
            <a:ext cx="1287288" cy="119168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1749F9A3-755C-49D8-95C9-9936FF8EE4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793" y="2175312"/>
            <a:ext cx="1145546" cy="1266605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EF52666D-B419-42BA-ABD8-7FC1BD1331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8048" y="3960606"/>
            <a:ext cx="1382595" cy="122215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A21765CC-27F5-4B15-8E79-DE32196BB6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4438" y="5617288"/>
            <a:ext cx="2261629" cy="1240712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E840BA6-7985-4D83-9AE7-87E4279261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8527" y="595941"/>
            <a:ext cx="1556580" cy="107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5BE8D485-F211-4B38-A8A9-98FAF31E4B0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27230" y="627598"/>
            <a:ext cx="1144585" cy="10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99470" y="2971870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</a:t>
            </a:r>
            <a:r>
              <a:rPr lang="en-US" altLang="ja-JP" sz="4000" b="1" dirty="0" err="1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ph</a:t>
            </a:r>
            <a:r>
              <a:rPr lang="en-US" altLang="ja-JP" sz="4000" b="1" dirty="0">
                <a:solidFill>
                  <a:schemeClr val="bg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&gt; spelling of the /f/ Sound</a:t>
            </a:r>
            <a:endParaRPr kumimoji="1" lang="en-US" altLang="ja-JP" sz="4000" b="1" dirty="0">
              <a:solidFill>
                <a:schemeClr val="bg1"/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1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946C65E-5EE4-4A3E-A13F-18C476A34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845" y="2262868"/>
            <a:ext cx="6711923" cy="36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1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this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that</a:t>
            </a:r>
          </a:p>
          <a:p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550136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ew	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A9FC9E-E2C5-4D77-BBEC-36477759B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843" y="2126214"/>
            <a:ext cx="4256314" cy="376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0067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oto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C9CEA5-E005-44F9-88B7-CD79FA9A5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207" y="1881187"/>
            <a:ext cx="3860872" cy="42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028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oto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antom	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0E2EA54-1111-49C9-8625-EF6F6CF20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94" y="2069875"/>
            <a:ext cx="4006167" cy="37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87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oto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antom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onic	 	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3C595F5-20FA-46FD-BCD9-F1699A19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54" y="2439080"/>
            <a:ext cx="5176426" cy="39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525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oto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antom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onic	 	6. saxo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D08684-2DF9-42D1-AF6F-C2676FE93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328" y="2613296"/>
            <a:ext cx="1491343" cy="358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35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oto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antom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onic	 	6. saxo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Whales and dol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ins live in the sea.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781E0F-B578-40D4-8D8A-67E82C1B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26" y="3878036"/>
            <a:ext cx="414337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AF5B5DD-8CF9-469A-8D5A-D5DE34C04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227" y="3878036"/>
            <a:ext cx="5382431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1883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oto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antom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onic	 	6. saxo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Whales and dol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ins live in the sea.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I took a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otogra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of the ele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CC13C9-4543-471D-97FD-FAA2FD819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7" y="4403243"/>
            <a:ext cx="3081211" cy="2128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7854E3E-A70C-4A57-B5F5-A0E77C7E9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487" y="4834502"/>
            <a:ext cx="1655988" cy="20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68920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195944" y="446314"/>
            <a:ext cx="119960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gra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	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ew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3.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oto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antom	5.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onic	 	6. saxo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one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Whales and dol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ins live in the sea.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I took a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otogra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of the ele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ant.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We know the al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ph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abet.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6514B65-7F20-4C21-8F44-B85C3EE7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058" y="4283989"/>
            <a:ext cx="2002290" cy="238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945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271264" y="1473832"/>
            <a:ext cx="5478085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 </a:t>
            </a:r>
            <a:endParaRPr kumimoji="1" lang="en-US" altLang="ja-JP" sz="54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this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that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while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0374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this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that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while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wheat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66263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this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that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while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wheat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whip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4125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this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that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while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wheat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whip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whistle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3296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199934" y="757630"/>
            <a:ext cx="49381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1. this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2. that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3. while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4. wheat</a:t>
            </a:r>
          </a:p>
          <a:p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5. whip</a:t>
            </a:r>
            <a:endParaRPr kumimoji="1" lang="ja-JP" altLang="en-US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4702629" y="711463"/>
            <a:ext cx="803303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6. whistle</a:t>
            </a: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whiskers</a:t>
            </a:r>
            <a:endParaRPr kumimoji="1" lang="en-US" altLang="ja-JP" sz="66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66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09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5162</TotalTime>
  <Words>951</Words>
  <Application>Microsoft Office PowerPoint</Application>
  <PresentationFormat>ワイド画面</PresentationFormat>
  <Paragraphs>231</Paragraphs>
  <Slides>48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7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514</cp:revision>
  <cp:lastPrinted>2023-05-04T00:40:35Z</cp:lastPrinted>
  <dcterms:created xsi:type="dcterms:W3CDTF">2020-09-05T23:58:43Z</dcterms:created>
  <dcterms:modified xsi:type="dcterms:W3CDTF">2023-05-09T07:56:12Z</dcterms:modified>
</cp:coreProperties>
</file>