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1745" r:id="rId3"/>
    <p:sldId id="2066" r:id="rId4"/>
    <p:sldId id="2065" r:id="rId5"/>
    <p:sldId id="2081" r:id="rId6"/>
    <p:sldId id="2083" r:id="rId7"/>
    <p:sldId id="2084" r:id="rId8"/>
    <p:sldId id="2085" r:id="rId9"/>
    <p:sldId id="2086" r:id="rId10"/>
    <p:sldId id="2091" r:id="rId11"/>
    <p:sldId id="2092" r:id="rId12"/>
    <p:sldId id="2093" r:id="rId13"/>
    <p:sldId id="2094" r:id="rId14"/>
    <p:sldId id="2096" r:id="rId15"/>
    <p:sldId id="2095" r:id="rId16"/>
    <p:sldId id="2097" r:id="rId17"/>
    <p:sldId id="2098" r:id="rId18"/>
    <p:sldId id="2099" r:id="rId19"/>
    <p:sldId id="2100" r:id="rId20"/>
    <p:sldId id="2011" r:id="rId21"/>
    <p:sldId id="2051" r:id="rId22"/>
    <p:sldId id="1900" r:id="rId23"/>
    <p:sldId id="2079" r:id="rId24"/>
    <p:sldId id="2090" r:id="rId25"/>
    <p:sldId id="257" r:id="rId26"/>
    <p:sldId id="2036" r:id="rId27"/>
    <p:sldId id="259" r:id="rId28"/>
    <p:sldId id="1901" r:id="rId29"/>
    <p:sldId id="1893" r:id="rId30"/>
    <p:sldId id="1970" r:id="rId31"/>
    <p:sldId id="2032" r:id="rId32"/>
    <p:sldId id="1941" r:id="rId33"/>
    <p:sldId id="339" r:id="rId34"/>
    <p:sldId id="2061" r:id="rId35"/>
    <p:sldId id="2089" r:id="rId36"/>
    <p:sldId id="2062" r:id="rId37"/>
    <p:sldId id="2088" r:id="rId38"/>
    <p:sldId id="2063" r:id="rId39"/>
    <p:sldId id="2087" r:id="rId40"/>
    <p:sldId id="391" r:id="rId4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3" Type="http://schemas.openxmlformats.org/officeDocument/2006/relationships/image" Target="../media/image27.jpeg"/><Relationship Id="rId7" Type="http://schemas.openxmlformats.org/officeDocument/2006/relationships/image" Target="../media/image26.jpeg"/><Relationship Id="rId12" Type="http://schemas.openxmlformats.org/officeDocument/2006/relationships/image" Target="../media/image22.jpeg"/><Relationship Id="rId17" Type="http://schemas.openxmlformats.org/officeDocument/2006/relationships/image" Target="../media/image21.jpeg"/><Relationship Id="rId2" Type="http://schemas.openxmlformats.org/officeDocument/2006/relationships/image" Target="../media/image9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3.png"/><Relationship Id="rId5" Type="http://schemas.openxmlformats.org/officeDocument/2006/relationships/image" Target="../media/image28.jpeg"/><Relationship Id="rId15" Type="http://schemas.openxmlformats.org/officeDocument/2006/relationships/image" Target="../media/image7.png"/><Relationship Id="rId10" Type="http://schemas.openxmlformats.org/officeDocument/2006/relationships/image" Target="../media/image25.jpeg"/><Relationship Id="rId19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24.jpeg"/><Relationship Id="rId1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5a-35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9" y="396110"/>
            <a:ext cx="2901295" cy="38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new pool </a:t>
            </a:r>
            <a:r>
              <a:rPr kumimoji="1" lang="en-US" altLang="ja-JP" sz="4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have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several water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chutes.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C4125E6-AF4A-4946-A7DF-3CC5A1BDB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2614829"/>
            <a:ext cx="4470930" cy="304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75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new pool 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have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several water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chutes.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2B92962-1586-48A4-A5ED-BE44D2534307}"/>
              </a:ext>
            </a:extLst>
          </p:cNvPr>
          <p:cNvSpPr/>
          <p:nvPr/>
        </p:nvSpPr>
        <p:spPr>
          <a:xfrm>
            <a:off x="2790825" y="284440"/>
            <a:ext cx="1419225" cy="10714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6A39FD-1B0C-4B0B-960A-B2218EDFBB37}"/>
              </a:ext>
            </a:extLst>
          </p:cNvPr>
          <p:cNvSpPr txBox="1"/>
          <p:nvPr/>
        </p:nvSpPr>
        <p:spPr>
          <a:xfrm>
            <a:off x="2790825" y="284440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 </a:t>
            </a:r>
            <a:r>
              <a:rPr kumimoji="1" lang="en-US" altLang="ja-JP" sz="4000" b="1" dirty="0"/>
              <a:t>transitive</a:t>
            </a:r>
            <a:endParaRPr kumimoji="1" lang="ja-JP" altLang="en-US" sz="4000" b="1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C4125E6-AF4A-4946-A7DF-3CC5A1BDB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2614829"/>
            <a:ext cx="4470930" cy="304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23DF130A-75CA-4362-8E48-3F0B393B7C0E}"/>
              </a:ext>
            </a:extLst>
          </p:cNvPr>
          <p:cNvSpPr/>
          <p:nvPr/>
        </p:nvSpPr>
        <p:spPr>
          <a:xfrm>
            <a:off x="290286" y="1602603"/>
            <a:ext cx="2214789" cy="131384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A8A027-C2B2-407D-9694-E233E05220F1}"/>
              </a:ext>
            </a:extLst>
          </p:cNvPr>
          <p:cNvSpPr txBox="1"/>
          <p:nvPr/>
        </p:nvSpPr>
        <p:spPr>
          <a:xfrm>
            <a:off x="1121542" y="2393225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847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machine </a:t>
            </a:r>
            <a:r>
              <a:rPr kumimoji="1" lang="en-US" altLang="ja-JP" sz="4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 working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properly now.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</a:t>
            </a:r>
          </a:p>
        </p:txBody>
      </p:sp>
      <p:pic>
        <p:nvPicPr>
          <p:cNvPr id="5122" name="Picture 2" descr="machine working に対する画像結果">
            <a:extLst>
              <a:ext uri="{FF2B5EF4-FFF2-40B4-BE49-F238E27FC236}">
                <a16:creationId xmlns:a16="http://schemas.microsoft.com/office/drawing/2014/main" id="{746686FD-839A-4CFB-B7A1-0BD92B26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86" y="1924118"/>
            <a:ext cx="4078314" cy="3238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machine 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 working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properly now.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2B92962-1586-48A4-A5ED-BE44D2534307}"/>
              </a:ext>
            </a:extLst>
          </p:cNvPr>
          <p:cNvSpPr/>
          <p:nvPr/>
        </p:nvSpPr>
        <p:spPr>
          <a:xfrm>
            <a:off x="1438275" y="271928"/>
            <a:ext cx="2552700" cy="10714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6A39FD-1B0C-4B0B-960A-B2218EDFBB37}"/>
              </a:ext>
            </a:extLst>
          </p:cNvPr>
          <p:cNvSpPr txBox="1"/>
          <p:nvPr/>
        </p:nvSpPr>
        <p:spPr>
          <a:xfrm>
            <a:off x="1570011" y="284756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 </a:t>
            </a:r>
            <a:r>
              <a:rPr kumimoji="1" lang="en-US" altLang="ja-JP" sz="4000" b="1" dirty="0"/>
              <a:t>intransitive</a:t>
            </a:r>
            <a:endParaRPr kumimoji="1" lang="ja-JP" altLang="en-US" sz="4000" b="1" dirty="0"/>
          </a:p>
        </p:txBody>
      </p:sp>
      <p:pic>
        <p:nvPicPr>
          <p:cNvPr id="5122" name="Picture 2" descr="machine working に対する画像結果">
            <a:extLst>
              <a:ext uri="{FF2B5EF4-FFF2-40B4-BE49-F238E27FC236}">
                <a16:creationId xmlns:a16="http://schemas.microsoft.com/office/drawing/2014/main" id="{746686FD-839A-4CFB-B7A1-0BD92B26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86" y="1924118"/>
            <a:ext cx="4078314" cy="3238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5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knight’s chivalry </a:t>
            </a:r>
            <a:r>
              <a:rPr kumimoji="1" lang="en-US" altLang="ja-JP" sz="4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impressed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 queen.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</a:t>
            </a:r>
          </a:p>
        </p:txBody>
      </p:sp>
      <p:pic>
        <p:nvPicPr>
          <p:cNvPr id="9218" name="Picture 2" descr=" knight chivalry に対する画像結果">
            <a:extLst>
              <a:ext uri="{FF2B5EF4-FFF2-40B4-BE49-F238E27FC236}">
                <a16:creationId xmlns:a16="http://schemas.microsoft.com/office/drawing/2014/main" id="{56AEA169-F53B-463E-A0E8-E4919A0A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30" y="2314644"/>
            <a:ext cx="3826470" cy="3238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80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knight’s chivalry 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impressed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 queen.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2B92962-1586-48A4-A5ED-BE44D2534307}"/>
              </a:ext>
            </a:extLst>
          </p:cNvPr>
          <p:cNvSpPr/>
          <p:nvPr/>
        </p:nvSpPr>
        <p:spPr>
          <a:xfrm>
            <a:off x="3914774" y="304829"/>
            <a:ext cx="2390775" cy="10714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6A39FD-1B0C-4B0B-960A-B2218EDFBB37}"/>
              </a:ext>
            </a:extLst>
          </p:cNvPr>
          <p:cNvSpPr txBox="1"/>
          <p:nvPr/>
        </p:nvSpPr>
        <p:spPr>
          <a:xfrm>
            <a:off x="3902841" y="304829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 </a:t>
            </a:r>
            <a:r>
              <a:rPr kumimoji="1" lang="en-US" altLang="ja-JP" sz="4000" b="1" dirty="0"/>
              <a:t>transitive</a:t>
            </a:r>
            <a:endParaRPr kumimoji="1" lang="ja-JP" altLang="en-US" sz="4000" b="1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301C00A-1E14-405A-A765-30DBEC1D18FF}"/>
              </a:ext>
            </a:extLst>
          </p:cNvPr>
          <p:cNvSpPr/>
          <p:nvPr/>
        </p:nvSpPr>
        <p:spPr>
          <a:xfrm>
            <a:off x="145922" y="1203331"/>
            <a:ext cx="2214789" cy="131384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0EE9A66-A0E0-4F6F-9683-67FA6111A842}"/>
              </a:ext>
            </a:extLst>
          </p:cNvPr>
          <p:cNvSpPr txBox="1"/>
          <p:nvPr/>
        </p:nvSpPr>
        <p:spPr>
          <a:xfrm>
            <a:off x="1017333" y="1982704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pic>
        <p:nvPicPr>
          <p:cNvPr id="9218" name="Picture 2" descr=" knight chivalry に対する画像結果">
            <a:extLst>
              <a:ext uri="{FF2B5EF4-FFF2-40B4-BE49-F238E27FC236}">
                <a16:creationId xmlns:a16="http://schemas.microsoft.com/office/drawing/2014/main" id="{56AEA169-F53B-463E-A0E8-E4919A0A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30" y="2314644"/>
            <a:ext cx="3826470" cy="3238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48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pirates found the secret cache of gold.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 </a:t>
            </a:r>
            <a:r>
              <a:rPr kumimoji="1" lang="en-US" altLang="ja-JP" sz="4000" b="1" dirty="0"/>
              <a:t>transitive</a:t>
            </a:r>
            <a:endParaRPr kumimoji="1" lang="ja-JP" altLang="en-US" sz="4000" b="1" dirty="0"/>
          </a:p>
        </p:txBody>
      </p:sp>
      <p:pic>
        <p:nvPicPr>
          <p:cNvPr id="10242" name="Picture 2" descr=" cache of gold pirate に対する画像結果">
            <a:extLst>
              <a:ext uri="{FF2B5EF4-FFF2-40B4-BE49-F238E27FC236}">
                <a16:creationId xmlns:a16="http://schemas.microsoft.com/office/drawing/2014/main" id="{C684D866-319C-4BA3-B1F8-648008150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46" y="2285161"/>
            <a:ext cx="28860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arte に対する画像結果">
            <a:extLst>
              <a:ext uri="{FF2B5EF4-FFF2-40B4-BE49-F238E27FC236}">
                <a16:creationId xmlns:a16="http://schemas.microsoft.com/office/drawing/2014/main" id="{05EAE561-D30D-427F-847F-1C4DA52A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24" y="1971456"/>
            <a:ext cx="1481707" cy="341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4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pirates 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found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 secret cache of gold.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2B92962-1586-48A4-A5ED-BE44D2534307}"/>
              </a:ext>
            </a:extLst>
          </p:cNvPr>
          <p:cNvSpPr/>
          <p:nvPr/>
        </p:nvSpPr>
        <p:spPr>
          <a:xfrm>
            <a:off x="1512066" y="328289"/>
            <a:ext cx="2078859" cy="10714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6A39FD-1B0C-4B0B-960A-B2218EDFBB37}"/>
              </a:ext>
            </a:extLst>
          </p:cNvPr>
          <p:cNvSpPr txBox="1"/>
          <p:nvPr/>
        </p:nvSpPr>
        <p:spPr>
          <a:xfrm>
            <a:off x="1512066" y="304829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 </a:t>
            </a:r>
            <a:r>
              <a:rPr kumimoji="1" lang="en-US" altLang="ja-JP" sz="4000" b="1" dirty="0"/>
              <a:t>transitive</a:t>
            </a:r>
            <a:endParaRPr kumimoji="1" lang="ja-JP" altLang="en-US" sz="4000" b="1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301C00A-1E14-405A-A765-30DBEC1D18FF}"/>
              </a:ext>
            </a:extLst>
          </p:cNvPr>
          <p:cNvSpPr/>
          <p:nvPr/>
        </p:nvSpPr>
        <p:spPr>
          <a:xfrm>
            <a:off x="8454132" y="480064"/>
            <a:ext cx="1918594" cy="131384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0EE9A66-A0E0-4F6F-9683-67FA6111A842}"/>
              </a:ext>
            </a:extLst>
          </p:cNvPr>
          <p:cNvSpPr txBox="1"/>
          <p:nvPr/>
        </p:nvSpPr>
        <p:spPr>
          <a:xfrm>
            <a:off x="9103866" y="1222757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pic>
        <p:nvPicPr>
          <p:cNvPr id="10242" name="Picture 2" descr=" cache of gold pirate に対する画像結果">
            <a:extLst>
              <a:ext uri="{FF2B5EF4-FFF2-40B4-BE49-F238E27FC236}">
                <a16:creationId xmlns:a16="http://schemas.microsoft.com/office/drawing/2014/main" id="{C684D866-319C-4BA3-B1F8-648008150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46" y="2285161"/>
            <a:ext cx="28860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arte に対する画像結果">
            <a:extLst>
              <a:ext uri="{FF2B5EF4-FFF2-40B4-BE49-F238E27FC236}">
                <a16:creationId xmlns:a16="http://schemas.microsoft.com/office/drawing/2014/main" id="{05EAE561-D30D-427F-847F-1C4DA52A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24" y="1971456"/>
            <a:ext cx="1481707" cy="341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20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crystal chandelier </a:t>
            </a:r>
            <a:r>
              <a:rPr kumimoji="1" lang="en-US" altLang="ja-JP" sz="4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hung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in the great wall.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 </a:t>
            </a:r>
            <a:r>
              <a:rPr kumimoji="1" lang="en-US" altLang="ja-JP" sz="4000" b="1" dirty="0"/>
              <a:t>intransitive</a:t>
            </a:r>
            <a:endParaRPr kumimoji="1" lang="ja-JP" altLang="en-US" sz="4000" b="1" dirty="0"/>
          </a:p>
        </p:txBody>
      </p:sp>
      <p:pic>
        <p:nvPicPr>
          <p:cNvPr id="11266" name="Picture 2" descr="chandelier wall に対する画像結果">
            <a:extLst>
              <a:ext uri="{FF2B5EF4-FFF2-40B4-BE49-F238E27FC236}">
                <a16:creationId xmlns:a16="http://schemas.microsoft.com/office/drawing/2014/main" id="{9D987ECA-9914-4A9B-B557-DB54102B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37" y="1971456"/>
            <a:ext cx="3490912" cy="3490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5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crystal chandelier 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hung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in the great wall.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2B92962-1586-48A4-A5ED-BE44D2534307}"/>
              </a:ext>
            </a:extLst>
          </p:cNvPr>
          <p:cNvSpPr/>
          <p:nvPr/>
        </p:nvSpPr>
        <p:spPr>
          <a:xfrm>
            <a:off x="3623032" y="334312"/>
            <a:ext cx="3015894" cy="10714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6A39FD-1B0C-4B0B-960A-B2218EDFBB37}"/>
              </a:ext>
            </a:extLst>
          </p:cNvPr>
          <p:cNvSpPr txBox="1"/>
          <p:nvPr/>
        </p:nvSpPr>
        <p:spPr>
          <a:xfrm>
            <a:off x="3623031" y="385860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 </a:t>
            </a:r>
            <a:r>
              <a:rPr kumimoji="1" lang="en-US" altLang="ja-JP" sz="4000" b="1" dirty="0"/>
              <a:t>intransitive</a:t>
            </a:r>
            <a:endParaRPr kumimoji="1" lang="ja-JP" altLang="en-US" sz="4000" b="1" dirty="0"/>
          </a:p>
        </p:txBody>
      </p:sp>
      <p:pic>
        <p:nvPicPr>
          <p:cNvPr id="11266" name="Picture 2" descr="chandelier wall に対する画像結果">
            <a:extLst>
              <a:ext uri="{FF2B5EF4-FFF2-40B4-BE49-F238E27FC236}">
                <a16:creationId xmlns:a16="http://schemas.microsoft.com/office/drawing/2014/main" id="{9D987ECA-9914-4A9B-B557-DB54102B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37" y="1971456"/>
            <a:ext cx="3490912" cy="3490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1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651269" y="523196"/>
            <a:ext cx="4840494" cy="3113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Transitive &amp; Intransitive Verbs.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637596" y="2064292"/>
            <a:ext cx="3965050" cy="2729416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D87B7D3-518D-43AF-ABB7-280E61B83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spellings.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001264" y="1691525"/>
            <a:ext cx="4539470" cy="312482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88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952269" y="656100"/>
            <a:ext cx="1046018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informa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expre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agi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identific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omprehen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submi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physi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</a:p>
          <a:p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113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98" y="507999"/>
            <a:ext cx="2320625" cy="3646697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846714" y="55302"/>
            <a:ext cx="5649349" cy="429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&gt;&lt;</a:t>
            </a:r>
            <a:r>
              <a:rPr lang="en-US" altLang="ja-JP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B82553-24B7-4EF4-86D4-EE376D20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" y="55302"/>
            <a:ext cx="1361036" cy="1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1731818" y="1103598"/>
            <a:ext cx="10460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     para</a:t>
            </a:r>
            <a:r>
              <a:rPr lang="en-US" altLang="ja-JP" sz="4000" b="1" dirty="0">
                <a:solidFill>
                  <a:srgbClr val="FF0000"/>
                </a:solidFill>
              </a:rPr>
              <a:t>ch</a:t>
            </a:r>
            <a:r>
              <a:rPr lang="en-US" altLang="ja-JP" sz="4000" b="1" dirty="0"/>
              <a:t>ute                   ca</a:t>
            </a:r>
            <a:r>
              <a:rPr lang="en-US" altLang="ja-JP" sz="4000" b="1" dirty="0">
                <a:solidFill>
                  <a:srgbClr val="FF0000"/>
                </a:solidFill>
              </a:rPr>
              <a:t>che</a:t>
            </a:r>
            <a:r>
              <a:rPr lang="en-US" altLang="ja-JP" sz="4000" b="1" dirty="0"/>
              <a:t>     </a:t>
            </a:r>
            <a:endParaRPr kumimoji="1" lang="en-US" altLang="ja-JP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cache に対する画像結果">
            <a:extLst>
              <a:ext uri="{FF2B5EF4-FFF2-40B4-BE49-F238E27FC236}">
                <a16:creationId xmlns:a16="http://schemas.microsoft.com/office/drawing/2014/main" id="{3A36E716-958B-439A-AFFD-A16CCC4A6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60" y="2131867"/>
            <a:ext cx="447675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rachute に対する画像結果">
            <a:extLst>
              <a:ext uri="{FF2B5EF4-FFF2-40B4-BE49-F238E27FC236}">
                <a16:creationId xmlns:a16="http://schemas.microsoft.com/office/drawing/2014/main" id="{6099D13B-3D01-44E6-836C-E3207A2E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43" y="2060328"/>
            <a:ext cx="3497716" cy="2737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03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1731818" y="1103598"/>
            <a:ext cx="10460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     para</a:t>
            </a:r>
            <a:r>
              <a:rPr lang="en-US" altLang="ja-JP" sz="4000" b="1" dirty="0">
                <a:solidFill>
                  <a:srgbClr val="FF0000"/>
                </a:solidFill>
              </a:rPr>
              <a:t>ch</a:t>
            </a:r>
            <a:r>
              <a:rPr lang="en-US" altLang="ja-JP" sz="4000" b="1" dirty="0"/>
              <a:t>ute                   ca</a:t>
            </a:r>
            <a:r>
              <a:rPr lang="en-US" altLang="ja-JP" sz="4000" b="1" dirty="0">
                <a:solidFill>
                  <a:srgbClr val="FF0000"/>
                </a:solidFill>
              </a:rPr>
              <a:t>che</a:t>
            </a:r>
            <a:r>
              <a:rPr lang="en-US" altLang="ja-JP" sz="4000" b="1" dirty="0"/>
              <a:t>     </a:t>
            </a:r>
            <a:endParaRPr kumimoji="1" lang="en-US" altLang="ja-JP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cache に対する画像結果">
            <a:extLst>
              <a:ext uri="{FF2B5EF4-FFF2-40B4-BE49-F238E27FC236}">
                <a16:creationId xmlns:a16="http://schemas.microsoft.com/office/drawing/2014/main" id="{3A36E716-958B-439A-AFFD-A16CCC4A6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60" y="2131867"/>
            <a:ext cx="447675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rachute に対する画像結果">
            <a:extLst>
              <a:ext uri="{FF2B5EF4-FFF2-40B4-BE49-F238E27FC236}">
                <a16:creationId xmlns:a16="http://schemas.microsoft.com/office/drawing/2014/main" id="{6099D13B-3D01-44E6-836C-E3207A2E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43" y="2060328"/>
            <a:ext cx="3497716" cy="2737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4CCA4E-59FA-432C-A767-619670A4889E}"/>
              </a:ext>
            </a:extLst>
          </p:cNvPr>
          <p:cNvSpPr txBox="1"/>
          <p:nvPr/>
        </p:nvSpPr>
        <p:spPr>
          <a:xfrm>
            <a:off x="4105275" y="5038725"/>
            <a:ext cx="3876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5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r>
              <a:rPr kumimoji="1" lang="en-US" altLang="ja-JP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endParaRPr kumimoji="1" lang="ja-JP" alt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5444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　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ef	 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ute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alet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evron	 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iffon	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ma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10668000" y="18669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2143125" y="473849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6210300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9860280" y="473849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halet  に対する画像結果">
            <a:extLst>
              <a:ext uri="{FF2B5EF4-FFF2-40B4-BE49-F238E27FC236}">
                <a16:creationId xmlns:a16="http://schemas.microsoft.com/office/drawing/2014/main" id="{BF9AFB45-3F3F-4504-95AB-89BCF5581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1600" y="133350"/>
            <a:ext cx="2733593" cy="1817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A3DBF27-FC64-408E-A355-1C145834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851" y="167063"/>
            <a:ext cx="2672897" cy="181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machine working に対する画像結果">
            <a:extLst>
              <a:ext uri="{FF2B5EF4-FFF2-40B4-BE49-F238E27FC236}">
                <a16:creationId xmlns:a16="http://schemas.microsoft.com/office/drawing/2014/main" id="{68763210-B282-47B6-8843-B5C326F0F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599" y="2643280"/>
            <a:ext cx="2638423" cy="2095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hef に対する画像結果">
            <a:extLst>
              <a:ext uri="{FF2B5EF4-FFF2-40B4-BE49-F238E27FC236}">
                <a16:creationId xmlns:a16="http://schemas.microsoft.com/office/drawing/2014/main" id="{EE7225E6-F041-4B56-9688-EA3C7780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5" y="167063"/>
            <a:ext cx="2672897" cy="178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hiffon textile に対する画像結果">
            <a:extLst>
              <a:ext uri="{FF2B5EF4-FFF2-40B4-BE49-F238E27FC236}">
                <a16:creationId xmlns:a16="http://schemas.microsoft.com/office/drawing/2014/main" id="{59FCC8EC-2E7A-44EA-9B9E-8EC9F257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51" y="2693627"/>
            <a:ext cx="3142827" cy="2095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hevron に対する画像結果">
            <a:extLst>
              <a:ext uri="{FF2B5EF4-FFF2-40B4-BE49-F238E27FC236}">
                <a16:creationId xmlns:a16="http://schemas.microsoft.com/office/drawing/2014/main" id="{2812574F-CC7B-420A-A458-CCC5A47D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7" y="2543762"/>
            <a:ext cx="1496722" cy="2245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9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165555" y="18591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ute	  mousta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ateau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79857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bro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ure	      cro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et	          ca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D775BE9-9855-4629-9755-6AEA6CEAD53F}"/>
              </a:ext>
            </a:extLst>
          </p:cNvPr>
          <p:cNvCxnSpPr/>
          <p:nvPr/>
        </p:nvCxnSpPr>
        <p:spPr>
          <a:xfrm>
            <a:off x="1104900" y="2051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549133B-8015-4EDC-91EA-B02D389987C8}"/>
              </a:ext>
            </a:extLst>
          </p:cNvPr>
          <p:cNvCxnSpPr/>
          <p:nvPr/>
        </p:nvCxnSpPr>
        <p:spPr>
          <a:xfrm>
            <a:off x="1676400" y="19812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7929D7A-9E90-4B3D-92F4-5E0CDCF32EA2}"/>
              </a:ext>
            </a:extLst>
          </p:cNvPr>
          <p:cNvCxnSpPr/>
          <p:nvPr/>
        </p:nvCxnSpPr>
        <p:spPr>
          <a:xfrm>
            <a:off x="5695950" y="19812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3C60260-E59A-41E1-9AB8-185FB117ECD7}"/>
              </a:ext>
            </a:extLst>
          </p:cNvPr>
          <p:cNvCxnSpPr/>
          <p:nvPr/>
        </p:nvCxnSpPr>
        <p:spPr>
          <a:xfrm>
            <a:off x="10229850" y="19812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7E5A045-A8C4-4520-BED3-6F338C7C4F75}"/>
              </a:ext>
            </a:extLst>
          </p:cNvPr>
          <p:cNvCxnSpPr/>
          <p:nvPr/>
        </p:nvCxnSpPr>
        <p:spPr>
          <a:xfrm>
            <a:off x="1581150" y="499140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779B477-A6A8-49C3-87CE-445CE9E79F9B}"/>
              </a:ext>
            </a:extLst>
          </p:cNvPr>
          <p:cNvCxnSpPr/>
          <p:nvPr/>
        </p:nvCxnSpPr>
        <p:spPr>
          <a:xfrm>
            <a:off x="5695950" y="488662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32B8AD8-63AF-434B-B269-BB7F4416E087}"/>
              </a:ext>
            </a:extLst>
          </p:cNvPr>
          <p:cNvCxnSpPr/>
          <p:nvPr/>
        </p:nvCxnSpPr>
        <p:spPr>
          <a:xfrm>
            <a:off x="9820275" y="495360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parachute に対する画像結果">
            <a:extLst>
              <a:ext uri="{FF2B5EF4-FFF2-40B4-BE49-F238E27FC236}">
                <a16:creationId xmlns:a16="http://schemas.microsoft.com/office/drawing/2014/main" id="{C27F91D7-1182-4C5E-A470-6B6F3C8DC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3" y="215336"/>
            <a:ext cx="2346820" cy="1836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ache に対する画像結果">
            <a:extLst>
              <a:ext uri="{FF2B5EF4-FFF2-40B4-BE49-F238E27FC236}">
                <a16:creationId xmlns:a16="http://schemas.microsoft.com/office/drawing/2014/main" id="{57B7BB73-347F-4B97-981D-F142A266B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65" y="3028948"/>
            <a:ext cx="3126788" cy="1769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 crochet に対する画像結果">
            <a:extLst>
              <a:ext uri="{FF2B5EF4-FFF2-40B4-BE49-F238E27FC236}">
                <a16:creationId xmlns:a16="http://schemas.microsoft.com/office/drawing/2014/main" id="{F6F920DC-ACAF-475B-82E8-9B46023B6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6" r="2" b="16622"/>
          <a:stretch/>
        </p:blipFill>
        <p:spPr bwMode="auto">
          <a:xfrm>
            <a:off x="4591050" y="2907835"/>
            <a:ext cx="2354953" cy="2011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D92F035-CABC-4662-B4C9-ED67FAF02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23" y="2820003"/>
            <a:ext cx="1600199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moustache に対する画像結果">
            <a:extLst>
              <a:ext uri="{FF2B5EF4-FFF2-40B4-BE49-F238E27FC236}">
                <a16:creationId xmlns:a16="http://schemas.microsoft.com/office/drawing/2014/main" id="{49BC3543-2659-48E9-9772-C486C79F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133532"/>
            <a:ext cx="2657475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ataeu に対する画像結果">
            <a:extLst>
              <a:ext uri="{FF2B5EF4-FFF2-40B4-BE49-F238E27FC236}">
                <a16:creationId xmlns:a16="http://schemas.microsoft.com/office/drawing/2014/main" id="{83B03BAF-F25A-4755-BFFE-3E0FC3F9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20" y="107956"/>
            <a:ext cx="2433317" cy="1894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65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91781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ivalry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enille  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auffeur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685803" y="4865834"/>
            <a:ext cx="11506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  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andelier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aperone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1C9D7E1-3C47-4E04-8898-9B4822EBE093}"/>
              </a:ext>
            </a:extLst>
          </p:cNvPr>
          <p:cNvCxnSpPr/>
          <p:nvPr/>
        </p:nvCxnSpPr>
        <p:spPr>
          <a:xfrm>
            <a:off x="1876425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E5255B8-A80A-4BF3-B318-679C662B8267}"/>
              </a:ext>
            </a:extLst>
          </p:cNvPr>
          <p:cNvCxnSpPr/>
          <p:nvPr/>
        </p:nvCxnSpPr>
        <p:spPr>
          <a:xfrm>
            <a:off x="2438400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E39BFF8-FAA8-498D-84F9-1900D59F3FE2}"/>
              </a:ext>
            </a:extLst>
          </p:cNvPr>
          <p:cNvCxnSpPr/>
          <p:nvPr/>
        </p:nvCxnSpPr>
        <p:spPr>
          <a:xfrm>
            <a:off x="5676900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7E59564-C174-4B7F-B714-1242E7FB4070}"/>
              </a:ext>
            </a:extLst>
          </p:cNvPr>
          <p:cNvCxnSpPr/>
          <p:nvPr/>
        </p:nvCxnSpPr>
        <p:spPr>
          <a:xfrm>
            <a:off x="10506075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9D6029D-F792-48E6-8688-DE5801BE78EF}"/>
              </a:ext>
            </a:extLst>
          </p:cNvPr>
          <p:cNvCxnSpPr/>
          <p:nvPr/>
        </p:nvCxnSpPr>
        <p:spPr>
          <a:xfrm>
            <a:off x="1438275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D19D409-78D3-47E5-AF13-79BD6315FA3E}"/>
              </a:ext>
            </a:extLst>
          </p:cNvPr>
          <p:cNvCxnSpPr/>
          <p:nvPr/>
        </p:nvCxnSpPr>
        <p:spPr>
          <a:xfrm>
            <a:off x="5781675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2717CEC-8D45-4831-867F-1C36D29691BF}"/>
              </a:ext>
            </a:extLst>
          </p:cNvPr>
          <p:cNvCxnSpPr/>
          <p:nvPr/>
        </p:nvCxnSpPr>
        <p:spPr>
          <a:xfrm>
            <a:off x="6419850" y="493554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EB0140F-F900-4F54-BDE9-DFB16BA99F31}"/>
              </a:ext>
            </a:extLst>
          </p:cNvPr>
          <p:cNvCxnSpPr/>
          <p:nvPr/>
        </p:nvCxnSpPr>
        <p:spPr>
          <a:xfrm>
            <a:off x="10210800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7D7FE4F-D57C-4B07-AA00-928CEF7D98DA}"/>
              </a:ext>
            </a:extLst>
          </p:cNvPr>
          <p:cNvCxnSpPr/>
          <p:nvPr/>
        </p:nvCxnSpPr>
        <p:spPr>
          <a:xfrm>
            <a:off x="10734675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chaperone history に対する画像結果">
            <a:extLst>
              <a:ext uri="{FF2B5EF4-FFF2-40B4-BE49-F238E27FC236}">
                <a16:creationId xmlns:a16="http://schemas.microsoft.com/office/drawing/2014/main" id="{D441C487-FEDB-45FC-9C8A-511D48942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 r="2183"/>
          <a:stretch/>
        </p:blipFill>
        <p:spPr bwMode="auto">
          <a:xfrm>
            <a:off x="9042164" y="2857500"/>
            <a:ext cx="2406883" cy="2190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hauffeur drive に対する画像結果">
            <a:extLst>
              <a:ext uri="{FF2B5EF4-FFF2-40B4-BE49-F238E27FC236}">
                <a16:creationId xmlns:a16="http://schemas.microsoft.com/office/drawing/2014/main" id="{78D85577-599C-4543-9DA4-379CA3AB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6" y="118657"/>
            <a:ext cx="2833428" cy="1891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handelier wall に対する画像結果">
            <a:extLst>
              <a:ext uri="{FF2B5EF4-FFF2-40B4-BE49-F238E27FC236}">
                <a16:creationId xmlns:a16="http://schemas.microsoft.com/office/drawing/2014/main" id="{C6E9D6B5-EC34-4206-A7F7-50CA7AFC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95" y="2788742"/>
            <a:ext cx="2129500" cy="212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 knight chivalry に対する画像結果">
            <a:extLst>
              <a:ext uri="{FF2B5EF4-FFF2-40B4-BE49-F238E27FC236}">
                <a16:creationId xmlns:a16="http://schemas.microsoft.com/office/drawing/2014/main" id="{E5D23F9F-6BB0-4D54-990C-1798DB4F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0"/>
            <a:ext cx="2559647" cy="2166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henill  に対する画像結果">
            <a:extLst>
              <a:ext uri="{FF2B5EF4-FFF2-40B4-BE49-F238E27FC236}">
                <a16:creationId xmlns:a16="http://schemas.microsoft.com/office/drawing/2014/main" id="{2A3CF813-D155-4ED6-947B-DD4BCA91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95" y="51361"/>
            <a:ext cx="2145700" cy="1950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liche に対する画像結果">
            <a:extLst>
              <a:ext uri="{FF2B5EF4-FFF2-40B4-BE49-F238E27FC236}">
                <a16:creationId xmlns:a16="http://schemas.microsoft.com/office/drawing/2014/main" id="{C19E3FA9-F2F0-43F1-B579-1A85C96C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9" y="3008793"/>
            <a:ext cx="3114675" cy="1926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70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Picture 2" descr=" knight chivalry に対する画像結果">
            <a:extLst>
              <a:ext uri="{FF2B5EF4-FFF2-40B4-BE49-F238E27FC236}">
                <a16:creationId xmlns:a16="http://schemas.microsoft.com/office/drawing/2014/main" id="{17495184-95A2-405F-93B5-02CEEB21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34" y="4486850"/>
            <a:ext cx="1844914" cy="15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henill  に対する画像結果">
            <a:extLst>
              <a:ext uri="{FF2B5EF4-FFF2-40B4-BE49-F238E27FC236}">
                <a16:creationId xmlns:a16="http://schemas.microsoft.com/office/drawing/2014/main" id="{B2BE713B-B762-491F-9827-BBAEBFFD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69" y="4458494"/>
            <a:ext cx="1844914" cy="1677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hauffeur drive に対する画像結果">
            <a:extLst>
              <a:ext uri="{FF2B5EF4-FFF2-40B4-BE49-F238E27FC236}">
                <a16:creationId xmlns:a16="http://schemas.microsoft.com/office/drawing/2014/main" id="{44225E69-405A-4E43-80CD-A72B6367A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113" y="4662642"/>
            <a:ext cx="1901167" cy="1268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liche に対する画像結果">
            <a:extLst>
              <a:ext uri="{FF2B5EF4-FFF2-40B4-BE49-F238E27FC236}">
                <a16:creationId xmlns:a16="http://schemas.microsoft.com/office/drawing/2014/main" id="{D477870B-1616-4F02-92DE-E06D3B89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29" y="4632027"/>
            <a:ext cx="2176348" cy="1346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handelier wall に対する画像結果">
            <a:extLst>
              <a:ext uri="{FF2B5EF4-FFF2-40B4-BE49-F238E27FC236}">
                <a16:creationId xmlns:a16="http://schemas.microsoft.com/office/drawing/2014/main" id="{EE19671C-7C1A-4917-9F3C-78EBB1BC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779" y="4472852"/>
            <a:ext cx="1744744" cy="174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haperone history に対する画像結果">
            <a:extLst>
              <a:ext uri="{FF2B5EF4-FFF2-40B4-BE49-F238E27FC236}">
                <a16:creationId xmlns:a16="http://schemas.microsoft.com/office/drawing/2014/main" id="{C14F5714-E3D6-42BC-A53A-F5E21D1A8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 r="2183"/>
          <a:stretch/>
        </p:blipFill>
        <p:spPr bwMode="auto">
          <a:xfrm>
            <a:off x="89255" y="4533931"/>
            <a:ext cx="1694683" cy="1542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parachute に対する画像結果">
            <a:extLst>
              <a:ext uri="{FF2B5EF4-FFF2-40B4-BE49-F238E27FC236}">
                <a16:creationId xmlns:a16="http://schemas.microsoft.com/office/drawing/2014/main" id="{B2938065-28F0-4FF5-9A24-E12FF6B1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586"/>
            <a:ext cx="1916987" cy="1500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moustache に対する画像結果">
            <a:extLst>
              <a:ext uri="{FF2B5EF4-FFF2-40B4-BE49-F238E27FC236}">
                <a16:creationId xmlns:a16="http://schemas.microsoft.com/office/drawing/2014/main" id="{BB42C1A6-9312-4A20-ABF2-E20FAD6D6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99" y="2492417"/>
            <a:ext cx="1868250" cy="1406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hataeu に対する画像結果">
            <a:extLst>
              <a:ext uri="{FF2B5EF4-FFF2-40B4-BE49-F238E27FC236}">
                <a16:creationId xmlns:a16="http://schemas.microsoft.com/office/drawing/2014/main" id="{BE114A75-FABD-49C5-BA9B-275266F46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61" y="2500272"/>
            <a:ext cx="1795782" cy="1398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DDCF700D-2122-4A1E-ABC4-FE414A2F5A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7371" y="2399507"/>
            <a:ext cx="1178096" cy="157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2" descr=" crochet に対する画像結果">
            <a:extLst>
              <a:ext uri="{FF2B5EF4-FFF2-40B4-BE49-F238E27FC236}">
                <a16:creationId xmlns:a16="http://schemas.microsoft.com/office/drawing/2014/main" id="{ABB7430B-BDD1-4D65-A534-EDBE3B924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6" r="2" b="16622"/>
          <a:stretch/>
        </p:blipFill>
        <p:spPr bwMode="auto">
          <a:xfrm>
            <a:off x="8364019" y="2451703"/>
            <a:ext cx="1814659" cy="155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ache に対する画像結果">
            <a:extLst>
              <a:ext uri="{FF2B5EF4-FFF2-40B4-BE49-F238E27FC236}">
                <a16:creationId xmlns:a16="http://schemas.microsoft.com/office/drawing/2014/main" id="{FE222271-A422-48CF-A374-A80488F1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10" y="2605096"/>
            <a:ext cx="2054326" cy="1162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hef に対する画像結果">
            <a:extLst>
              <a:ext uri="{FF2B5EF4-FFF2-40B4-BE49-F238E27FC236}">
                <a16:creationId xmlns:a16="http://schemas.microsoft.com/office/drawing/2014/main" id="{FEE06F93-F46E-41E8-8754-2EF03F42E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33" y="176945"/>
            <a:ext cx="2265666" cy="151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8F19EA8C-D737-47D8-8D1B-C9A3AAAD5C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5229" y="117707"/>
            <a:ext cx="2443404" cy="166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2" descr="chalet  に対する画像結果">
            <a:extLst>
              <a:ext uri="{FF2B5EF4-FFF2-40B4-BE49-F238E27FC236}">
                <a16:creationId xmlns:a16="http://schemas.microsoft.com/office/drawing/2014/main" id="{557FA433-BF37-435D-A6F5-CCB2F0C4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7886" y="254920"/>
            <a:ext cx="2201394" cy="1463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hevron に対する画像結果">
            <a:extLst>
              <a:ext uri="{FF2B5EF4-FFF2-40B4-BE49-F238E27FC236}">
                <a16:creationId xmlns:a16="http://schemas.microsoft.com/office/drawing/2014/main" id="{B9379A8F-5340-4387-940D-70C52D70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8" y="111052"/>
            <a:ext cx="1019511" cy="1529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hiffon textile に対する画像結果">
            <a:extLst>
              <a:ext uri="{FF2B5EF4-FFF2-40B4-BE49-F238E27FC236}">
                <a16:creationId xmlns:a16="http://schemas.microsoft.com/office/drawing/2014/main" id="{3B127D5D-510C-4C93-9665-F3FF00F75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48" y="381803"/>
            <a:ext cx="2054326" cy="1369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machine working に対する画像結果">
            <a:extLst>
              <a:ext uri="{FF2B5EF4-FFF2-40B4-BE49-F238E27FC236}">
                <a16:creationId xmlns:a16="http://schemas.microsoft.com/office/drawing/2014/main" id="{6EFC4CE7-D245-4728-80A2-5B900633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72" y="240174"/>
            <a:ext cx="1779196" cy="141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ch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&gt;&lt;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che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 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38126" y="466725"/>
            <a:ext cx="8401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In each sentence, underline the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in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and identify the subject and also the object, if there is one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  Then decide the verb is transitive or intransitive.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77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651268" y="1381217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Match the words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46281" y="346029"/>
            <a:ext cx="4890454" cy="336643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46BD3E-9010-4BE3-9EEC-B30A08AF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32" y="161489"/>
            <a:ext cx="1561627" cy="2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chateau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French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will be hiring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not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chauffeur/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a new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2028824" y="177075"/>
            <a:ext cx="9029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French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chateau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 hiring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chauffeur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chef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136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haperone history に対する画像結果">
            <a:extLst>
              <a:ext uri="{FF2B5EF4-FFF2-40B4-BE49-F238E27FC236}">
                <a16:creationId xmlns:a16="http://schemas.microsoft.com/office/drawing/2014/main" id="{71E3656C-20D7-41E2-ACED-01ED85D0A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 r="2183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365421" y="4522422"/>
            <a:ext cx="5505814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 crochet に対する画像結果">
            <a:extLst>
              <a:ext uri="{FF2B5EF4-FFF2-40B4-BE49-F238E27FC236}">
                <a16:creationId xmlns:a16="http://schemas.microsoft.com/office/drawing/2014/main" id="{2773E33D-C73B-4C32-868F-1B046FAA9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6" r="2" b="16622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59541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136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haperone history に対する画像結果">
            <a:extLst>
              <a:ext uri="{FF2B5EF4-FFF2-40B4-BE49-F238E27FC236}">
                <a16:creationId xmlns:a16="http://schemas.microsoft.com/office/drawing/2014/main" id="{71E3656C-20D7-41E2-ACED-01ED85D0A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 r="2183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365421" y="4522422"/>
            <a:ext cx="5505814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“Do you know how to crochet?” asked the chaperone.</a:t>
            </a:r>
          </a:p>
        </p:txBody>
      </p:sp>
      <p:pic>
        <p:nvPicPr>
          <p:cNvPr id="3074" name="Picture 2" descr=" crochet に対する画像結果">
            <a:extLst>
              <a:ext uri="{FF2B5EF4-FFF2-40B4-BE49-F238E27FC236}">
                <a16:creationId xmlns:a16="http://schemas.microsoft.com/office/drawing/2014/main" id="{2773E33D-C73B-4C32-868F-1B046FAA9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6" r="2" b="16622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83423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endParaRPr kumimoji="1" lang="en-US" altLang="ja-JP" sz="46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charity parachute jump に対する画像結果">
            <a:extLst>
              <a:ext uri="{FF2B5EF4-FFF2-40B4-BE49-F238E27FC236}">
                <a16:creationId xmlns:a16="http://schemas.microsoft.com/office/drawing/2014/main" id="{74304864-0BB2-4F9C-8A38-24F5C0755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r="-1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48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4600" b="1">
                <a:latin typeface="+mj-lt"/>
                <a:ea typeface="+mj-ea"/>
                <a:cs typeface="+mj-cs"/>
              </a:rPr>
              <a:t>My cousin is doing a parachute jump for charity.</a:t>
            </a:r>
            <a:endParaRPr kumimoji="1" lang="en-US" altLang="ja-JP" sz="4600" b="1">
              <a:latin typeface="+mj-lt"/>
              <a:ea typeface="+mj-ea"/>
              <a:cs typeface="+mj-cs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charity parachute jump に対する画像結果">
            <a:extLst>
              <a:ext uri="{FF2B5EF4-FFF2-40B4-BE49-F238E27FC236}">
                <a16:creationId xmlns:a16="http://schemas.microsoft.com/office/drawing/2014/main" id="{74304864-0BB2-4F9C-8A38-24F5C0755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r="-1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73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38881" y="119743"/>
            <a:ext cx="10909640" cy="1913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2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F85920-B967-4922-A8E8-8FE594D1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79" y="2642616"/>
            <a:ext cx="2704338" cy="3605784"/>
          </a:xfrm>
          <a:prstGeom prst="rect">
            <a:avLst/>
          </a:prstGeom>
        </p:spPr>
      </p:pic>
      <p:pic>
        <p:nvPicPr>
          <p:cNvPr id="1026" name="Picture 2" descr="chalet  に対する画像結果">
            <a:extLst>
              <a:ext uri="{FF2B5EF4-FFF2-40B4-BE49-F238E27FC236}">
                <a16:creationId xmlns:a16="http://schemas.microsoft.com/office/drawing/2014/main" id="{8EAD3738-6CEF-4DF7-9AA8-4F0962F87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588" y="2642616"/>
            <a:ext cx="5422231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48631"/>
      </p:ext>
    </p:extLst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38881" y="119743"/>
            <a:ext cx="10909640" cy="1913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The brochure had lots of information on the chalets.</a:t>
            </a:r>
          </a:p>
        </p:txBody>
      </p:sp>
      <p:sp>
        <p:nvSpPr>
          <p:cNvPr id="102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F85920-B967-4922-A8E8-8FE594D1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79" y="2642616"/>
            <a:ext cx="2704338" cy="3605784"/>
          </a:xfrm>
          <a:prstGeom prst="rect">
            <a:avLst/>
          </a:prstGeom>
        </p:spPr>
      </p:pic>
      <p:pic>
        <p:nvPicPr>
          <p:cNvPr id="1026" name="Picture 2" descr="chalet  に対する画像結果">
            <a:extLst>
              <a:ext uri="{FF2B5EF4-FFF2-40B4-BE49-F238E27FC236}">
                <a16:creationId xmlns:a16="http://schemas.microsoft.com/office/drawing/2014/main" id="{8EAD3738-6CEF-4DF7-9AA8-4F0962F87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588" y="2642616"/>
            <a:ext cx="5422231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08258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chef </a:t>
            </a:r>
            <a:r>
              <a:rPr kumimoji="1" lang="en-US" altLang="ja-JP" sz="4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has chopped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vegetables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finely.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op vegetable chef に対する画像結果">
            <a:extLst>
              <a:ext uri="{FF2B5EF4-FFF2-40B4-BE49-F238E27FC236}">
                <a16:creationId xmlns:a16="http://schemas.microsoft.com/office/drawing/2014/main" id="{FF14D03F-63B0-4544-AF8D-1B035270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1" y="2710543"/>
            <a:ext cx="5532422" cy="3290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60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442559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chef 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has chopped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vegetables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finely.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op vegetable chef に対する画像結果">
            <a:extLst>
              <a:ext uri="{FF2B5EF4-FFF2-40B4-BE49-F238E27FC236}">
                <a16:creationId xmlns:a16="http://schemas.microsoft.com/office/drawing/2014/main" id="{FF14D03F-63B0-4544-AF8D-1B035270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1" y="2710543"/>
            <a:ext cx="5532422" cy="3290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2B92962-1586-48A4-A5ED-BE44D2534307}"/>
              </a:ext>
            </a:extLst>
          </p:cNvPr>
          <p:cNvSpPr/>
          <p:nvPr/>
        </p:nvSpPr>
        <p:spPr>
          <a:xfrm>
            <a:off x="1451429" y="275771"/>
            <a:ext cx="1399895" cy="10714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6A39FD-1B0C-4B0B-960A-B2218EDFBB37}"/>
              </a:ext>
            </a:extLst>
          </p:cNvPr>
          <p:cNvSpPr txBox="1"/>
          <p:nvPr/>
        </p:nvSpPr>
        <p:spPr>
          <a:xfrm>
            <a:off x="1431105" y="351074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7E4086E-CD5F-4151-B549-51A3B46B6747}"/>
              </a:ext>
            </a:extLst>
          </p:cNvPr>
          <p:cNvSpPr/>
          <p:nvPr/>
        </p:nvSpPr>
        <p:spPr>
          <a:xfrm>
            <a:off x="7589709" y="398844"/>
            <a:ext cx="3354062" cy="131384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8678E7-A7D9-461D-B1AF-7951D63A7688}"/>
              </a:ext>
            </a:extLst>
          </p:cNvPr>
          <p:cNvSpPr txBox="1"/>
          <p:nvPr/>
        </p:nvSpPr>
        <p:spPr>
          <a:xfrm>
            <a:off x="8957177" y="1189466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60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 </a:t>
            </a:r>
            <a:r>
              <a:rPr kumimoji="1" lang="en-US" altLang="ja-JP" sz="4000" b="1" dirty="0"/>
              <a:t>transitive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1242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chauffeur </a:t>
            </a:r>
            <a:r>
              <a:rPr kumimoji="1" lang="en-US" altLang="ja-JP" sz="4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was driving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very carefully.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</a:t>
            </a:r>
          </a:p>
        </p:txBody>
      </p:sp>
      <p:pic>
        <p:nvPicPr>
          <p:cNvPr id="2050" name="Picture 2" descr="chauffeur drive に対する画像結果">
            <a:extLst>
              <a:ext uri="{FF2B5EF4-FFF2-40B4-BE49-F238E27FC236}">
                <a16:creationId xmlns:a16="http://schemas.microsoft.com/office/drawing/2014/main" id="{3BC16C6B-A639-40C1-9599-A8A160B80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04" y="1728149"/>
            <a:ext cx="5324475" cy="3553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96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chauffeur 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was driving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very carefully.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2B92962-1586-48A4-A5ED-BE44D2534307}"/>
              </a:ext>
            </a:extLst>
          </p:cNvPr>
          <p:cNvSpPr/>
          <p:nvPr/>
        </p:nvSpPr>
        <p:spPr>
          <a:xfrm>
            <a:off x="1451429" y="275771"/>
            <a:ext cx="2882446" cy="10714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6A39FD-1B0C-4B0B-960A-B2218EDFBB37}"/>
              </a:ext>
            </a:extLst>
          </p:cNvPr>
          <p:cNvSpPr txBox="1"/>
          <p:nvPr/>
        </p:nvSpPr>
        <p:spPr>
          <a:xfrm>
            <a:off x="1431105" y="351074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 </a:t>
            </a:r>
            <a:r>
              <a:rPr kumimoji="1" lang="en-US" altLang="ja-JP" sz="4000" b="1" dirty="0"/>
              <a:t>intransitive</a:t>
            </a:r>
            <a:endParaRPr kumimoji="1" lang="ja-JP" altLang="en-US" sz="4000" b="1" dirty="0"/>
          </a:p>
        </p:txBody>
      </p:sp>
      <p:pic>
        <p:nvPicPr>
          <p:cNvPr id="2050" name="Picture 2" descr="chauffeur drive に対する画像結果">
            <a:extLst>
              <a:ext uri="{FF2B5EF4-FFF2-40B4-BE49-F238E27FC236}">
                <a16:creationId xmlns:a16="http://schemas.microsoft.com/office/drawing/2014/main" id="{3BC16C6B-A639-40C1-9599-A8A160B80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04" y="1728149"/>
            <a:ext cx="5324475" cy="3553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7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His parachute </a:t>
            </a:r>
            <a:r>
              <a:rPr kumimoji="1" lang="en-US" altLang="ja-JP" sz="4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opened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just in time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</a:t>
            </a:r>
          </a:p>
        </p:txBody>
      </p:sp>
      <p:pic>
        <p:nvPicPr>
          <p:cNvPr id="3074" name="Picture 2" descr="parachute open に対する画像結果">
            <a:extLst>
              <a:ext uri="{FF2B5EF4-FFF2-40B4-BE49-F238E27FC236}">
                <a16:creationId xmlns:a16="http://schemas.microsoft.com/office/drawing/2014/main" id="{B3268BDF-75AC-4997-B031-EE0018B1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81" y="1842020"/>
            <a:ext cx="3671625" cy="3050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0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90286" y="648017"/>
            <a:ext cx="1161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His parachute 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opened</a:t>
            </a:r>
            <a:r>
              <a:rPr kumimoji="1" lang="en-US" altLang="ja-JP" sz="4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just in time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clipart に対する画像結果">
            <a:extLst>
              <a:ext uri="{FF2B5EF4-FFF2-40B4-BE49-F238E27FC236}">
                <a16:creationId xmlns:a16="http://schemas.microsoft.com/office/drawing/2014/main" id="{5FD2FD9F-8895-42F7-85B9-F7388FA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582" y="231464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2B92962-1586-48A4-A5ED-BE44D2534307}"/>
              </a:ext>
            </a:extLst>
          </p:cNvPr>
          <p:cNvSpPr/>
          <p:nvPr/>
        </p:nvSpPr>
        <p:spPr>
          <a:xfrm>
            <a:off x="1431105" y="284440"/>
            <a:ext cx="2882446" cy="10714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6A39FD-1B0C-4B0B-960A-B2218EDFBB37}"/>
              </a:ext>
            </a:extLst>
          </p:cNvPr>
          <p:cNvSpPr txBox="1"/>
          <p:nvPr/>
        </p:nvSpPr>
        <p:spPr>
          <a:xfrm>
            <a:off x="1431105" y="351074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B2EAE-0B99-4C1E-BA40-4EC0362822D6}"/>
              </a:ext>
            </a:extLst>
          </p:cNvPr>
          <p:cNvSpPr txBox="1"/>
          <p:nvPr/>
        </p:nvSpPr>
        <p:spPr>
          <a:xfrm>
            <a:off x="7992012" y="2587009"/>
            <a:ext cx="39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→ </a:t>
            </a:r>
            <a:r>
              <a:rPr kumimoji="1" lang="en-US" altLang="ja-JP" sz="4000" b="1" dirty="0"/>
              <a:t>intransitive</a:t>
            </a:r>
            <a:endParaRPr kumimoji="1" lang="ja-JP" altLang="en-US" sz="4000" b="1" dirty="0"/>
          </a:p>
        </p:txBody>
      </p:sp>
      <p:pic>
        <p:nvPicPr>
          <p:cNvPr id="3074" name="Picture 2" descr="parachute open に対する画像結果">
            <a:extLst>
              <a:ext uri="{FF2B5EF4-FFF2-40B4-BE49-F238E27FC236}">
                <a16:creationId xmlns:a16="http://schemas.microsoft.com/office/drawing/2014/main" id="{B3268BDF-75AC-4997-B031-EE0018B1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81" y="1842020"/>
            <a:ext cx="3671625" cy="3050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9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7493</TotalTime>
  <Words>421</Words>
  <Application>Microsoft Office PowerPoint</Application>
  <PresentationFormat>ワイド画面</PresentationFormat>
  <Paragraphs>132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7" baseType="lpstr">
      <vt:lpstr>游ゴシック</vt:lpstr>
      <vt:lpstr>游ゴシック Light</vt:lpstr>
      <vt:lpstr>Aharoni</vt:lpstr>
      <vt:lpstr>Arial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520</cp:revision>
  <cp:lastPrinted>2022-04-10T00:35:07Z</cp:lastPrinted>
  <dcterms:created xsi:type="dcterms:W3CDTF">2020-10-31T02:23:16Z</dcterms:created>
  <dcterms:modified xsi:type="dcterms:W3CDTF">2022-04-10T00:40:17Z</dcterms:modified>
</cp:coreProperties>
</file>