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312" r:id="rId4"/>
    <p:sldId id="380" r:id="rId5"/>
    <p:sldId id="379" r:id="rId6"/>
    <p:sldId id="378" r:id="rId7"/>
    <p:sldId id="377" r:id="rId8"/>
    <p:sldId id="376" r:id="rId9"/>
    <p:sldId id="375" r:id="rId10"/>
    <p:sldId id="374" r:id="rId11"/>
    <p:sldId id="373" r:id="rId12"/>
    <p:sldId id="372" r:id="rId13"/>
    <p:sldId id="371" r:id="rId14"/>
    <p:sldId id="370" r:id="rId15"/>
    <p:sldId id="369" r:id="rId16"/>
    <p:sldId id="368" r:id="rId17"/>
    <p:sldId id="367" r:id="rId18"/>
    <p:sldId id="366" r:id="rId19"/>
    <p:sldId id="365" r:id="rId20"/>
    <p:sldId id="364" r:id="rId21"/>
    <p:sldId id="286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9" r:id="rId36"/>
    <p:sldId id="330" r:id="rId37"/>
    <p:sldId id="326" r:id="rId38"/>
    <p:sldId id="327" r:id="rId39"/>
    <p:sldId id="334" r:id="rId40"/>
    <p:sldId id="328" r:id="rId41"/>
    <p:sldId id="335" r:id="rId42"/>
    <p:sldId id="331" r:id="rId43"/>
    <p:sldId id="336" r:id="rId44"/>
    <p:sldId id="332" r:id="rId45"/>
    <p:sldId id="333" r:id="rId46"/>
    <p:sldId id="338" r:id="rId47"/>
    <p:sldId id="337" r:id="rId48"/>
    <p:sldId id="348" r:id="rId49"/>
    <p:sldId id="349" r:id="rId50"/>
    <p:sldId id="350" r:id="rId51"/>
    <p:sldId id="346" r:id="rId52"/>
    <p:sldId id="347" r:id="rId53"/>
    <p:sldId id="342" r:id="rId54"/>
    <p:sldId id="344" r:id="rId55"/>
    <p:sldId id="345" r:id="rId56"/>
    <p:sldId id="351" r:id="rId57"/>
    <p:sldId id="353" r:id="rId58"/>
    <p:sldId id="354" r:id="rId59"/>
    <p:sldId id="356" r:id="rId60"/>
    <p:sldId id="357" r:id="rId61"/>
    <p:sldId id="355" r:id="rId62"/>
    <p:sldId id="360" r:id="rId63"/>
    <p:sldId id="361" r:id="rId64"/>
    <p:sldId id="362" r:id="rId65"/>
    <p:sldId id="363" r:id="rId66"/>
    <p:sldId id="385" r:id="rId67"/>
    <p:sldId id="384" r:id="rId68"/>
    <p:sldId id="383" r:id="rId69"/>
    <p:sldId id="382" r:id="rId70"/>
    <p:sldId id="381" r:id="rId71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B0CE2FDA-0BB0-460A-874D-FACBD2DF6A39}">
          <p14:sldIdLst>
            <p14:sldId id="287"/>
            <p14:sldId id="257"/>
            <p14:sldId id="312"/>
            <p14:sldId id="380"/>
            <p14:sldId id="379"/>
            <p14:sldId id="378"/>
            <p14:sldId id="377"/>
            <p14:sldId id="376"/>
            <p14:sldId id="375"/>
            <p14:sldId id="374"/>
            <p14:sldId id="373"/>
            <p14:sldId id="372"/>
            <p14:sldId id="371"/>
            <p14:sldId id="370"/>
            <p14:sldId id="369"/>
            <p14:sldId id="368"/>
            <p14:sldId id="367"/>
            <p14:sldId id="366"/>
            <p14:sldId id="365"/>
            <p14:sldId id="364"/>
            <p14:sldId id="286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9"/>
            <p14:sldId id="330"/>
            <p14:sldId id="326"/>
            <p14:sldId id="327"/>
            <p14:sldId id="334"/>
            <p14:sldId id="328"/>
            <p14:sldId id="335"/>
            <p14:sldId id="331"/>
            <p14:sldId id="336"/>
            <p14:sldId id="332"/>
            <p14:sldId id="333"/>
            <p14:sldId id="338"/>
            <p14:sldId id="337"/>
            <p14:sldId id="348"/>
            <p14:sldId id="349"/>
            <p14:sldId id="350"/>
            <p14:sldId id="346"/>
            <p14:sldId id="347"/>
            <p14:sldId id="342"/>
            <p14:sldId id="344"/>
            <p14:sldId id="345"/>
            <p14:sldId id="351"/>
            <p14:sldId id="353"/>
            <p14:sldId id="354"/>
            <p14:sldId id="356"/>
            <p14:sldId id="357"/>
            <p14:sldId id="355"/>
            <p14:sldId id="360"/>
            <p14:sldId id="361"/>
            <p14:sldId id="362"/>
            <p14:sldId id="363"/>
            <p14:sldId id="385"/>
            <p14:sldId id="384"/>
            <p14:sldId id="383"/>
            <p14:sldId id="382"/>
            <p14:sldId id="3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8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4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C198C-109A-4EBD-91D4-D14F02AD8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035CDFC-4B85-44AF-A553-265C5B34F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CB8B0-79E2-4349-AE93-1F5E1E2EA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2121D4-0401-46BC-9800-497698C1A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248214-47DD-44A5-A595-FC3B1D6DB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44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B42A2D-9A6C-46D9-91B9-DD5D5C94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02F40C-C5BA-4D8F-9DC9-E445F2959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8465C8-3BA6-4E7F-BF21-031A00E66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A3B182-93FD-4A43-AEC0-949581BE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D667C0-67D0-4A68-A8BC-604B74D3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54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12FB88D-9376-465C-AAB0-5C2843D57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BCD8D7-96A6-4375-9827-64851D476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6F6158-A486-4DB5-A856-91802461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EB53F3-DFAA-41DB-B556-0C5CE8688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F43527-75FD-41E0-AAAC-B09C77381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610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674B81-1638-4431-9DD2-E8A30C6B6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2C494B-DC47-4131-8E76-C1F4EF45C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4E815F-6439-48B9-8CE0-34E0022BA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C003E8-93F9-4769-B500-4EF18E224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C172FC-FEDC-4AF2-B969-C9338FEE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579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5BC15F-C247-4C0E-9FAE-B7B33E592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6FF07D-F4A5-468E-9B03-0C010007A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7089E8-887A-4236-9B22-25AA2E6EE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F621CA-D177-4A9E-9706-256CD2134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354EB0-E66A-4F80-84F9-9A4D00E08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16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694451-E90A-465B-84D7-51FCFAF2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B713DC-1A6F-46DF-8306-F6B4E256BC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462527-DBE8-4EBB-9284-9C5A9AA8F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32AB41-7E68-48F5-B934-4315D4A88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83573E-09AE-4C25-AE3E-0525F8D88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98542C-87F6-4EDF-BFFF-570E1EB2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52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04C300-16D3-422E-B7BF-E48D26535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42293F-2EAB-4141-9DE5-2A0081AC0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2B1F19-C0DB-4E9A-B790-6C9B5F80A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FC52595-E92C-49BC-AA22-DFE55AF06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F85DD10-9B72-450E-A633-B807FC87B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CA41BE-0F4E-49DA-B2AC-7C486C14C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C23ADB-7429-46C8-8FEA-0EA927BA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D1DBC0-4078-4BAD-9BA8-CAFDF0FA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55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CE3C5C-0ABF-4B81-A761-1FD4650E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24FF2C-A6EE-4BAC-9272-D4783579D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42C887-3C7E-4150-A502-67EE1C0E6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53E472E-A6BF-4CC6-96EB-7EC79D168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155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D6CF95-6026-4702-8D6E-A7FC5A5D4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1BA2EB1-98FA-4FA8-B33F-F5DAFFE8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D91EDAA-66B2-4A9A-B0C9-2807F4967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240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1753D7-553A-44A9-A9F4-BFB18FBE8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F99E23-E709-4768-9025-B5985BC8E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B53BDFB-CCC1-411D-853E-A9FB27AF8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68D67D-7E05-4E89-A19C-2BDF6EC9C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04D3E-F549-46FE-914D-3EFF60298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64704D-F08D-4BB1-BB76-616E4F5D2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891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E4B27A-E7DF-459E-8B62-162C3B52E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BA13934-A30F-4037-B02A-B876AFB621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4F3834-D05E-474D-9C25-FA0F60A48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DFF617-5C06-47B8-A72C-534487867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6522E5-E452-4B60-9CE8-7D7994F1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6983AF-B507-49AD-ADAD-F69DC3AF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74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E824574-AA8C-4845-97BF-8BF43CCB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1264EFD-29DC-4C0A-8EAE-60172D621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1C3EF-7B0A-4AFD-B552-2499BD360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61141-704A-45BA-B6ED-3ED86E5CDA66}" type="datetimeFigureOut">
              <a:rPr kumimoji="1" lang="ja-JP" altLang="en-US" smtClean="0"/>
              <a:t>2021/10/13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A33469-E30D-477D-B358-3A4DD0D7D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500E67-58EC-44DC-8BD9-FB6454AD0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7FC6-0E3B-4ED3-B8B8-F7B3CE165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6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67009BBA-DC62-4808-B0A8-DC86986B7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3076" name="Picture 4" descr="59 Best Jolly Phonics Reinforcement images | Jolly phonics ...">
            <a:extLst>
              <a:ext uri="{FF2B5EF4-FFF2-40B4-BE49-F238E27FC236}">
                <a16:creationId xmlns:a16="http://schemas.microsoft.com/office/drawing/2014/main" id="{98A47CD1-7B20-44FD-9321-7CB0349BBB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 bwMode="auto">
          <a:xfrm>
            <a:off x="643467" y="680402"/>
            <a:ext cx="5334930" cy="5334930"/>
          </a:xfrm>
          <a:custGeom>
            <a:avLst/>
            <a:gdLst/>
            <a:ahLst/>
            <a:cxnLst/>
            <a:rect l="l" t="t" r="r" b="b"/>
            <a:pathLst>
              <a:path w="2232338" h="2232338">
                <a:moveTo>
                  <a:pt x="1116169" y="0"/>
                </a:moveTo>
                <a:cubicBezTo>
                  <a:pt x="1732612" y="0"/>
                  <a:pt x="2232338" y="499726"/>
                  <a:pt x="2232338" y="1116169"/>
                </a:cubicBezTo>
                <a:cubicBezTo>
                  <a:pt x="2232338" y="1732612"/>
                  <a:pt x="1732612" y="2232338"/>
                  <a:pt x="1116169" y="2232338"/>
                </a:cubicBezTo>
                <a:cubicBezTo>
                  <a:pt x="499726" y="2232338"/>
                  <a:pt x="0" y="1732612"/>
                  <a:pt x="0" y="1116169"/>
                </a:cubicBezTo>
                <a:cubicBezTo>
                  <a:pt x="0" y="499726"/>
                  <a:pt x="499726" y="0"/>
                  <a:pt x="11161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Arc 138">
            <a:extLst>
              <a:ext uri="{FF2B5EF4-FFF2-40B4-BE49-F238E27FC236}">
                <a16:creationId xmlns:a16="http://schemas.microsoft.com/office/drawing/2014/main" id="{3F9BDB9F-8714-4605-B1BF-670E94960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57504">
            <a:off x="8488250" y="695616"/>
            <a:ext cx="2987899" cy="2987899"/>
          </a:xfrm>
          <a:prstGeom prst="arc">
            <a:avLst>
              <a:gd name="adj1" fmla="val 16200000"/>
              <a:gd name="adj2" fmla="val 2188646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BD19A0A-6B5E-488D-A94C-9F60CE393467}"/>
              </a:ext>
            </a:extLst>
          </p:cNvPr>
          <p:cNvSpPr txBox="1"/>
          <p:nvPr/>
        </p:nvSpPr>
        <p:spPr>
          <a:xfrm>
            <a:off x="6621863" y="643468"/>
            <a:ext cx="4926669" cy="343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6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Jolly Grammar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6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5a-16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CB339924-0C86-4476-A81F-37DCF289E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267" y="4948670"/>
            <a:ext cx="846442" cy="8234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623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08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9.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autograph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238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9.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autograph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10. automotive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954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9.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autograph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10. automotive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11.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autopsy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21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9.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autograph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10. automotive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11.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autopsy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12. autocrat</a:t>
            </a:r>
            <a:endParaRPr kumimoji="1" lang="ja-JP" altLang="en-US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714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9.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autograph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10. automotive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11.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autopsy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12. autocrat</a:t>
            </a:r>
            <a:endParaRPr kumimoji="1" lang="ja-JP" altLang="en-US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13. </a:t>
            </a:r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autoimmune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460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9.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autograph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10. automotive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11.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autopsy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12. autocrat</a:t>
            </a:r>
            <a:endParaRPr kumimoji="1" lang="ja-JP" altLang="en-US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13. </a:t>
            </a:r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autoimmune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14.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autofocus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50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9.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autograph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10. automotive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11.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autopsy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12. autocrat</a:t>
            </a:r>
            <a:endParaRPr kumimoji="1" lang="ja-JP" altLang="en-US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13. </a:t>
            </a:r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autoimmune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14.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autofocus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15.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autocracy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33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9.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autograph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10. automotive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11.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autopsy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12. autocrat</a:t>
            </a:r>
            <a:endParaRPr kumimoji="1" lang="ja-JP" altLang="en-US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13. </a:t>
            </a:r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autoimmune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14.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autofocus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15.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autocracy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16.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autonomous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88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9.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autograph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10. automotive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11.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autopsy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12. autocrat</a:t>
            </a:r>
            <a:endParaRPr kumimoji="1" lang="ja-JP" altLang="en-US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13. </a:t>
            </a:r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autoimmune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14.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autofocus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15.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autocracy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16.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autonomous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automatically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48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3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C5EB62-0AD1-45CB-A3D6-64DDC136D6DC}"/>
              </a:ext>
            </a:extLst>
          </p:cNvPr>
          <p:cNvSpPr txBox="1"/>
          <p:nvPr/>
        </p:nvSpPr>
        <p:spPr>
          <a:xfrm>
            <a:off x="6687737" y="1384296"/>
            <a:ext cx="460534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0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Spelling Test 8</a:t>
            </a:r>
            <a:endParaRPr kumimoji="1" lang="en-US" altLang="ja-JP" sz="50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What is Jolly Phonics? — Jolly Phonics at Home">
            <a:extLst>
              <a:ext uri="{FF2B5EF4-FFF2-40B4-BE49-F238E27FC236}">
                <a16:creationId xmlns:a16="http://schemas.microsoft.com/office/drawing/2014/main" id="{01127DC2-03CD-48F5-BE89-D1AC3CBFA4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52" b="-1"/>
          <a:stretch/>
        </p:blipFill>
        <p:spPr bwMode="auto">
          <a:xfrm>
            <a:off x="473874" y="1057275"/>
            <a:ext cx="5917401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Rectangle 75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77">
            <a:extLst>
              <a:ext uri="{FF2B5EF4-FFF2-40B4-BE49-F238E27FC236}">
                <a16:creationId xmlns:a16="http://schemas.microsoft.com/office/drawing/2014/main" id="{EF36B2BE-65F4-46E3-AFDD-A9AE9E885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32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automobile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9.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autograph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10. automotive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11.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autopsy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12. autocrat</a:t>
            </a:r>
            <a:endParaRPr kumimoji="1" lang="ja-JP" altLang="en-US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13. </a:t>
            </a:r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autoimmune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14.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autofocus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15.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autocracy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16.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autonomous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automatically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18.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autobiography</a:t>
            </a:r>
            <a:endParaRPr kumimoji="1" lang="ja-JP" altLang="en-US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1643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EDB70C25-4C58-496A-A6C8-242E6C82E5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758"/>
          <a:stretch/>
        </p:blipFill>
        <p:spPr bwMode="auto">
          <a:xfrm>
            <a:off x="621675" y="623275"/>
            <a:ext cx="4032621" cy="560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ight Triangle 7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64989" y="623275"/>
            <a:ext cx="658183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40B665-2D03-49AA-8E01-AA33A9444FE3}"/>
              </a:ext>
            </a:extLst>
          </p:cNvPr>
          <p:cNvSpPr txBox="1"/>
          <p:nvPr/>
        </p:nvSpPr>
        <p:spPr>
          <a:xfrm>
            <a:off x="5450209" y="1056640"/>
            <a:ext cx="5799947" cy="341058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8000" b="1" dirty="0">
                <a:latin typeface="Abadi" panose="020B0604020104020204" pitchFamily="34" charset="0"/>
                <a:ea typeface="+mj-ea"/>
                <a:cs typeface="+mj-cs"/>
              </a:rPr>
              <a:t>Let’s review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8000" b="1" dirty="0">
                <a:latin typeface="Abadi" panose="020B0604020104020204" pitchFamily="34" charset="0"/>
                <a:ea typeface="+mj-ea"/>
                <a:cs typeface="+mj-cs"/>
              </a:rPr>
              <a:t>The verb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8000" b="1" dirty="0">
                <a:latin typeface="Abadi" panose="020B0604020104020204" pitchFamily="34" charset="0"/>
                <a:ea typeface="+mj-ea"/>
                <a:cs typeface="+mj-cs"/>
              </a:rPr>
              <a:t>“to have”</a:t>
            </a:r>
          </a:p>
        </p:txBody>
      </p:sp>
    </p:spTree>
    <p:extLst>
      <p:ext uri="{BB962C8B-B14F-4D97-AF65-F5344CB8AC3E}">
        <p14:creationId xmlns:p14="http://schemas.microsoft.com/office/powerpoint/2010/main" val="3878437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Simple Present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have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have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</a:t>
            </a:r>
            <a:r>
              <a:rPr lang="en-US" altLang="ja-JP" sz="4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       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she		</a:t>
            </a:r>
            <a:r>
              <a:rPr lang="en-US" altLang="ja-JP" sz="4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  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it	      </a:t>
            </a:r>
            <a:r>
              <a:rPr lang="en-US" altLang="ja-JP" sz="4000" b="1" u="sng" dirty="0">
                <a:latin typeface="Cavolini" panose="03000502040302020204" pitchFamily="66" charset="0"/>
                <a:cs typeface="Cavolini" panose="03000502040302020204" pitchFamily="66" charset="0"/>
              </a:rPr>
              <a:t>  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we 	have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have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they	have a ball.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4667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Simple Present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have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have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she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it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we 	have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have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they	have a ball.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3993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Continuous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 having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4229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Continuous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 having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you	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011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Continuous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 having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he		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1163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Continuous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 having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she	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58056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Continuous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 having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she	     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it		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58333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Continuous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 having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she	     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it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 a ball.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we 	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3367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220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Continuous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 having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she	     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it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we 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you	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70848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Continuous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 having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she	     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it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we 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they	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56774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F935B2-BDF2-4A7E-8FF8-2C06D3D48CD0}"/>
              </a:ext>
            </a:extLst>
          </p:cNvPr>
          <p:cNvSpPr txBox="1"/>
          <p:nvPr/>
        </p:nvSpPr>
        <p:spPr>
          <a:xfrm>
            <a:off x="2409824" y="238125"/>
            <a:ext cx="7896225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Present Continuous Conjugation</a:t>
            </a:r>
            <a:endParaRPr lang="en-US" altLang="ja-JP" sz="4000" dirty="0">
              <a:solidFill>
                <a:srgbClr val="00B05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endParaRPr kumimoji="1" lang="en-US" altLang="ja-JP" sz="2800" b="1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algn="ctr"/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 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am having</a:t>
            </a:r>
            <a:r>
              <a:rPr kumimoji="1"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kumimoji="1"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he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she	     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   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it	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is having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    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we 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you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pPr algn="ctr"/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they	</a:t>
            </a:r>
            <a:r>
              <a:rPr lang="en-US" altLang="ja-JP" sz="40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are having  </a:t>
            </a:r>
            <a:r>
              <a:rPr lang="en-US" altLang="ja-JP" sz="4000" b="1" dirty="0">
                <a:latin typeface="Cavolini" panose="03000502040302020204" pitchFamily="66" charset="0"/>
                <a:cs typeface="Cavolini" panose="03000502040302020204" pitchFamily="66" charset="0"/>
              </a:rPr>
              <a:t>a ball.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76977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EBAE7C9-7BB9-4307-8DE0-252990AB793E}"/>
              </a:ext>
            </a:extLst>
          </p:cNvPr>
          <p:cNvSpPr txBox="1"/>
          <p:nvPr/>
        </p:nvSpPr>
        <p:spPr>
          <a:xfrm>
            <a:off x="8842248" y="1481328"/>
            <a:ext cx="2926080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54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Identify Verbs</a:t>
            </a:r>
          </a:p>
        </p:txBody>
      </p:sp>
      <p:sp>
        <p:nvSpPr>
          <p:cNvPr id="93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6" name="Picture 2" descr="Try for Free - Jolly Phonics Digital Stories">
            <a:extLst>
              <a:ext uri="{FF2B5EF4-FFF2-40B4-BE49-F238E27FC236}">
                <a16:creationId xmlns:a16="http://schemas.microsoft.com/office/drawing/2014/main" id="{C1BD84D1-093D-47DC-8237-26C1B65E20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0" r="1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98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983996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“Identify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sentence.”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has big feet.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074" name="Picture 2" descr="Sound Stories - Jolly Phonics - Interactive, digital phonics books">
            <a:extLst>
              <a:ext uri="{FF2B5EF4-FFF2-40B4-BE49-F238E27FC236}">
                <a16:creationId xmlns:a16="http://schemas.microsoft.com/office/drawing/2014/main" id="{CA323055-D250-43F7-9A2C-72F5ED28A1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9230" y="213360"/>
            <a:ext cx="1023331" cy="147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8084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69915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I had a large lunch.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616009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a large lunch.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1630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a large lunch.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We will be having a rest soon.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5126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a large lunch.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We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be having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a rest soon.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8272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4262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a large lunch.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We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be having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a rest soon.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She is taller than me.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49506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a large lunch.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We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be having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a rest soon.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She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taller than me.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3132896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a large lunch.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We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be having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a rest soon.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She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taller than me.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You were being very good.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35076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a large lunch.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We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be having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a rest soon.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She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taller than me.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were being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very good.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47779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a large lunch.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We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be having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a rest soon.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She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taller than me.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were being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very good.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They will be late for school.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04004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500A1CD-0456-431A-88DB-867A8569C802}"/>
              </a:ext>
            </a:extLst>
          </p:cNvPr>
          <p:cNvSpPr txBox="1"/>
          <p:nvPr/>
        </p:nvSpPr>
        <p:spPr>
          <a:xfrm>
            <a:off x="599439" y="213360"/>
            <a:ext cx="1108773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Identify the </a:t>
            </a:r>
            <a:r>
              <a:rPr kumimoji="1" lang="en-US" altLang="ja-JP" sz="28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</a:t>
            </a:r>
            <a:r>
              <a:rPr kumimoji="1" lang="en-US" altLang="ja-JP" sz="2800" dirty="0">
                <a:latin typeface="Aharoni" panose="02010803020104030203" pitchFamily="2" charset="-79"/>
                <a:cs typeface="Aharoni" panose="02010803020104030203" pitchFamily="2" charset="-79"/>
              </a:rPr>
              <a:t> in each sentence.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big feet.</a:t>
            </a:r>
          </a:p>
          <a:p>
            <a:endParaRPr kumimoji="1"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a large lunch.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We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be having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a rest soon.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She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is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 taller than me.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were being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very good.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They </a:t>
            </a:r>
            <a:r>
              <a:rPr lang="en-US" altLang="ja-JP" sz="32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be </a:t>
            </a:r>
            <a:r>
              <a:rPr lang="en-US" altLang="ja-JP" sz="3200" dirty="0">
                <a:latin typeface="Aharoni" panose="02010803020104030203" pitchFamily="2" charset="-79"/>
                <a:cs typeface="Aharoni" panose="02010803020104030203" pitchFamily="2" charset="-79"/>
              </a:rPr>
              <a:t>late for school.</a:t>
            </a:r>
          </a:p>
          <a:p>
            <a:endParaRPr lang="en-US" altLang="ja-JP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671253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666A76-B0FD-4355-AF9D-B70DD7CB2BF6}"/>
              </a:ext>
            </a:extLst>
          </p:cNvPr>
          <p:cNvSpPr txBox="1"/>
          <p:nvPr/>
        </p:nvSpPr>
        <p:spPr>
          <a:xfrm>
            <a:off x="6413110" y="640081"/>
            <a:ext cx="5555369" cy="359276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6000" b="1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Remember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6000" b="1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Perfect Tense?</a:t>
            </a:r>
            <a:endParaRPr kumimoji="1" lang="en-US" altLang="ja-JP" sz="6000" b="1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2052" name="Rectangle 70">
            <a:extLst>
              <a:ext uri="{FF2B5EF4-FFF2-40B4-BE49-F238E27FC236}">
                <a16:creationId xmlns:a16="http://schemas.microsoft.com/office/drawing/2014/main" id="{8AD13924-DC7C-4339-B194-8A4EFFBF2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6107584" cy="6858000"/>
          </a:xfrm>
          <a:prstGeom prst="rect">
            <a:avLst/>
          </a:prstGeom>
          <a:solidFill>
            <a:srgbClr val="3F4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26">
            <a:extLst>
              <a:ext uri="{FF2B5EF4-FFF2-40B4-BE49-F238E27FC236}">
                <a16:creationId xmlns:a16="http://schemas.microsoft.com/office/drawing/2014/main" id="{72458505-C9BA-445F-AE75-CFC7FF04F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oming soon… - Jolly Phonics Digital Stories">
            <a:extLst>
              <a:ext uri="{FF2B5EF4-FFF2-40B4-BE49-F238E27FC236}">
                <a16:creationId xmlns:a16="http://schemas.microsoft.com/office/drawing/2014/main" id="{2715AC31-7E50-4C78-9708-CBE90BB96D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5"/>
          <a:stretch/>
        </p:blipFill>
        <p:spPr bwMode="auto">
          <a:xfrm>
            <a:off x="1120701" y="1112060"/>
            <a:ext cx="3861262" cy="463385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8847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029534"/>
            <a:ext cx="1057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walked to school.</a:t>
            </a:r>
            <a:endParaRPr kumimoji="1" lang="ja-JP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D546D9-477B-4AEB-B384-23A24F2381E2}"/>
              </a:ext>
            </a:extLst>
          </p:cNvPr>
          <p:cNvSpPr txBox="1"/>
          <p:nvPr/>
        </p:nvSpPr>
        <p:spPr>
          <a:xfrm>
            <a:off x="895351" y="106204"/>
            <a:ext cx="9910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Perfect </a:t>
            </a:r>
            <a:r>
              <a:rPr kumimoji="1" lang="en-US" altLang="ja-JP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Tenses</a:t>
            </a:r>
            <a:endParaRPr kumimoji="1" lang="ja-JP" altLang="en-US" sz="54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80237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029534"/>
            <a:ext cx="105727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 walked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 walked 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walked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to school.</a:t>
            </a:r>
          </a:p>
          <a:p>
            <a:pPr algn="r"/>
            <a:r>
              <a:rPr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r>
              <a:rPr kumimoji="1"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ain verb?</a:t>
            </a:r>
            <a:endParaRPr kumimoji="1" lang="ja-JP" altLang="en-US" sz="6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D546D9-477B-4AEB-B384-23A24F2381E2}"/>
              </a:ext>
            </a:extLst>
          </p:cNvPr>
          <p:cNvSpPr txBox="1"/>
          <p:nvPr/>
        </p:nvSpPr>
        <p:spPr>
          <a:xfrm>
            <a:off x="895351" y="106204"/>
            <a:ext cx="9910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Perfect </a:t>
            </a:r>
            <a:r>
              <a:rPr kumimoji="1" lang="en-US" altLang="ja-JP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Tenses</a:t>
            </a:r>
            <a:endParaRPr kumimoji="1" lang="ja-JP" altLang="en-US" sz="54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167021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029534"/>
            <a:ext cx="1057275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 walked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 walked 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walked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to school.</a:t>
            </a:r>
          </a:p>
          <a:p>
            <a:pPr algn="r"/>
            <a:r>
              <a:rPr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r>
              <a:rPr kumimoji="1"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ain verb</a:t>
            </a:r>
            <a:endParaRPr kumimoji="1" lang="ja-JP" altLang="en-US" sz="6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kumimoji="1" lang="ja-JP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D546D9-477B-4AEB-B384-23A24F2381E2}"/>
              </a:ext>
            </a:extLst>
          </p:cNvPr>
          <p:cNvSpPr txBox="1"/>
          <p:nvPr/>
        </p:nvSpPr>
        <p:spPr>
          <a:xfrm>
            <a:off x="895351" y="106204"/>
            <a:ext cx="9910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Perfect </a:t>
            </a:r>
            <a:r>
              <a:rPr kumimoji="1" lang="en-US" altLang="ja-JP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Tenses</a:t>
            </a:r>
            <a:endParaRPr kumimoji="1" lang="ja-JP" altLang="en-US" sz="54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EAB49713-FBFD-4454-88B0-7D3541F53262}"/>
              </a:ext>
            </a:extLst>
          </p:cNvPr>
          <p:cNvSpPr/>
          <p:nvPr/>
        </p:nvSpPr>
        <p:spPr>
          <a:xfrm>
            <a:off x="2790825" y="838200"/>
            <a:ext cx="3143250" cy="127635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887E34FE-7203-44A4-B94C-9EBEF886CE1F}"/>
              </a:ext>
            </a:extLst>
          </p:cNvPr>
          <p:cNvSpPr/>
          <p:nvPr/>
        </p:nvSpPr>
        <p:spPr>
          <a:xfrm>
            <a:off x="3228975" y="2745849"/>
            <a:ext cx="3143250" cy="127635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F4E62B37-F28A-48A8-A170-61B669DCBC09}"/>
              </a:ext>
            </a:extLst>
          </p:cNvPr>
          <p:cNvSpPr/>
          <p:nvPr/>
        </p:nvSpPr>
        <p:spPr>
          <a:xfrm>
            <a:off x="4714875" y="4537530"/>
            <a:ext cx="3143250" cy="127635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881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5471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029534"/>
            <a:ext cx="105727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 walked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 walked 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walked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to school.</a:t>
            </a: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         </a:t>
            </a:r>
            <a:r>
              <a:rPr kumimoji="1"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 </a:t>
            </a:r>
            <a:r>
              <a:rPr kumimoji="1" lang="ja-JP" altLang="en-US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→</a:t>
            </a:r>
            <a:r>
              <a:rPr kumimoji="1"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auxiliary verb</a:t>
            </a:r>
            <a:endParaRPr kumimoji="1" lang="ja-JP" altLang="en-US" sz="6000" dirty="0">
              <a:solidFill>
                <a:srgbClr val="0070C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D546D9-477B-4AEB-B384-23A24F2381E2}"/>
              </a:ext>
            </a:extLst>
          </p:cNvPr>
          <p:cNvSpPr txBox="1"/>
          <p:nvPr/>
        </p:nvSpPr>
        <p:spPr>
          <a:xfrm>
            <a:off x="895351" y="106204"/>
            <a:ext cx="9910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Perfect </a:t>
            </a:r>
            <a:r>
              <a:rPr kumimoji="1" lang="en-US" altLang="ja-JP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Tenses</a:t>
            </a:r>
            <a:endParaRPr kumimoji="1" lang="ja-JP" altLang="en-US" sz="54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楕円 3">
            <a:extLst>
              <a:ext uri="{FF2B5EF4-FFF2-40B4-BE49-F238E27FC236}">
                <a16:creationId xmlns:a16="http://schemas.microsoft.com/office/drawing/2014/main" id="{EAB49713-FBFD-4454-88B0-7D3541F53262}"/>
              </a:ext>
            </a:extLst>
          </p:cNvPr>
          <p:cNvSpPr/>
          <p:nvPr/>
        </p:nvSpPr>
        <p:spPr>
          <a:xfrm>
            <a:off x="2790825" y="838200"/>
            <a:ext cx="3143250" cy="127635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887E34FE-7203-44A4-B94C-9EBEF886CE1F}"/>
              </a:ext>
            </a:extLst>
          </p:cNvPr>
          <p:cNvSpPr/>
          <p:nvPr/>
        </p:nvSpPr>
        <p:spPr>
          <a:xfrm>
            <a:off x="3228975" y="2745849"/>
            <a:ext cx="3143250" cy="127635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F4E62B37-F28A-48A8-A170-61B669DCBC09}"/>
              </a:ext>
            </a:extLst>
          </p:cNvPr>
          <p:cNvSpPr/>
          <p:nvPr/>
        </p:nvSpPr>
        <p:spPr>
          <a:xfrm>
            <a:off x="4800600" y="4462164"/>
            <a:ext cx="3143250" cy="127635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4905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DC1E60-BACD-4404-A1AF-5A01DA4B7A2D}"/>
              </a:ext>
            </a:extLst>
          </p:cNvPr>
          <p:cNvSpPr txBox="1"/>
          <p:nvPr/>
        </p:nvSpPr>
        <p:spPr>
          <a:xfrm>
            <a:off x="8332661" y="-320434"/>
            <a:ext cx="4018657" cy="30263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When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speaking to someone?</a:t>
            </a:r>
            <a:endParaRPr kumimoji="1" lang="en-US" altLang="ja-JP" sz="4800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sp>
        <p:nvSpPr>
          <p:cNvPr id="97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Freeform: Shape 100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4102" name="Picture 6" descr="Check here for the latest news from Jolly Phonics.">
            <a:extLst>
              <a:ext uri="{FF2B5EF4-FFF2-40B4-BE49-F238E27FC236}">
                <a16:creationId xmlns:a16="http://schemas.microsoft.com/office/drawing/2014/main" id="{FFD43FE2-9EA3-4941-841B-FB08D12F47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12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92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029534"/>
            <a:ext cx="1057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walked to school.</a:t>
            </a:r>
            <a:endParaRPr kumimoji="1" lang="ja-JP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D546D9-477B-4AEB-B384-23A24F2381E2}"/>
              </a:ext>
            </a:extLst>
          </p:cNvPr>
          <p:cNvSpPr txBox="1"/>
          <p:nvPr/>
        </p:nvSpPr>
        <p:spPr>
          <a:xfrm>
            <a:off x="895351" y="106204"/>
            <a:ext cx="9910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Perfect </a:t>
            </a:r>
            <a:r>
              <a:rPr kumimoji="1" lang="en-US" altLang="ja-JP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Tenses</a:t>
            </a:r>
            <a:endParaRPr kumimoji="1" lang="ja-JP" altLang="en-US" sz="54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416641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029534"/>
            <a:ext cx="1057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r>
              <a:rPr lang="ja-JP" alt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　→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I’ve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walked to school.</a:t>
            </a:r>
            <a:endParaRPr kumimoji="1" lang="ja-JP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D546D9-477B-4AEB-B384-23A24F2381E2}"/>
              </a:ext>
            </a:extLst>
          </p:cNvPr>
          <p:cNvSpPr txBox="1"/>
          <p:nvPr/>
        </p:nvSpPr>
        <p:spPr>
          <a:xfrm>
            <a:off x="895351" y="106204"/>
            <a:ext cx="9910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Perfect </a:t>
            </a:r>
            <a:r>
              <a:rPr kumimoji="1" lang="en-US" altLang="ja-JP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Tenses</a:t>
            </a:r>
            <a:endParaRPr kumimoji="1" lang="ja-JP" altLang="en-US" sz="54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76403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5" y="1029534"/>
            <a:ext cx="1057275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r>
              <a:rPr lang="ja-JP" alt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　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ja-JP" alt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→ </a:t>
            </a:r>
            <a:r>
              <a:rPr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I’d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r>
              <a:rPr lang="ja-JP" alt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　→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I’ve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walked to school.</a:t>
            </a:r>
            <a:endParaRPr kumimoji="1" lang="ja-JP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D546D9-477B-4AEB-B384-23A24F2381E2}"/>
              </a:ext>
            </a:extLst>
          </p:cNvPr>
          <p:cNvSpPr txBox="1"/>
          <p:nvPr/>
        </p:nvSpPr>
        <p:spPr>
          <a:xfrm>
            <a:off x="895351" y="106204"/>
            <a:ext cx="9910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Perfect </a:t>
            </a:r>
            <a:r>
              <a:rPr kumimoji="1" lang="en-US" altLang="ja-JP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Tenses</a:t>
            </a:r>
            <a:endParaRPr kumimoji="1" lang="ja-JP" altLang="en-US" sz="54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791669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7CDAAD3-4D6C-403F-8FE1-37EC77F5094D}"/>
              </a:ext>
            </a:extLst>
          </p:cNvPr>
          <p:cNvSpPr txBox="1"/>
          <p:nvPr/>
        </p:nvSpPr>
        <p:spPr>
          <a:xfrm>
            <a:off x="809624" y="1029534"/>
            <a:ext cx="112871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had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r>
              <a:rPr lang="ja-JP" alt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　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	</a:t>
            </a:r>
            <a:r>
              <a:rPr lang="ja-JP" alt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→ </a:t>
            </a:r>
            <a:r>
              <a:rPr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I’d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</a:p>
          <a:p>
            <a:r>
              <a:rPr lang="ja-JP" alt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　→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I’ve</a:t>
            </a:r>
            <a:r>
              <a:rPr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walked to school.</a:t>
            </a:r>
            <a:endParaRPr kumimoji="1" lang="en-US" altLang="ja-JP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I </a:t>
            </a:r>
            <a:r>
              <a:rPr kumimoji="1" lang="en-US" altLang="ja-JP" sz="6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will have 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walked to school.</a:t>
            </a:r>
          </a:p>
          <a:p>
            <a:r>
              <a:rPr kumimoji="1" lang="ja-JP" altLang="en-US" sz="6000" dirty="0">
                <a:latin typeface="Aharoni" panose="02010803020104030203" pitchFamily="2" charset="-79"/>
                <a:cs typeface="Aharoni" panose="02010803020104030203" pitchFamily="2" charset="-79"/>
              </a:rPr>
              <a:t>　→ </a:t>
            </a:r>
            <a:r>
              <a:rPr kumimoji="1" lang="en-US" altLang="ja-JP" sz="6000" dirty="0">
                <a:solidFill>
                  <a:srgbClr val="0070C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I’ll</a:t>
            </a:r>
            <a:r>
              <a:rPr kumimoji="1" lang="en-US" altLang="ja-JP" sz="6000" dirty="0">
                <a:latin typeface="Aharoni" panose="02010803020104030203" pitchFamily="2" charset="-79"/>
                <a:cs typeface="Aharoni" panose="02010803020104030203" pitchFamily="2" charset="-79"/>
              </a:rPr>
              <a:t> have walked to school.</a:t>
            </a:r>
            <a:endParaRPr kumimoji="1" lang="ja-JP" altLang="en-US" sz="6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5D546D9-477B-4AEB-B384-23A24F2381E2}"/>
              </a:ext>
            </a:extLst>
          </p:cNvPr>
          <p:cNvSpPr txBox="1"/>
          <p:nvPr/>
        </p:nvSpPr>
        <p:spPr>
          <a:xfrm>
            <a:off x="895351" y="106204"/>
            <a:ext cx="9910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54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Perfect </a:t>
            </a:r>
            <a:r>
              <a:rPr kumimoji="1" lang="en-US" altLang="ja-JP" sz="54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Tenses</a:t>
            </a:r>
            <a:endParaRPr kumimoji="1" lang="ja-JP" altLang="en-US" sz="5400" b="1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4339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4347282-4761-4E56-A444-81922E937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2112"/>
              </p:ext>
            </p:extLst>
          </p:nvPr>
        </p:nvGraphicFramePr>
        <p:xfrm>
          <a:off x="257176" y="180975"/>
          <a:ext cx="11696700" cy="65151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98900">
                  <a:extLst>
                    <a:ext uri="{9D8B030D-6E8A-4147-A177-3AD203B41FA5}">
                      <a16:colId xmlns:a16="http://schemas.microsoft.com/office/drawing/2014/main" val="2807239303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424610873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17677057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past perfect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(had)</a:t>
                      </a:r>
                      <a:endParaRPr kumimoji="1" lang="ja-JP" altLang="en-US" sz="2000" b="1" dirty="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present perfect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(have / has)</a:t>
                      </a:r>
                      <a:endParaRPr kumimoji="1" lang="ja-JP" altLang="en-US" sz="2000" b="1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future perfect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(shall / will  have)</a:t>
                      </a:r>
                      <a:endParaRPr kumimoji="1" lang="ja-JP" altLang="en-US" sz="2000" b="1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5952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I’d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I’ve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682685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14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993078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78146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9101806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955488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411230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097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976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4347282-4761-4E56-A444-81922E937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730719"/>
              </p:ext>
            </p:extLst>
          </p:nvPr>
        </p:nvGraphicFramePr>
        <p:xfrm>
          <a:off x="257176" y="180975"/>
          <a:ext cx="11696700" cy="65151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98900">
                  <a:extLst>
                    <a:ext uri="{9D8B030D-6E8A-4147-A177-3AD203B41FA5}">
                      <a16:colId xmlns:a16="http://schemas.microsoft.com/office/drawing/2014/main" val="2807239303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424610873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17677057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past perfect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(had)</a:t>
                      </a:r>
                      <a:endParaRPr kumimoji="1" lang="ja-JP" altLang="en-US" sz="2000" b="1" dirty="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present perfect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(have / has)</a:t>
                      </a:r>
                      <a:endParaRPr kumimoji="1" lang="ja-JP" altLang="en-US" sz="2000" b="1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future perfect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(shall / will  have)</a:t>
                      </a:r>
                      <a:endParaRPr kumimoji="1" lang="ja-JP" altLang="en-US" sz="2000" b="1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5952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I’d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I’ve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682685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you’ve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14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he’d walked 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993078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she’s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78146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it’ll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9101806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we’ve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955488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you’d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411230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they’ll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097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7748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F4347282-4761-4E56-A444-81922E937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62392"/>
              </p:ext>
            </p:extLst>
          </p:nvPr>
        </p:nvGraphicFramePr>
        <p:xfrm>
          <a:off x="257176" y="180975"/>
          <a:ext cx="11696700" cy="65151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898900">
                  <a:extLst>
                    <a:ext uri="{9D8B030D-6E8A-4147-A177-3AD203B41FA5}">
                      <a16:colId xmlns:a16="http://schemas.microsoft.com/office/drawing/2014/main" val="2807239303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4246108732"/>
                    </a:ext>
                  </a:extLst>
                </a:gridCol>
                <a:gridCol w="3898900">
                  <a:extLst>
                    <a:ext uri="{9D8B030D-6E8A-4147-A177-3AD203B41FA5}">
                      <a16:colId xmlns:a16="http://schemas.microsoft.com/office/drawing/2014/main" val="217677057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past perfect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  <a:cs typeface="Aharoni" panose="02010803020104030203" pitchFamily="2" charset="-79"/>
                        </a:rPr>
                        <a:t>(had)</a:t>
                      </a:r>
                      <a:endParaRPr kumimoji="1" lang="ja-JP" altLang="en-US" sz="2000" b="1" dirty="0">
                        <a:latin typeface="Abadi" panose="020B0604020104020204" pitchFamily="34" charset="0"/>
                        <a:cs typeface="Aharoni" panose="02010803020104030203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present perfect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(have / has)</a:t>
                      </a:r>
                      <a:endParaRPr kumimoji="1" lang="ja-JP" altLang="en-US" sz="2000" b="1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future perfect</a:t>
                      </a:r>
                    </a:p>
                    <a:p>
                      <a:pPr algn="ctr"/>
                      <a:r>
                        <a:rPr kumimoji="1" lang="en-US" altLang="ja-JP" sz="2000" b="1" dirty="0">
                          <a:latin typeface="Abadi" panose="020B0604020104020204" pitchFamily="34" charset="0"/>
                        </a:rPr>
                        <a:t>(shall / will  have)</a:t>
                      </a:r>
                      <a:endParaRPr kumimoji="1" lang="ja-JP" altLang="en-US" sz="2000" b="1" dirty="0">
                        <a:latin typeface="Abadi" panose="020B06040201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595204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I’d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I’ve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682685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you’d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you’ve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you’ll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9714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he’d walked 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he’s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he’ll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2993078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she’d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she’s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she’ll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78146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it’d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it’s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it’ll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9101806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we’d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we’ve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we’ll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955488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you’d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you’ve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you’ll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4112305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they’d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they’ve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Cavolini" panose="03000502040302020204" pitchFamily="66" charset="0"/>
                          <a:cs typeface="Cavolini" panose="03000502040302020204" pitchFamily="66" charset="0"/>
                        </a:rPr>
                        <a:t>they’ll have walked</a:t>
                      </a:r>
                      <a:endParaRPr kumimoji="1" lang="ja-JP" altLang="en-US" sz="2400" dirty="0">
                        <a:latin typeface="Cavolini" panose="03000502040302020204" pitchFamily="66" charset="0"/>
                        <a:cs typeface="Cavolini" panose="03000502040302020204" pitchFamily="66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097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3355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BA19FD-D23C-4428-9A6D-20163C6B48E7}"/>
              </a:ext>
            </a:extLst>
          </p:cNvPr>
          <p:cNvSpPr txBox="1"/>
          <p:nvPr/>
        </p:nvSpPr>
        <p:spPr>
          <a:xfrm>
            <a:off x="628651" y="655975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e’s   </a:t>
            </a:r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he’s</a:t>
            </a:r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t’s</a:t>
            </a:r>
            <a:endParaRPr kumimoji="1" lang="ja-JP" altLang="en-US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EA37FB-253B-4E43-991C-8424992985E0}"/>
              </a:ext>
            </a:extLst>
          </p:cNvPr>
          <p:cNvSpPr txBox="1"/>
          <p:nvPr/>
        </p:nvSpPr>
        <p:spPr>
          <a:xfrm>
            <a:off x="2781301" y="2494299"/>
            <a:ext cx="8782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①</a:t>
            </a:r>
            <a:r>
              <a:rPr kumimoji="1" lang="ja-JP" altLang="en-US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kumimoji="1"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He’s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 walked to school.</a:t>
            </a:r>
          </a:p>
          <a:p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5122" name="Picture 2" descr="59 Best Jolly Phonics Reinforcement images | Jolly phonics ...">
            <a:extLst>
              <a:ext uri="{FF2B5EF4-FFF2-40B4-BE49-F238E27FC236}">
                <a16:creationId xmlns:a16="http://schemas.microsoft.com/office/drawing/2014/main" id="{5284EBB8-C200-4191-974F-107E441F1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374988"/>
            <a:ext cx="12001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思考の吹き出し: 雲形 1">
            <a:extLst>
              <a:ext uri="{FF2B5EF4-FFF2-40B4-BE49-F238E27FC236}">
                <a16:creationId xmlns:a16="http://schemas.microsoft.com/office/drawing/2014/main" id="{3D9A3339-7738-4EC4-8315-AE0446FE0DD9}"/>
              </a:ext>
            </a:extLst>
          </p:cNvPr>
          <p:cNvSpPr/>
          <p:nvPr/>
        </p:nvSpPr>
        <p:spPr>
          <a:xfrm>
            <a:off x="28575" y="374988"/>
            <a:ext cx="2838449" cy="2730162"/>
          </a:xfrm>
          <a:prstGeom prst="cloudCallout">
            <a:avLst>
              <a:gd name="adj1" fmla="val 82063"/>
              <a:gd name="adj2" fmla="val -27254"/>
            </a:avLst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854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7614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BA19FD-D23C-4428-9A6D-20163C6B48E7}"/>
              </a:ext>
            </a:extLst>
          </p:cNvPr>
          <p:cNvSpPr txBox="1"/>
          <p:nvPr/>
        </p:nvSpPr>
        <p:spPr>
          <a:xfrm>
            <a:off x="628651" y="655975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e’s   </a:t>
            </a:r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he’s</a:t>
            </a:r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t’s</a:t>
            </a:r>
            <a:endParaRPr kumimoji="1" lang="ja-JP" altLang="en-US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EA37FB-253B-4E43-991C-8424992985E0}"/>
              </a:ext>
            </a:extLst>
          </p:cNvPr>
          <p:cNvSpPr txBox="1"/>
          <p:nvPr/>
        </p:nvSpPr>
        <p:spPr>
          <a:xfrm>
            <a:off x="2743201" y="2465724"/>
            <a:ext cx="87820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①</a:t>
            </a:r>
            <a:r>
              <a:rPr lang="ja-JP" altLang="en-US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kumimoji="1"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He’s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 walked to school.</a:t>
            </a:r>
          </a:p>
          <a:p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 →</a:t>
            </a:r>
            <a:r>
              <a:rPr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walked</a:t>
            </a:r>
            <a:r>
              <a:rPr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to school.</a:t>
            </a:r>
          </a:p>
          <a:p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42CE08C-426D-42C0-AE9B-BE8D6141C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1" y="4060265"/>
            <a:ext cx="1201016" cy="1194920"/>
          </a:xfrm>
          <a:prstGeom prst="rect">
            <a:avLst/>
          </a:prstGeom>
        </p:spPr>
      </p:pic>
      <p:sp>
        <p:nvSpPr>
          <p:cNvPr id="11" name="思考の吹き出し: 雲形 10">
            <a:extLst>
              <a:ext uri="{FF2B5EF4-FFF2-40B4-BE49-F238E27FC236}">
                <a16:creationId xmlns:a16="http://schemas.microsoft.com/office/drawing/2014/main" id="{83E798F8-A120-421C-B987-DC640F9F3326}"/>
              </a:ext>
            </a:extLst>
          </p:cNvPr>
          <p:cNvSpPr/>
          <p:nvPr/>
        </p:nvSpPr>
        <p:spPr>
          <a:xfrm>
            <a:off x="28575" y="374988"/>
            <a:ext cx="2838449" cy="2730162"/>
          </a:xfrm>
          <a:prstGeom prst="cloudCallout">
            <a:avLst>
              <a:gd name="adj1" fmla="val -7199"/>
              <a:gd name="adj2" fmla="val 83690"/>
            </a:avLst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56898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BA19FD-D23C-4428-9A6D-20163C6B48E7}"/>
              </a:ext>
            </a:extLst>
          </p:cNvPr>
          <p:cNvSpPr txBox="1"/>
          <p:nvPr/>
        </p:nvSpPr>
        <p:spPr>
          <a:xfrm>
            <a:off x="9663113" y="427375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e’s   </a:t>
            </a:r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he’s</a:t>
            </a:r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t’s</a:t>
            </a:r>
            <a:endParaRPr kumimoji="1" lang="ja-JP" altLang="en-US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EA37FB-253B-4E43-991C-8424992985E0}"/>
              </a:ext>
            </a:extLst>
          </p:cNvPr>
          <p:cNvSpPr txBox="1"/>
          <p:nvPr/>
        </p:nvSpPr>
        <p:spPr>
          <a:xfrm>
            <a:off x="2743201" y="2465724"/>
            <a:ext cx="87820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① </a:t>
            </a:r>
            <a:r>
              <a:rPr kumimoji="1"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He’s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 walked to school.</a:t>
            </a:r>
          </a:p>
          <a:p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 →</a:t>
            </a:r>
            <a:r>
              <a:rPr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walked</a:t>
            </a:r>
            <a:r>
              <a:rPr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to school.</a:t>
            </a:r>
          </a:p>
          <a:p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②</a:t>
            </a:r>
            <a:r>
              <a:rPr lang="ja-JP" altLang="en-US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kumimoji="1"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He’s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 walking</a:t>
            </a:r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to</a:t>
            </a:r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school.</a:t>
            </a:r>
          </a:p>
          <a:p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9" name="思考の吹き出し: 雲形 8">
            <a:extLst>
              <a:ext uri="{FF2B5EF4-FFF2-40B4-BE49-F238E27FC236}">
                <a16:creationId xmlns:a16="http://schemas.microsoft.com/office/drawing/2014/main" id="{C9CBEF16-CD62-4474-BC45-8A8C597643EB}"/>
              </a:ext>
            </a:extLst>
          </p:cNvPr>
          <p:cNvSpPr/>
          <p:nvPr/>
        </p:nvSpPr>
        <p:spPr>
          <a:xfrm>
            <a:off x="9086851" y="49471"/>
            <a:ext cx="2838449" cy="2730162"/>
          </a:xfrm>
          <a:prstGeom prst="cloudCallout">
            <a:avLst>
              <a:gd name="adj1" fmla="val -88072"/>
              <a:gd name="adj2" fmla="val -1785"/>
            </a:avLst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" name="Picture 2" descr="59 Best Jolly Phonics Reinforcement images | Jolly phonics ...">
            <a:extLst>
              <a:ext uri="{FF2B5EF4-FFF2-40B4-BE49-F238E27FC236}">
                <a16:creationId xmlns:a16="http://schemas.microsoft.com/office/drawing/2014/main" id="{6A3EAA80-B0D6-4BDB-98BB-379CD6976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7973" y="814477"/>
            <a:ext cx="12001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67874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ABA19FD-D23C-4428-9A6D-20163C6B48E7}"/>
              </a:ext>
            </a:extLst>
          </p:cNvPr>
          <p:cNvSpPr txBox="1"/>
          <p:nvPr/>
        </p:nvSpPr>
        <p:spPr>
          <a:xfrm>
            <a:off x="628651" y="655975"/>
            <a:ext cx="24765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e’s   </a:t>
            </a:r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he’s</a:t>
            </a:r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i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t’s</a:t>
            </a:r>
            <a:endParaRPr kumimoji="1" lang="ja-JP" altLang="en-US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EA37FB-253B-4E43-991C-8424992985E0}"/>
              </a:ext>
            </a:extLst>
          </p:cNvPr>
          <p:cNvSpPr txBox="1"/>
          <p:nvPr/>
        </p:nvSpPr>
        <p:spPr>
          <a:xfrm>
            <a:off x="2743201" y="2465724"/>
            <a:ext cx="8782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① </a:t>
            </a:r>
            <a:r>
              <a:rPr kumimoji="1"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He’s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 walked to school.</a:t>
            </a:r>
          </a:p>
          <a:p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 →</a:t>
            </a:r>
            <a:r>
              <a:rPr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walked</a:t>
            </a:r>
            <a:r>
              <a:rPr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to school.</a:t>
            </a:r>
          </a:p>
          <a:p>
            <a:endParaRPr kumimoji="1"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②</a:t>
            </a:r>
            <a:r>
              <a:rPr lang="ja-JP" altLang="en-US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kumimoji="1"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He’s</a:t>
            </a:r>
            <a:r>
              <a:rPr kumimoji="1"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 walking</a:t>
            </a:r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to</a:t>
            </a:r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school.</a:t>
            </a:r>
          </a:p>
          <a:p>
            <a:r>
              <a:rPr lang="ja-JP" altLang="en-US" sz="4400" dirty="0">
                <a:latin typeface="Cavolini" panose="03000502040302020204" pitchFamily="66" charset="0"/>
                <a:cs typeface="Cavolini" panose="03000502040302020204" pitchFamily="66" charset="0"/>
              </a:rPr>
              <a:t> →</a:t>
            </a:r>
            <a:r>
              <a:rPr lang="en-US" altLang="ja-JP" sz="4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He is </a:t>
            </a:r>
            <a:r>
              <a:rPr lang="en-US" altLang="ja-JP" sz="4400" dirty="0">
                <a:latin typeface="Cavolini" panose="03000502040302020204" pitchFamily="66" charset="0"/>
                <a:cs typeface="Cavolini" panose="03000502040302020204" pitchFamily="66" charset="0"/>
              </a:rPr>
              <a:t>walking to school.</a:t>
            </a:r>
          </a:p>
          <a:p>
            <a:endParaRPr lang="en-US" altLang="ja-JP" sz="4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A4E8610-5E0D-4715-92D9-F26D27F29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5492" y="365930"/>
            <a:ext cx="1201016" cy="1194920"/>
          </a:xfrm>
          <a:prstGeom prst="rect">
            <a:avLst/>
          </a:prstGeom>
        </p:spPr>
      </p:pic>
      <p:sp>
        <p:nvSpPr>
          <p:cNvPr id="7" name="思考の吹き出し: 雲形 6">
            <a:extLst>
              <a:ext uri="{FF2B5EF4-FFF2-40B4-BE49-F238E27FC236}">
                <a16:creationId xmlns:a16="http://schemas.microsoft.com/office/drawing/2014/main" id="{9320718A-6B0A-461F-ADDD-A1842FF821D3}"/>
              </a:ext>
            </a:extLst>
          </p:cNvPr>
          <p:cNvSpPr/>
          <p:nvPr/>
        </p:nvSpPr>
        <p:spPr>
          <a:xfrm>
            <a:off x="0" y="365930"/>
            <a:ext cx="2838449" cy="2730162"/>
          </a:xfrm>
          <a:prstGeom prst="cloudCallout">
            <a:avLst>
              <a:gd name="adj1" fmla="val 132398"/>
              <a:gd name="adj2" fmla="val -31440"/>
            </a:avLst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22063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23DB4F1-9407-48DE-82EC-E29E4549F928}"/>
              </a:ext>
            </a:extLst>
          </p:cNvPr>
          <p:cNvSpPr txBox="1"/>
          <p:nvPr/>
        </p:nvSpPr>
        <p:spPr>
          <a:xfrm>
            <a:off x="1423987" y="152400"/>
            <a:ext cx="98774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“have” as a main verb</a:t>
            </a:r>
          </a:p>
          <a:p>
            <a:r>
              <a:rPr kumimoji="1" lang="en-US" altLang="ja-JP" sz="5400" dirty="0"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</a:p>
          <a:p>
            <a:r>
              <a:rPr lang="en-US" altLang="ja-JP" sz="5400" dirty="0">
                <a:latin typeface="Cavolini" panose="03000502040302020204" pitchFamily="66" charset="0"/>
                <a:cs typeface="Cavolini" panose="03000502040302020204" pitchFamily="66" charset="0"/>
              </a:rPr>
              <a:t>I </a:t>
            </a:r>
            <a:r>
              <a:rPr lang="en-US" altLang="ja-JP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have</a:t>
            </a:r>
            <a:r>
              <a:rPr lang="en-US" altLang="ja-JP" sz="5400" dirty="0">
                <a:latin typeface="Cavolini" panose="03000502040302020204" pitchFamily="66" charset="0"/>
                <a:cs typeface="Cavolini" panose="03000502040302020204" pitchFamily="66" charset="0"/>
              </a:rPr>
              <a:t> a sister.</a:t>
            </a:r>
          </a:p>
          <a:p>
            <a:r>
              <a:rPr kumimoji="1" lang="en-US" altLang="ja-JP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×</a:t>
            </a:r>
            <a:r>
              <a:rPr kumimoji="1" lang="en-US" altLang="ja-JP" sz="5400" dirty="0">
                <a:latin typeface="Cavolini" panose="03000502040302020204" pitchFamily="66" charset="0"/>
                <a:cs typeface="Cavolini" panose="03000502040302020204" pitchFamily="66" charset="0"/>
              </a:rPr>
              <a:t>I</a:t>
            </a:r>
            <a:r>
              <a:rPr kumimoji="1" lang="en-US" altLang="ja-JP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’ve</a:t>
            </a:r>
            <a:r>
              <a:rPr kumimoji="1" lang="en-US" altLang="ja-JP" sz="5400" dirty="0">
                <a:latin typeface="Cavolini" panose="03000502040302020204" pitchFamily="66" charset="0"/>
                <a:cs typeface="Cavolini" panose="03000502040302020204" pitchFamily="66" charset="0"/>
              </a:rPr>
              <a:t> a sister.    </a:t>
            </a:r>
          </a:p>
          <a:p>
            <a:endParaRPr kumimoji="1" lang="en-US" altLang="ja-JP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5400" dirty="0">
                <a:latin typeface="Cavolini" panose="03000502040302020204" pitchFamily="66" charset="0"/>
                <a:cs typeface="Cavolini" panose="03000502040302020204" pitchFamily="66" charset="0"/>
              </a:rPr>
              <a:t>He </a:t>
            </a:r>
            <a:r>
              <a:rPr kumimoji="1" lang="en-US" altLang="ja-JP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has</a:t>
            </a:r>
            <a:r>
              <a:rPr kumimoji="1" lang="en-US" altLang="ja-JP" sz="5400" dirty="0">
                <a:latin typeface="Cavolini" panose="03000502040302020204" pitchFamily="66" charset="0"/>
                <a:cs typeface="Cavolini" panose="03000502040302020204" pitchFamily="66" charset="0"/>
              </a:rPr>
              <a:t> blue eyes.</a:t>
            </a:r>
          </a:p>
          <a:p>
            <a:r>
              <a:rPr lang="en-US" altLang="ja-JP" sz="5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×</a:t>
            </a:r>
            <a:r>
              <a:rPr lang="en-US" altLang="ja-JP" sz="5400" dirty="0">
                <a:latin typeface="Cavolini" panose="03000502040302020204" pitchFamily="66" charset="0"/>
                <a:cs typeface="Cavolini" panose="03000502040302020204" pitchFamily="66" charset="0"/>
              </a:rPr>
              <a:t>He</a:t>
            </a:r>
            <a:r>
              <a:rPr lang="en-US" altLang="ja-JP" sz="5400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‘s</a:t>
            </a:r>
            <a:r>
              <a:rPr lang="en-US" altLang="ja-JP" sz="5400" dirty="0">
                <a:latin typeface="Cavolini" panose="03000502040302020204" pitchFamily="66" charset="0"/>
                <a:cs typeface="Cavolini" panose="03000502040302020204" pitchFamily="66" charset="0"/>
              </a:rPr>
              <a:t> blue eyes.</a:t>
            </a:r>
            <a:endParaRPr kumimoji="1" lang="ja-JP" altLang="en-US" sz="54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6146" name="Picture 2" descr="Writing – Miss Smith's Class Website">
            <a:extLst>
              <a:ext uri="{FF2B5EF4-FFF2-40B4-BE49-F238E27FC236}">
                <a16:creationId xmlns:a16="http://schemas.microsoft.com/office/drawing/2014/main" id="{E36BC62E-998E-4744-87D0-72EF8F8F4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253" y="3013710"/>
            <a:ext cx="356088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9937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67009BBA-DC62-4808-B0A8-DC86986B7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7170" name="Picture 2" descr="Snake smiling | Jolly phonics, Phonics, Synthetic phonics">
            <a:extLst>
              <a:ext uri="{FF2B5EF4-FFF2-40B4-BE49-F238E27FC236}">
                <a16:creationId xmlns:a16="http://schemas.microsoft.com/office/drawing/2014/main" id="{94FE3EFB-2EAE-4884-9167-25F48351A8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32" r="2789" b="1"/>
          <a:stretch/>
        </p:blipFill>
        <p:spPr bwMode="auto">
          <a:xfrm>
            <a:off x="643467" y="680402"/>
            <a:ext cx="5334930" cy="5334930"/>
          </a:xfrm>
          <a:custGeom>
            <a:avLst/>
            <a:gdLst/>
            <a:ahLst/>
            <a:cxnLst/>
            <a:rect l="l" t="t" r="r" b="b"/>
            <a:pathLst>
              <a:path w="2232338" h="2232338">
                <a:moveTo>
                  <a:pt x="1116169" y="0"/>
                </a:moveTo>
                <a:cubicBezTo>
                  <a:pt x="1732612" y="0"/>
                  <a:pt x="2232338" y="499726"/>
                  <a:pt x="2232338" y="1116169"/>
                </a:cubicBezTo>
                <a:cubicBezTo>
                  <a:pt x="2232338" y="1732612"/>
                  <a:pt x="1732612" y="2232338"/>
                  <a:pt x="1116169" y="2232338"/>
                </a:cubicBezTo>
                <a:cubicBezTo>
                  <a:pt x="499726" y="2232338"/>
                  <a:pt x="0" y="1732612"/>
                  <a:pt x="0" y="1116169"/>
                </a:cubicBezTo>
                <a:cubicBezTo>
                  <a:pt x="0" y="499726"/>
                  <a:pt x="499726" y="0"/>
                  <a:pt x="111616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Arc 72">
            <a:extLst>
              <a:ext uri="{FF2B5EF4-FFF2-40B4-BE49-F238E27FC236}">
                <a16:creationId xmlns:a16="http://schemas.microsoft.com/office/drawing/2014/main" id="{3F9BDB9F-8714-4605-B1BF-670E94960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57504">
            <a:off x="8488250" y="695616"/>
            <a:ext cx="2987899" cy="2987899"/>
          </a:xfrm>
          <a:prstGeom prst="arc">
            <a:avLst>
              <a:gd name="adj1" fmla="val 16200000"/>
              <a:gd name="adj2" fmla="val 2188646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93A8F01-76E1-4C87-B51C-23083DAC3EFF}"/>
              </a:ext>
            </a:extLst>
          </p:cNvPr>
          <p:cNvSpPr txBox="1"/>
          <p:nvPr/>
        </p:nvSpPr>
        <p:spPr>
          <a:xfrm>
            <a:off x="6621863" y="643468"/>
            <a:ext cx="4926669" cy="34330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60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Activity Page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CB339924-0C86-4476-A81F-37DCF289E1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7267" y="4948670"/>
            <a:ext cx="846442" cy="82348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78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49A147-A30C-4F33-AA7A-82A964503127}"/>
              </a:ext>
            </a:extLst>
          </p:cNvPr>
          <p:cNvSpPr txBox="1"/>
          <p:nvPr/>
        </p:nvSpPr>
        <p:spPr>
          <a:xfrm>
            <a:off x="219075" y="505122"/>
            <a:ext cx="11658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“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We have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prepared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a lovely picnic for lunch,” said </a:t>
            </a:r>
            <a:r>
              <a:rPr kumimoji="1" lang="en-US" altLang="ja-JP" sz="3400">
                <a:latin typeface="Abadi" panose="020B0604020104020204" pitchFamily="34" charset="0"/>
                <a:cs typeface="Cavolini" panose="03000502040302020204" pitchFamily="66" charset="0"/>
              </a:rPr>
              <a:t>Meg.</a:t>
            </a:r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343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49A147-A30C-4F33-AA7A-82A964503127}"/>
              </a:ext>
            </a:extLst>
          </p:cNvPr>
          <p:cNvSpPr txBox="1"/>
          <p:nvPr/>
        </p:nvSpPr>
        <p:spPr>
          <a:xfrm>
            <a:off x="219075" y="505122"/>
            <a:ext cx="11658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“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We have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prepared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a lovely picnic for lunch,” said Meg.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They’d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visited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the museum several times before.</a:t>
            </a:r>
          </a:p>
        </p:txBody>
      </p:sp>
    </p:spTree>
    <p:extLst>
      <p:ext uri="{BB962C8B-B14F-4D97-AF65-F5344CB8AC3E}">
        <p14:creationId xmlns:p14="http://schemas.microsoft.com/office/powerpoint/2010/main" val="87609884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49A147-A30C-4F33-AA7A-82A964503127}"/>
              </a:ext>
            </a:extLst>
          </p:cNvPr>
          <p:cNvSpPr txBox="1"/>
          <p:nvPr/>
        </p:nvSpPr>
        <p:spPr>
          <a:xfrm>
            <a:off x="219075" y="505122"/>
            <a:ext cx="11658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“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We have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prepared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a lovely picnic for lunch,” said Meg.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They’d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visited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the museum several times before.</a:t>
            </a:r>
          </a:p>
          <a:p>
            <a:endParaRPr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Dad grumbled, “I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do not 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think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you will 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have finished by then.”</a:t>
            </a:r>
          </a:p>
        </p:txBody>
      </p:sp>
    </p:spTree>
    <p:extLst>
      <p:ext uri="{BB962C8B-B14F-4D97-AF65-F5344CB8AC3E}">
        <p14:creationId xmlns:p14="http://schemas.microsoft.com/office/powerpoint/2010/main" val="1426830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49A147-A30C-4F33-AA7A-82A964503127}"/>
              </a:ext>
            </a:extLst>
          </p:cNvPr>
          <p:cNvSpPr txBox="1"/>
          <p:nvPr/>
        </p:nvSpPr>
        <p:spPr>
          <a:xfrm>
            <a:off x="219075" y="505122"/>
            <a:ext cx="11658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“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We have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prepared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a lovely picnic for lunch,” said Meg.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They’d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visited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the museum several times before.</a:t>
            </a:r>
          </a:p>
          <a:p>
            <a:endParaRPr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Dad grumbled, “I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do not 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think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you will 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have finished by then.”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Ti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na was tired because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she’d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 jogged all the way to the park.</a:t>
            </a:r>
          </a:p>
        </p:txBody>
      </p:sp>
    </p:spTree>
    <p:extLst>
      <p:ext uri="{BB962C8B-B14F-4D97-AF65-F5344CB8AC3E}">
        <p14:creationId xmlns:p14="http://schemas.microsoft.com/office/powerpoint/2010/main" val="11804478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49A147-A30C-4F33-AA7A-82A964503127}"/>
              </a:ext>
            </a:extLst>
          </p:cNvPr>
          <p:cNvSpPr txBox="1"/>
          <p:nvPr/>
        </p:nvSpPr>
        <p:spPr>
          <a:xfrm>
            <a:off x="219075" y="505122"/>
            <a:ext cx="1165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“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We have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prepared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a lovely picnic for lunch,” said Meg.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They’d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visited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the museum several times before.</a:t>
            </a:r>
          </a:p>
          <a:p>
            <a:endParaRPr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Dad grumbled, “I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do not 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think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you will 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have finished by then.”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Ti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na was tired because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she’d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 jogged all the way to the park.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“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It has 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stopped raining now,” called Ben.</a:t>
            </a:r>
          </a:p>
        </p:txBody>
      </p:sp>
    </p:spTree>
    <p:extLst>
      <p:ext uri="{BB962C8B-B14F-4D97-AF65-F5344CB8AC3E}">
        <p14:creationId xmlns:p14="http://schemas.microsoft.com/office/powerpoint/2010/main" val="159946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14949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049A147-A30C-4F33-AA7A-82A964503127}"/>
              </a:ext>
            </a:extLst>
          </p:cNvPr>
          <p:cNvSpPr txBox="1"/>
          <p:nvPr/>
        </p:nvSpPr>
        <p:spPr>
          <a:xfrm>
            <a:off x="219075" y="505122"/>
            <a:ext cx="11658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“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We have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prepared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a lovely picnic for lunch,” said Meg.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They’d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visited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the museum several times before.</a:t>
            </a:r>
          </a:p>
          <a:p>
            <a:endParaRPr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Dad grumbled, “I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do not 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think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you will 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have finished by then.”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Ti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na was tired because 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she’d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 jogged all the way to the park.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“</a:t>
            </a:r>
            <a:r>
              <a:rPr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It has </a:t>
            </a:r>
            <a:r>
              <a:rPr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stopped raining now,” called Ben.</a:t>
            </a:r>
          </a:p>
          <a:p>
            <a:endParaRPr kumimoji="1" lang="en-US" altLang="ja-JP" sz="3400" dirty="0">
              <a:latin typeface="Abadi" panose="020B0604020104020204" pitchFamily="34" charset="0"/>
              <a:cs typeface="Cavolini" panose="03000502040302020204" pitchFamily="66" charset="0"/>
            </a:endParaRPr>
          </a:p>
          <a:p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By the end of today, </a:t>
            </a:r>
            <a:r>
              <a:rPr kumimoji="1" lang="en-US" altLang="ja-JP" sz="3400" dirty="0">
                <a:solidFill>
                  <a:srgbClr val="FF0000"/>
                </a:solidFill>
                <a:latin typeface="Abadi" panose="020B0604020104020204" pitchFamily="34" charset="0"/>
                <a:cs typeface="Cavolini" panose="03000502040302020204" pitchFamily="66" charset="0"/>
              </a:rPr>
              <a:t>I‘ll </a:t>
            </a:r>
            <a:r>
              <a:rPr kumimoji="1" lang="en-US" altLang="ja-JP" sz="3400" dirty="0">
                <a:latin typeface="Abadi" panose="020B0604020104020204" pitchFamily="34" charset="0"/>
                <a:cs typeface="Cavolini" panose="03000502040302020204" pitchFamily="66" charset="0"/>
              </a:rPr>
              <a:t>have painted the fence.</a:t>
            </a:r>
            <a:endParaRPr kumimoji="1" lang="ja-JP" altLang="en-US" sz="3400" dirty="0">
              <a:latin typeface="Abadi" panose="020B0604020104020204" pitchFamily="34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6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601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09792E6-67A3-47E9-9C0F-913E5341E4C4}"/>
              </a:ext>
            </a:extLst>
          </p:cNvPr>
          <p:cNvSpPr txBox="1"/>
          <p:nvPr/>
        </p:nvSpPr>
        <p:spPr>
          <a:xfrm>
            <a:off x="114301" y="790575"/>
            <a:ext cx="394144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2.  automatic</a:t>
            </a: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kumimoji="1"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3.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 autonomy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4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automated</a:t>
            </a:r>
          </a:p>
          <a:p>
            <a:pPr marL="342900" indent="-342900">
              <a:buAutoNum type="arabicPeriod" startAt="4"/>
            </a:pP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automaton</a:t>
            </a:r>
          </a:p>
          <a:p>
            <a:pPr marL="742950" indent="-742950">
              <a:buAutoNum type="arabicPeriod" startAt="5"/>
            </a:pPr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742950" indent="-742950">
              <a:buAutoNum type="arabicPeriod" startAt="5"/>
            </a:pP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autopilot</a:t>
            </a:r>
          </a:p>
          <a:p>
            <a:pPr marL="342900" indent="-342900">
              <a:buAutoNum type="arabicPeriod" startAt="5"/>
            </a:pP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A70B98C-79D5-4312-AC38-0113F969588C}"/>
              </a:ext>
            </a:extLst>
          </p:cNvPr>
          <p:cNvSpPr txBox="1"/>
          <p:nvPr/>
        </p:nvSpPr>
        <p:spPr>
          <a:xfrm>
            <a:off x="3467098" y="714375"/>
            <a:ext cx="41900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dirty="0">
                <a:latin typeface="Cavolini" panose="03000502040302020204" pitchFamily="66" charset="0"/>
                <a:cs typeface="Cavolini" panose="03000502040302020204" pitchFamily="66" charset="0"/>
              </a:rPr>
              <a:t>7. </a:t>
            </a:r>
            <a:r>
              <a:rPr lang="en-US" altLang="ja-JP" sz="3200" dirty="0">
                <a:latin typeface="Cavolini" panose="03000502040302020204" pitchFamily="66" charset="0"/>
                <a:cs typeface="Cavolini" panose="03000502040302020204" pitchFamily="66" charset="0"/>
              </a:rPr>
              <a:t>automation</a:t>
            </a:r>
            <a:endParaRPr kumimoji="1"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6D58AE4-5E80-48D9-B44D-E254649F57C7}"/>
              </a:ext>
            </a:extLst>
          </p:cNvPr>
          <p:cNvSpPr txBox="1"/>
          <p:nvPr/>
        </p:nvSpPr>
        <p:spPr>
          <a:xfrm>
            <a:off x="7408541" y="714375"/>
            <a:ext cx="466915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en-US" altLang="ja-JP" sz="3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18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1936</Words>
  <Application>Microsoft Office PowerPoint</Application>
  <PresentationFormat>ワイド画面</PresentationFormat>
  <Paragraphs>746</Paragraphs>
  <Slides>70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70</vt:i4>
      </vt:variant>
    </vt:vector>
  </HeadingPairs>
  <TitlesOfParts>
    <vt:vector size="79" baseType="lpstr">
      <vt:lpstr>游ゴシック</vt:lpstr>
      <vt:lpstr>游ゴシック Light</vt:lpstr>
      <vt:lpstr>Abadi</vt:lpstr>
      <vt:lpstr>Aharoni</vt:lpstr>
      <vt:lpstr>Arial</vt:lpstr>
      <vt:lpstr>Calibri</vt:lpstr>
      <vt:lpstr>Cavolini</vt:lpstr>
      <vt:lpstr>Rockwell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5</cp:revision>
  <cp:lastPrinted>2021-10-12T22:26:18Z</cp:lastPrinted>
  <dcterms:created xsi:type="dcterms:W3CDTF">2020-08-14T06:49:15Z</dcterms:created>
  <dcterms:modified xsi:type="dcterms:W3CDTF">2021-10-12T22:27:20Z</dcterms:modified>
</cp:coreProperties>
</file>