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7" r:id="rId3"/>
    <p:sldId id="274" r:id="rId4"/>
    <p:sldId id="315" r:id="rId5"/>
    <p:sldId id="314" r:id="rId6"/>
    <p:sldId id="313" r:id="rId7"/>
    <p:sldId id="312" r:id="rId8"/>
    <p:sldId id="311" r:id="rId9"/>
    <p:sldId id="310" r:id="rId10"/>
    <p:sldId id="309" r:id="rId11"/>
    <p:sldId id="308" r:id="rId12"/>
    <p:sldId id="307" r:id="rId13"/>
    <p:sldId id="306" r:id="rId14"/>
    <p:sldId id="305" r:id="rId15"/>
    <p:sldId id="304" r:id="rId16"/>
    <p:sldId id="303" r:id="rId17"/>
    <p:sldId id="302" r:id="rId18"/>
    <p:sldId id="301" r:id="rId19"/>
    <p:sldId id="300" r:id="rId20"/>
    <p:sldId id="299" r:id="rId21"/>
    <p:sldId id="286" r:id="rId22"/>
    <p:sldId id="276" r:id="rId23"/>
    <p:sldId id="277" r:id="rId24"/>
    <p:sldId id="278" r:id="rId25"/>
    <p:sldId id="28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</p:sldIdLst>
  <p:sldSz cx="12192000" cy="6858000"/>
  <p:notesSz cx="6886575" cy="100171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CC198C-109A-4EBD-91D4-D14F02AD8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35CDFC-4B85-44AF-A553-265C5B34F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0CB8B0-79E2-4349-AE93-1F5E1E2EA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1141-704A-45BA-B6ED-3ED86E5CDA66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2121D4-0401-46BC-9800-497698C1A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248214-47DD-44A5-A595-FC3B1D6DB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7FC6-0E3B-4ED3-B8B8-F7B3CE165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44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B42A2D-9A6C-46D9-91B9-DD5D5C94E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802F40C-C5BA-4D8F-9DC9-E445F2959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8465C8-3BA6-4E7F-BF21-031A00E66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1141-704A-45BA-B6ED-3ED86E5CDA66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A3B182-93FD-4A43-AEC0-949581BEB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D667C0-67D0-4A68-A8BC-604B74D3B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7FC6-0E3B-4ED3-B8B8-F7B3CE165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54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12FB88D-9376-465C-AAB0-5C2843D57C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9BCD8D7-96A6-4375-9827-64851D476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6F6158-A486-4DB5-A856-91802461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1141-704A-45BA-B6ED-3ED86E5CDA66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EB53F3-DFAA-41DB-B556-0C5CE868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F43527-75FD-41E0-AAAC-B09C77381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7FC6-0E3B-4ED3-B8B8-F7B3CE165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61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674B81-1638-4431-9DD2-E8A30C6B6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2C494B-DC47-4131-8E76-C1F4EF45C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4E815F-6439-48B9-8CE0-34E0022BA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1141-704A-45BA-B6ED-3ED86E5CDA66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C003E8-93F9-4769-B500-4EF18E224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C172FC-FEDC-4AF2-B969-C9338FEE8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7FC6-0E3B-4ED3-B8B8-F7B3CE165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79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5BC15F-C247-4C0E-9FAE-B7B33E59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6FF07D-F4A5-468E-9B03-0C010007A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7089E8-887A-4236-9B22-25AA2E6EE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1141-704A-45BA-B6ED-3ED86E5CDA66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F621CA-D177-4A9E-9706-256CD2134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354EB0-E66A-4F80-84F9-9A4D00E08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7FC6-0E3B-4ED3-B8B8-F7B3CE165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16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694451-E90A-465B-84D7-51FCFAF23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B713DC-1A6F-46DF-8306-F6B4E256BC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0462527-DBE8-4EBB-9284-9C5A9AA8F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32AB41-7E68-48F5-B934-4315D4A88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1141-704A-45BA-B6ED-3ED86E5CDA66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C83573E-09AE-4C25-AE3E-0525F8D88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F98542C-87F6-4EDF-BFFF-570E1EB2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7FC6-0E3B-4ED3-B8B8-F7B3CE165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52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04C300-16D3-422E-B7BF-E48D26535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42293F-2EAB-4141-9DE5-2A0081AC0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2B1F19-C0DB-4E9A-B790-6C9B5F80AD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FC52595-E92C-49BC-AA22-DFE55AF06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F85DD10-9B72-450E-A633-B807FC87B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FCA41BE-0F4E-49DA-B2AC-7C486C14C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1141-704A-45BA-B6ED-3ED86E5CDA66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C23ADB-7429-46C8-8FEA-0EA927BA8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ED1DBC0-4078-4BAD-9BA8-CAFDF0FA7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7FC6-0E3B-4ED3-B8B8-F7B3CE165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55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CE3C5C-0ABF-4B81-A761-1FD4650E4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024FF2C-A6EE-4BAC-9272-D4783579D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1141-704A-45BA-B6ED-3ED86E5CDA66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42C887-3C7E-4150-A502-67EE1C0E6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53E472E-A6BF-4CC6-96EB-7EC79D168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7FC6-0E3B-4ED3-B8B8-F7B3CE165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55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DD6CF95-6026-4702-8D6E-A7FC5A5D4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1141-704A-45BA-B6ED-3ED86E5CDA66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1BA2EB1-98FA-4FA8-B33F-F5DAFFE82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D91EDAA-66B2-4A9A-B0C9-2807F4967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7FC6-0E3B-4ED3-B8B8-F7B3CE165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24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1753D7-553A-44A9-A9F4-BFB18FBE8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F99E23-E709-4768-9025-B5985BC8E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B53BDFB-CCC1-411D-853E-A9FB27AF8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268D67D-7E05-4E89-A19C-2BDF6EC9C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1141-704A-45BA-B6ED-3ED86E5CDA66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A04D3E-F549-46FE-914D-3EFF60298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64704D-F08D-4BB1-BB76-616E4F5D2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7FC6-0E3B-4ED3-B8B8-F7B3CE165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91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E4B27A-E7DF-459E-8B62-162C3B52E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BA13934-A30F-4037-B02A-B876AFB621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34F3834-D05E-474D-9C25-FA0F60A48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DFF617-5C06-47B8-A72C-534487867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1141-704A-45BA-B6ED-3ED86E5CDA66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C6522E5-E452-4B60-9CE8-7D7994F1B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6983AF-B507-49AD-ADAD-F69DC3AF6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7FC6-0E3B-4ED3-B8B8-F7B3CE165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74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E824574-AA8C-4845-97BF-8BF43CCB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1264EFD-29DC-4C0A-8EAE-60172D621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B1C3EF-7B0A-4AFD-B552-2499BD3607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61141-704A-45BA-B6ED-3ED86E5CDA66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A33469-E30D-477D-B358-3A4DD0D7DC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500E67-58EC-44DC-8BD9-FB6454AD0B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C7FC6-0E3B-4ED3-B8B8-F7B3CE165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60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BD19A0A-6B5E-488D-A94C-9F60CE393467}"/>
              </a:ext>
            </a:extLst>
          </p:cNvPr>
          <p:cNvSpPr txBox="1"/>
          <p:nvPr/>
        </p:nvSpPr>
        <p:spPr>
          <a:xfrm>
            <a:off x="7380407" y="743447"/>
            <a:ext cx="3973385" cy="369202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6000" b="1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Jolly Grammar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6000" b="1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5-14</a:t>
            </a:r>
          </a:p>
        </p:txBody>
      </p:sp>
      <p:pic>
        <p:nvPicPr>
          <p:cNvPr id="3076" name="Picture 4" descr="59 Best Jolly Phonics Reinforcement images | Jolly phonics ...">
            <a:extLst>
              <a:ext uri="{FF2B5EF4-FFF2-40B4-BE49-F238E27FC236}">
                <a16:creationId xmlns:a16="http://schemas.microsoft.com/office/drawing/2014/main" id="{98A47CD1-7B20-44FD-9321-7CB0349BBB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9" r="-1" b="-1"/>
          <a:stretch/>
        </p:blipFill>
        <p:spPr bwMode="auto">
          <a:xfrm>
            <a:off x="20" y="10"/>
            <a:ext cx="699288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8623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42876" y="612219"/>
            <a:ext cx="355282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multitask</a:t>
            </a: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2. multipack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multiplayer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4. multiplex</a:t>
            </a: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5.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multiply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6. multitude</a:t>
            </a:r>
          </a:p>
          <a:p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694E28-22B6-4A71-A3CA-F7D226CE8C56}"/>
              </a:ext>
            </a:extLst>
          </p:cNvPr>
          <p:cNvSpPr txBox="1"/>
          <p:nvPr/>
        </p:nvSpPr>
        <p:spPr>
          <a:xfrm>
            <a:off x="3588703" y="596980"/>
            <a:ext cx="409701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7.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multiple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8. multimedia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87267B-6702-481D-B514-196DA5166AE6}"/>
              </a:ext>
            </a:extLst>
          </p:cNvPr>
          <p:cNvSpPr txBox="1"/>
          <p:nvPr/>
        </p:nvSpPr>
        <p:spPr>
          <a:xfrm>
            <a:off x="7685722" y="535900"/>
            <a:ext cx="478155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8383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42876" y="612219"/>
            <a:ext cx="355282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multitask</a:t>
            </a: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2. multipack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multiplayer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4. multiplex</a:t>
            </a: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5.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multiply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6. multitude</a:t>
            </a:r>
          </a:p>
          <a:p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694E28-22B6-4A71-A3CA-F7D226CE8C56}"/>
              </a:ext>
            </a:extLst>
          </p:cNvPr>
          <p:cNvSpPr txBox="1"/>
          <p:nvPr/>
        </p:nvSpPr>
        <p:spPr>
          <a:xfrm>
            <a:off x="3588703" y="596980"/>
            <a:ext cx="4097019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7.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multiple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8. multimedia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9</a:t>
            </a: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multilayered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87267B-6702-481D-B514-196DA5166AE6}"/>
              </a:ext>
            </a:extLst>
          </p:cNvPr>
          <p:cNvSpPr txBox="1"/>
          <p:nvPr/>
        </p:nvSpPr>
        <p:spPr>
          <a:xfrm>
            <a:off x="7685722" y="535900"/>
            <a:ext cx="478155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4000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42876" y="612219"/>
            <a:ext cx="355282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multitask</a:t>
            </a: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2. multipack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multiplayer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4. multiplex</a:t>
            </a: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5.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multiply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6. multitude</a:t>
            </a:r>
          </a:p>
          <a:p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694E28-22B6-4A71-A3CA-F7D226CE8C56}"/>
              </a:ext>
            </a:extLst>
          </p:cNvPr>
          <p:cNvSpPr txBox="1"/>
          <p:nvPr/>
        </p:nvSpPr>
        <p:spPr>
          <a:xfrm>
            <a:off x="3588703" y="596980"/>
            <a:ext cx="409701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7.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multiple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8. multimedia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9</a:t>
            </a: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multilayered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10. </a:t>
            </a:r>
            <a:r>
              <a:rPr lang="en-US" altLang="ja-JP" sz="3200" b="1" dirty="0" err="1">
                <a:latin typeface="Cavolini" panose="03000502040302020204" pitchFamily="66" charset="0"/>
                <a:cs typeface="Cavolini" panose="03000502040302020204" pitchFamily="66" charset="0"/>
              </a:rPr>
              <a:t>multicoloured</a:t>
            </a:r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87267B-6702-481D-B514-196DA5166AE6}"/>
              </a:ext>
            </a:extLst>
          </p:cNvPr>
          <p:cNvSpPr txBox="1"/>
          <p:nvPr/>
        </p:nvSpPr>
        <p:spPr>
          <a:xfrm>
            <a:off x="7685722" y="535900"/>
            <a:ext cx="478155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9471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42876" y="612219"/>
            <a:ext cx="355282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multitask</a:t>
            </a: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2. multipack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multiplayer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4. multiplex</a:t>
            </a: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5.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multiply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6. multitude</a:t>
            </a:r>
          </a:p>
          <a:p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694E28-22B6-4A71-A3CA-F7D226CE8C56}"/>
              </a:ext>
            </a:extLst>
          </p:cNvPr>
          <p:cNvSpPr txBox="1"/>
          <p:nvPr/>
        </p:nvSpPr>
        <p:spPr>
          <a:xfrm>
            <a:off x="3588703" y="596980"/>
            <a:ext cx="409701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7.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multiple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8. multimedia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9</a:t>
            </a: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multilayered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10. </a:t>
            </a:r>
            <a:r>
              <a:rPr lang="en-US" altLang="ja-JP" sz="3200" b="1" dirty="0" err="1">
                <a:latin typeface="Cavolini" panose="03000502040302020204" pitchFamily="66" charset="0"/>
                <a:cs typeface="Cavolini" panose="03000502040302020204" pitchFamily="66" charset="0"/>
              </a:rPr>
              <a:t>multicoloured</a:t>
            </a:r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11. multitalented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87267B-6702-481D-B514-196DA5166AE6}"/>
              </a:ext>
            </a:extLst>
          </p:cNvPr>
          <p:cNvSpPr txBox="1"/>
          <p:nvPr/>
        </p:nvSpPr>
        <p:spPr>
          <a:xfrm>
            <a:off x="7685722" y="535900"/>
            <a:ext cx="478155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4645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42876" y="612219"/>
            <a:ext cx="355282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multitask</a:t>
            </a: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2. multipack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multiplayer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4. multiplex</a:t>
            </a: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5.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multiply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6. multitude</a:t>
            </a:r>
          </a:p>
          <a:p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694E28-22B6-4A71-A3CA-F7D226CE8C56}"/>
              </a:ext>
            </a:extLst>
          </p:cNvPr>
          <p:cNvSpPr txBox="1"/>
          <p:nvPr/>
        </p:nvSpPr>
        <p:spPr>
          <a:xfrm>
            <a:off x="3588703" y="596980"/>
            <a:ext cx="4097019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7.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multiple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8. multimedia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9</a:t>
            </a: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multilayered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10. </a:t>
            </a:r>
            <a:r>
              <a:rPr lang="en-US" altLang="ja-JP" sz="3200" b="1" dirty="0" err="1">
                <a:latin typeface="Cavolini" panose="03000502040302020204" pitchFamily="66" charset="0"/>
                <a:cs typeface="Cavolini" panose="03000502040302020204" pitchFamily="66" charset="0"/>
              </a:rPr>
              <a:t>multicoloured</a:t>
            </a:r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11. multitalented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12. multipurpose</a:t>
            </a:r>
          </a:p>
          <a:p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87267B-6702-481D-B514-196DA5166AE6}"/>
              </a:ext>
            </a:extLst>
          </p:cNvPr>
          <p:cNvSpPr txBox="1"/>
          <p:nvPr/>
        </p:nvSpPr>
        <p:spPr>
          <a:xfrm>
            <a:off x="7685722" y="535900"/>
            <a:ext cx="478155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7809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42876" y="612219"/>
            <a:ext cx="355282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multitask</a:t>
            </a: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2. multipack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multiplayer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4. multiplex</a:t>
            </a: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5.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multiply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6. multitude</a:t>
            </a:r>
          </a:p>
          <a:p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694E28-22B6-4A71-A3CA-F7D226CE8C56}"/>
              </a:ext>
            </a:extLst>
          </p:cNvPr>
          <p:cNvSpPr txBox="1"/>
          <p:nvPr/>
        </p:nvSpPr>
        <p:spPr>
          <a:xfrm>
            <a:off x="3588703" y="596980"/>
            <a:ext cx="4097019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7.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multiple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8. multimedia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9</a:t>
            </a: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multilayered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10. </a:t>
            </a:r>
            <a:r>
              <a:rPr lang="en-US" altLang="ja-JP" sz="3200" b="1" dirty="0" err="1">
                <a:latin typeface="Cavolini" panose="03000502040302020204" pitchFamily="66" charset="0"/>
                <a:cs typeface="Cavolini" panose="03000502040302020204" pitchFamily="66" charset="0"/>
              </a:rPr>
              <a:t>multicoloured</a:t>
            </a:r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11. multitalented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12. multipurpose</a:t>
            </a:r>
          </a:p>
          <a:p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87267B-6702-481D-B514-196DA5166AE6}"/>
              </a:ext>
            </a:extLst>
          </p:cNvPr>
          <p:cNvSpPr txBox="1"/>
          <p:nvPr/>
        </p:nvSpPr>
        <p:spPr>
          <a:xfrm>
            <a:off x="7685722" y="535900"/>
            <a:ext cx="478155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13. multiplicity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1827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42876" y="612219"/>
            <a:ext cx="355282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multitask</a:t>
            </a: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2. multipack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multiplayer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4. multiplex</a:t>
            </a: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5.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multiply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6. multitude</a:t>
            </a:r>
          </a:p>
          <a:p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694E28-22B6-4A71-A3CA-F7D226CE8C56}"/>
              </a:ext>
            </a:extLst>
          </p:cNvPr>
          <p:cNvSpPr txBox="1"/>
          <p:nvPr/>
        </p:nvSpPr>
        <p:spPr>
          <a:xfrm>
            <a:off x="3588703" y="596980"/>
            <a:ext cx="4097019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7.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multiple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8. multimedia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9</a:t>
            </a: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multilayered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10. </a:t>
            </a:r>
            <a:r>
              <a:rPr lang="en-US" altLang="ja-JP" sz="3200" b="1" dirty="0" err="1">
                <a:latin typeface="Cavolini" panose="03000502040302020204" pitchFamily="66" charset="0"/>
                <a:cs typeface="Cavolini" panose="03000502040302020204" pitchFamily="66" charset="0"/>
              </a:rPr>
              <a:t>multicoloured</a:t>
            </a:r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11. multitalented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12. multipurpose</a:t>
            </a:r>
          </a:p>
          <a:p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87267B-6702-481D-B514-196DA5166AE6}"/>
              </a:ext>
            </a:extLst>
          </p:cNvPr>
          <p:cNvSpPr txBox="1"/>
          <p:nvPr/>
        </p:nvSpPr>
        <p:spPr>
          <a:xfrm>
            <a:off x="7685722" y="535900"/>
            <a:ext cx="478155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13. multiplicity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14. multiplication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261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42876" y="612219"/>
            <a:ext cx="355282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multitask</a:t>
            </a: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2. multipack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multiplayer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4. multiplex</a:t>
            </a: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5.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multiply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6. multitude</a:t>
            </a:r>
          </a:p>
          <a:p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694E28-22B6-4A71-A3CA-F7D226CE8C56}"/>
              </a:ext>
            </a:extLst>
          </p:cNvPr>
          <p:cNvSpPr txBox="1"/>
          <p:nvPr/>
        </p:nvSpPr>
        <p:spPr>
          <a:xfrm>
            <a:off x="3588703" y="596980"/>
            <a:ext cx="4097019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7.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multiple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8. multimedia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9</a:t>
            </a: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multilayered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10. </a:t>
            </a:r>
            <a:r>
              <a:rPr lang="en-US" altLang="ja-JP" sz="3200" b="1" dirty="0" err="1">
                <a:latin typeface="Cavolini" panose="03000502040302020204" pitchFamily="66" charset="0"/>
                <a:cs typeface="Cavolini" panose="03000502040302020204" pitchFamily="66" charset="0"/>
              </a:rPr>
              <a:t>multicoloured</a:t>
            </a:r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11. multitalented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12. multipurpose</a:t>
            </a:r>
          </a:p>
          <a:p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87267B-6702-481D-B514-196DA5166AE6}"/>
              </a:ext>
            </a:extLst>
          </p:cNvPr>
          <p:cNvSpPr txBox="1"/>
          <p:nvPr/>
        </p:nvSpPr>
        <p:spPr>
          <a:xfrm>
            <a:off x="7685722" y="535900"/>
            <a:ext cx="478155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13. multiplicity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14. multiplication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15.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multimillionaire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346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42876" y="612219"/>
            <a:ext cx="355282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multitask</a:t>
            </a: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2. multipack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multiplayer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4. multiplex</a:t>
            </a: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5.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multiply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6. multitude</a:t>
            </a:r>
          </a:p>
          <a:p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694E28-22B6-4A71-A3CA-F7D226CE8C56}"/>
              </a:ext>
            </a:extLst>
          </p:cNvPr>
          <p:cNvSpPr txBox="1"/>
          <p:nvPr/>
        </p:nvSpPr>
        <p:spPr>
          <a:xfrm>
            <a:off x="3588703" y="596980"/>
            <a:ext cx="4097019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7.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multiple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8. multimedia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9</a:t>
            </a: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multilayered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10. </a:t>
            </a:r>
            <a:r>
              <a:rPr lang="en-US" altLang="ja-JP" sz="3200" b="1" dirty="0" err="1">
                <a:latin typeface="Cavolini" panose="03000502040302020204" pitchFamily="66" charset="0"/>
                <a:cs typeface="Cavolini" panose="03000502040302020204" pitchFamily="66" charset="0"/>
              </a:rPr>
              <a:t>multicoloured</a:t>
            </a:r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11. multitalented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12. multipurpose</a:t>
            </a:r>
          </a:p>
          <a:p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87267B-6702-481D-B514-196DA5166AE6}"/>
              </a:ext>
            </a:extLst>
          </p:cNvPr>
          <p:cNvSpPr txBox="1"/>
          <p:nvPr/>
        </p:nvSpPr>
        <p:spPr>
          <a:xfrm>
            <a:off x="7685722" y="535900"/>
            <a:ext cx="478155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13. multiplicity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14. multiplication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15.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multimillionaire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16. multinational</a:t>
            </a: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3008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42876" y="612219"/>
            <a:ext cx="355282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multitask</a:t>
            </a: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2. multipack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multiplayer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4. multiplex</a:t>
            </a: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5.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multiply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6. multitude</a:t>
            </a:r>
          </a:p>
          <a:p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694E28-22B6-4A71-A3CA-F7D226CE8C56}"/>
              </a:ext>
            </a:extLst>
          </p:cNvPr>
          <p:cNvSpPr txBox="1"/>
          <p:nvPr/>
        </p:nvSpPr>
        <p:spPr>
          <a:xfrm>
            <a:off x="3588703" y="596980"/>
            <a:ext cx="4097019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7.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multiple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8. multimedia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9</a:t>
            </a: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multilayered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10. </a:t>
            </a:r>
            <a:r>
              <a:rPr lang="en-US" altLang="ja-JP" sz="3200" b="1" dirty="0" err="1">
                <a:latin typeface="Cavolini" panose="03000502040302020204" pitchFamily="66" charset="0"/>
                <a:cs typeface="Cavolini" panose="03000502040302020204" pitchFamily="66" charset="0"/>
              </a:rPr>
              <a:t>multicoloured</a:t>
            </a:r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11. multitalented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12. multipurpose</a:t>
            </a:r>
          </a:p>
          <a:p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87267B-6702-481D-B514-196DA5166AE6}"/>
              </a:ext>
            </a:extLst>
          </p:cNvPr>
          <p:cNvSpPr txBox="1"/>
          <p:nvPr/>
        </p:nvSpPr>
        <p:spPr>
          <a:xfrm>
            <a:off x="7685722" y="535900"/>
            <a:ext cx="478155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13. multiplicity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14. multiplication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15.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multimillionaire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16. multinational</a:t>
            </a: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17. multicultural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357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2C5EB62-0AD1-45CB-A3D6-64DDC136D6DC}"/>
              </a:ext>
            </a:extLst>
          </p:cNvPr>
          <p:cNvSpPr txBox="1"/>
          <p:nvPr/>
        </p:nvSpPr>
        <p:spPr>
          <a:xfrm>
            <a:off x="908454" y="1360481"/>
            <a:ext cx="460534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6000" b="1" dirty="0">
                <a:solidFill>
                  <a:schemeClr val="bg1"/>
                </a:solidFill>
                <a:latin typeface="Abadi Extra Light" panose="020B0604020202020204" pitchFamily="34" charset="0"/>
                <a:ea typeface="+mj-ea"/>
                <a:cs typeface="+mj-cs"/>
              </a:rPr>
              <a:t>Spelling </a:t>
            </a:r>
            <a:r>
              <a:rPr lang="en-US" altLang="ja-JP" sz="6000" b="1">
                <a:solidFill>
                  <a:schemeClr val="bg1"/>
                </a:solidFill>
                <a:latin typeface="Abadi Extra Light" panose="020B0604020202020204" pitchFamily="34" charset="0"/>
                <a:ea typeface="+mj-ea"/>
                <a:cs typeface="+mj-cs"/>
              </a:rPr>
              <a:t>Test 7</a:t>
            </a:r>
            <a:endParaRPr kumimoji="1" lang="en-US" altLang="ja-JP" sz="6000" b="1" dirty="0">
              <a:solidFill>
                <a:schemeClr val="bg1"/>
              </a:solidFill>
              <a:latin typeface="Abadi Extra Light" panose="020B0604020202020204" pitchFamily="34" charset="0"/>
              <a:ea typeface="+mj-ea"/>
              <a:cs typeface="+mj-cs"/>
            </a:endParaRPr>
          </a:p>
        </p:txBody>
      </p:sp>
      <p:pic>
        <p:nvPicPr>
          <p:cNvPr id="1026" name="Picture 2" descr="What is Jolly Phonics? — Jolly Phonics at Home">
            <a:extLst>
              <a:ext uri="{FF2B5EF4-FFF2-40B4-BE49-F238E27FC236}">
                <a16:creationId xmlns:a16="http://schemas.microsoft.com/office/drawing/2014/main" id="{01127DC2-03CD-48F5-BE89-D1AC3CBFA4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52" b="-1"/>
          <a:stretch/>
        </p:blipFill>
        <p:spPr bwMode="auto">
          <a:xfrm>
            <a:off x="5800734" y="1057275"/>
            <a:ext cx="5917401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Rectangle 72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329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42876" y="612219"/>
            <a:ext cx="355282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multitask</a:t>
            </a: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2. multipack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multiplayer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4. multiplex</a:t>
            </a: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5.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multiply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6. multitude</a:t>
            </a:r>
          </a:p>
          <a:p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694E28-22B6-4A71-A3CA-F7D226CE8C56}"/>
              </a:ext>
            </a:extLst>
          </p:cNvPr>
          <p:cNvSpPr txBox="1"/>
          <p:nvPr/>
        </p:nvSpPr>
        <p:spPr>
          <a:xfrm>
            <a:off x="3588703" y="596980"/>
            <a:ext cx="4097019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7.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multiple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8. multimedia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9</a:t>
            </a: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multilayered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10. </a:t>
            </a:r>
            <a:r>
              <a:rPr lang="en-US" altLang="ja-JP" sz="3200" b="1" dirty="0" err="1">
                <a:latin typeface="Cavolini" panose="03000502040302020204" pitchFamily="66" charset="0"/>
                <a:cs typeface="Cavolini" panose="03000502040302020204" pitchFamily="66" charset="0"/>
              </a:rPr>
              <a:t>multicoloured</a:t>
            </a:r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11. multitalented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12. multipurpose</a:t>
            </a:r>
          </a:p>
          <a:p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87267B-6702-481D-B514-196DA5166AE6}"/>
              </a:ext>
            </a:extLst>
          </p:cNvPr>
          <p:cNvSpPr txBox="1"/>
          <p:nvPr/>
        </p:nvSpPr>
        <p:spPr>
          <a:xfrm>
            <a:off x="7685722" y="535900"/>
            <a:ext cx="478155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13. multiplicity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14. multiplication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15.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multimillionaire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16. multinational</a:t>
            </a: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17. multicultural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18. multisyllabic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8326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B9D7E975-9161-4F2D-AC53-69E1912F6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Sound Stories - Jolly Phonics - Interactive, digital phonics books">
            <a:extLst>
              <a:ext uri="{FF2B5EF4-FFF2-40B4-BE49-F238E27FC236}">
                <a16:creationId xmlns:a16="http://schemas.microsoft.com/office/drawing/2014/main" id="{EDB70C25-4C58-496A-A6C8-242E6C82E5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3758"/>
          <a:stretch/>
        </p:blipFill>
        <p:spPr bwMode="auto">
          <a:xfrm>
            <a:off x="621675" y="623275"/>
            <a:ext cx="4032621" cy="5607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ight Triangle 7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63E6235-1649-4B47-9862-4026FC47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4989" y="623275"/>
            <a:ext cx="6581837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240B665-2D03-49AA-8E01-AA33A9444FE3}"/>
              </a:ext>
            </a:extLst>
          </p:cNvPr>
          <p:cNvSpPr txBox="1"/>
          <p:nvPr/>
        </p:nvSpPr>
        <p:spPr>
          <a:xfrm>
            <a:off x="5450209" y="1056640"/>
            <a:ext cx="5799947" cy="34943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8000" b="1" dirty="0">
                <a:latin typeface="Abadi" panose="020B0604020104020204" pitchFamily="34" charset="0"/>
                <a:ea typeface="+mj-ea"/>
                <a:cs typeface="+mj-cs"/>
              </a:rPr>
              <a:t>Let’s review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8000" b="1" dirty="0">
                <a:latin typeface="Abadi" panose="020B0604020104020204" pitchFamily="34" charset="0"/>
                <a:ea typeface="+mj-ea"/>
                <a:cs typeface="+mj-cs"/>
              </a:rPr>
              <a:t>Verb Tenses</a:t>
            </a:r>
          </a:p>
        </p:txBody>
      </p:sp>
    </p:spTree>
    <p:extLst>
      <p:ext uri="{BB962C8B-B14F-4D97-AF65-F5344CB8AC3E}">
        <p14:creationId xmlns:p14="http://schemas.microsoft.com/office/powerpoint/2010/main" val="3878437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3BD8321E-F686-45EA-84C5-9E863A04AE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433442"/>
              </p:ext>
            </p:extLst>
          </p:nvPr>
        </p:nvGraphicFramePr>
        <p:xfrm>
          <a:off x="457200" y="333374"/>
          <a:ext cx="11296650" cy="62007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65550">
                  <a:extLst>
                    <a:ext uri="{9D8B030D-6E8A-4147-A177-3AD203B41FA5}">
                      <a16:colId xmlns:a16="http://schemas.microsoft.com/office/drawing/2014/main" val="690728007"/>
                    </a:ext>
                  </a:extLst>
                </a:gridCol>
                <a:gridCol w="3765550">
                  <a:extLst>
                    <a:ext uri="{9D8B030D-6E8A-4147-A177-3AD203B41FA5}">
                      <a16:colId xmlns:a16="http://schemas.microsoft.com/office/drawing/2014/main" val="3043797848"/>
                    </a:ext>
                  </a:extLst>
                </a:gridCol>
                <a:gridCol w="3765550">
                  <a:extLst>
                    <a:ext uri="{9D8B030D-6E8A-4147-A177-3AD203B41FA5}">
                      <a16:colId xmlns:a16="http://schemas.microsoft.com/office/drawing/2014/main" val="1939555969"/>
                    </a:ext>
                  </a:extLst>
                </a:gridCol>
              </a:tblGrid>
              <a:tr h="1037218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/>
                        <a:t>Verb Tenses</a:t>
                      </a:r>
                      <a:endParaRPr kumimoji="1" lang="ja-JP" altLang="en-US" sz="5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136145"/>
                  </a:ext>
                </a:extLst>
              </a:tr>
              <a:tr h="71911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</a:t>
                      </a:r>
                      <a:r>
                        <a:rPr kumimoji="1" lang="ja-JP" altLang="en-US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</a:t>
                      </a:r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763921"/>
                  </a:ext>
                </a:extLst>
              </a:tr>
              <a:tr h="173516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I play the</a:t>
                      </a:r>
                    </a:p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flute.</a:t>
                      </a:r>
                      <a:endParaRPr kumimoji="1" lang="ja-JP" altLang="en-US" sz="4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327507"/>
                  </a:ext>
                </a:extLst>
              </a:tr>
              <a:tr h="797827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65274"/>
                  </a:ext>
                </a:extLst>
              </a:tr>
              <a:tr h="1911452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258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89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3BD8321E-F686-45EA-84C5-9E863A04AE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059730"/>
              </p:ext>
            </p:extLst>
          </p:nvPr>
        </p:nvGraphicFramePr>
        <p:xfrm>
          <a:off x="457200" y="333374"/>
          <a:ext cx="11296650" cy="62007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65550">
                  <a:extLst>
                    <a:ext uri="{9D8B030D-6E8A-4147-A177-3AD203B41FA5}">
                      <a16:colId xmlns:a16="http://schemas.microsoft.com/office/drawing/2014/main" val="690728007"/>
                    </a:ext>
                  </a:extLst>
                </a:gridCol>
                <a:gridCol w="3765550">
                  <a:extLst>
                    <a:ext uri="{9D8B030D-6E8A-4147-A177-3AD203B41FA5}">
                      <a16:colId xmlns:a16="http://schemas.microsoft.com/office/drawing/2014/main" val="3043797848"/>
                    </a:ext>
                  </a:extLst>
                </a:gridCol>
                <a:gridCol w="3765550">
                  <a:extLst>
                    <a:ext uri="{9D8B030D-6E8A-4147-A177-3AD203B41FA5}">
                      <a16:colId xmlns:a16="http://schemas.microsoft.com/office/drawing/2014/main" val="1939555969"/>
                    </a:ext>
                  </a:extLst>
                </a:gridCol>
              </a:tblGrid>
              <a:tr h="1037218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/>
                        <a:t>Verb Tenses</a:t>
                      </a:r>
                      <a:endParaRPr kumimoji="1" lang="ja-JP" altLang="en-US" sz="5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136145"/>
                  </a:ext>
                </a:extLst>
              </a:tr>
              <a:tr h="719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 Past</a:t>
                      </a:r>
                      <a:endParaRPr kumimoji="1" lang="ja-JP" altLang="en-US" sz="40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</a:t>
                      </a:r>
                      <a:r>
                        <a:rPr kumimoji="1" lang="ja-JP" altLang="en-US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</a:t>
                      </a:r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763921"/>
                  </a:ext>
                </a:extLst>
              </a:tr>
              <a:tr h="173516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I play the</a:t>
                      </a:r>
                    </a:p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flute.</a:t>
                      </a:r>
                      <a:endParaRPr kumimoji="1" lang="ja-JP" altLang="en-US" sz="4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327507"/>
                  </a:ext>
                </a:extLst>
              </a:tr>
              <a:tr h="797827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65274"/>
                  </a:ext>
                </a:extLst>
              </a:tr>
              <a:tr h="1911452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258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1742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3BD8321E-F686-45EA-84C5-9E863A04AE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509845"/>
              </p:ext>
            </p:extLst>
          </p:nvPr>
        </p:nvGraphicFramePr>
        <p:xfrm>
          <a:off x="457200" y="333374"/>
          <a:ext cx="11296650" cy="62007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65550">
                  <a:extLst>
                    <a:ext uri="{9D8B030D-6E8A-4147-A177-3AD203B41FA5}">
                      <a16:colId xmlns:a16="http://schemas.microsoft.com/office/drawing/2014/main" val="690728007"/>
                    </a:ext>
                  </a:extLst>
                </a:gridCol>
                <a:gridCol w="3765550">
                  <a:extLst>
                    <a:ext uri="{9D8B030D-6E8A-4147-A177-3AD203B41FA5}">
                      <a16:colId xmlns:a16="http://schemas.microsoft.com/office/drawing/2014/main" val="3043797848"/>
                    </a:ext>
                  </a:extLst>
                </a:gridCol>
                <a:gridCol w="3765550">
                  <a:extLst>
                    <a:ext uri="{9D8B030D-6E8A-4147-A177-3AD203B41FA5}">
                      <a16:colId xmlns:a16="http://schemas.microsoft.com/office/drawing/2014/main" val="1939555969"/>
                    </a:ext>
                  </a:extLst>
                </a:gridCol>
              </a:tblGrid>
              <a:tr h="1037218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/>
                        <a:t>Verb Tenses</a:t>
                      </a:r>
                      <a:endParaRPr kumimoji="1" lang="ja-JP" altLang="en-US" sz="5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136145"/>
                  </a:ext>
                </a:extLst>
              </a:tr>
              <a:tr h="719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 Past</a:t>
                      </a:r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</a:t>
                      </a:r>
                      <a:r>
                        <a:rPr kumimoji="1" lang="ja-JP" altLang="en-US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</a:t>
                      </a:r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763921"/>
                  </a:ext>
                </a:extLst>
              </a:tr>
              <a:tr h="17351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 played the </a:t>
                      </a:r>
                    </a:p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flute.</a:t>
                      </a:r>
                      <a:endParaRPr kumimoji="1" lang="ja-JP" altLang="en-US" sz="4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I play the</a:t>
                      </a:r>
                    </a:p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flute.</a:t>
                      </a:r>
                      <a:endParaRPr kumimoji="1" lang="ja-JP" altLang="en-US" sz="4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327507"/>
                  </a:ext>
                </a:extLst>
              </a:tr>
              <a:tr h="797827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65274"/>
                  </a:ext>
                </a:extLst>
              </a:tr>
              <a:tr h="1911452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258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618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3BD8321E-F686-45EA-84C5-9E863A04AEAE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333374"/>
          <a:ext cx="11296650" cy="62007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65550">
                  <a:extLst>
                    <a:ext uri="{9D8B030D-6E8A-4147-A177-3AD203B41FA5}">
                      <a16:colId xmlns:a16="http://schemas.microsoft.com/office/drawing/2014/main" val="690728007"/>
                    </a:ext>
                  </a:extLst>
                </a:gridCol>
                <a:gridCol w="3765550">
                  <a:extLst>
                    <a:ext uri="{9D8B030D-6E8A-4147-A177-3AD203B41FA5}">
                      <a16:colId xmlns:a16="http://schemas.microsoft.com/office/drawing/2014/main" val="3043797848"/>
                    </a:ext>
                  </a:extLst>
                </a:gridCol>
                <a:gridCol w="3765550">
                  <a:extLst>
                    <a:ext uri="{9D8B030D-6E8A-4147-A177-3AD203B41FA5}">
                      <a16:colId xmlns:a16="http://schemas.microsoft.com/office/drawing/2014/main" val="1939555969"/>
                    </a:ext>
                  </a:extLst>
                </a:gridCol>
              </a:tblGrid>
              <a:tr h="1037218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/>
                        <a:t>Verb Tenses</a:t>
                      </a:r>
                      <a:endParaRPr kumimoji="1" lang="ja-JP" altLang="en-US" sz="5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136145"/>
                  </a:ext>
                </a:extLst>
              </a:tr>
              <a:tr h="719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 Past</a:t>
                      </a:r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</a:t>
                      </a:r>
                      <a:r>
                        <a:rPr kumimoji="1" lang="ja-JP" altLang="en-US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</a:t>
                      </a:r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 Future</a:t>
                      </a:r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763921"/>
                  </a:ext>
                </a:extLst>
              </a:tr>
              <a:tr h="17351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 played the </a:t>
                      </a:r>
                    </a:p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flute.</a:t>
                      </a:r>
                      <a:endParaRPr kumimoji="1" lang="ja-JP" altLang="en-US" sz="4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I play the</a:t>
                      </a:r>
                    </a:p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flute.</a:t>
                      </a:r>
                      <a:endParaRPr kumimoji="1" lang="ja-JP" altLang="en-US" sz="4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327507"/>
                  </a:ext>
                </a:extLst>
              </a:tr>
              <a:tr h="797827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65274"/>
                  </a:ext>
                </a:extLst>
              </a:tr>
              <a:tr h="1911452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258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3497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3BD8321E-F686-45EA-84C5-9E863A04AE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950076"/>
              </p:ext>
            </p:extLst>
          </p:nvPr>
        </p:nvGraphicFramePr>
        <p:xfrm>
          <a:off x="457200" y="333374"/>
          <a:ext cx="11296650" cy="62007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65550">
                  <a:extLst>
                    <a:ext uri="{9D8B030D-6E8A-4147-A177-3AD203B41FA5}">
                      <a16:colId xmlns:a16="http://schemas.microsoft.com/office/drawing/2014/main" val="690728007"/>
                    </a:ext>
                  </a:extLst>
                </a:gridCol>
                <a:gridCol w="3765550">
                  <a:extLst>
                    <a:ext uri="{9D8B030D-6E8A-4147-A177-3AD203B41FA5}">
                      <a16:colId xmlns:a16="http://schemas.microsoft.com/office/drawing/2014/main" val="3043797848"/>
                    </a:ext>
                  </a:extLst>
                </a:gridCol>
                <a:gridCol w="3765550">
                  <a:extLst>
                    <a:ext uri="{9D8B030D-6E8A-4147-A177-3AD203B41FA5}">
                      <a16:colId xmlns:a16="http://schemas.microsoft.com/office/drawing/2014/main" val="1939555969"/>
                    </a:ext>
                  </a:extLst>
                </a:gridCol>
              </a:tblGrid>
              <a:tr h="1037218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/>
                        <a:t>Verb Tenses</a:t>
                      </a:r>
                      <a:endParaRPr kumimoji="1" lang="ja-JP" altLang="en-US" sz="5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136145"/>
                  </a:ext>
                </a:extLst>
              </a:tr>
              <a:tr h="719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 Past</a:t>
                      </a:r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</a:t>
                      </a:r>
                      <a:r>
                        <a:rPr kumimoji="1" lang="ja-JP" altLang="en-US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</a:t>
                      </a:r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 Future</a:t>
                      </a:r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763921"/>
                  </a:ext>
                </a:extLst>
              </a:tr>
              <a:tr h="17351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 played the </a:t>
                      </a:r>
                    </a:p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flute.</a:t>
                      </a:r>
                      <a:endParaRPr kumimoji="1" lang="ja-JP" altLang="en-US" sz="4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I play the</a:t>
                      </a:r>
                    </a:p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flute.</a:t>
                      </a:r>
                      <a:endParaRPr kumimoji="1" lang="ja-JP" altLang="en-US" sz="4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 shall/will play </a:t>
                      </a:r>
                    </a:p>
                    <a:p>
                      <a:pPr algn="ctr"/>
                      <a:r>
                        <a:rPr kumimoji="1" lang="en-US" altLang="ja-JP" sz="32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the flute.</a:t>
                      </a:r>
                      <a:endParaRPr kumimoji="1" lang="ja-JP" altLang="en-US" sz="32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327507"/>
                  </a:ext>
                </a:extLst>
              </a:tr>
              <a:tr h="797827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65274"/>
                  </a:ext>
                </a:extLst>
              </a:tr>
              <a:tr h="1911452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258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0324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3BD8321E-F686-45EA-84C5-9E863A04AE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835156"/>
              </p:ext>
            </p:extLst>
          </p:nvPr>
        </p:nvGraphicFramePr>
        <p:xfrm>
          <a:off x="457200" y="333374"/>
          <a:ext cx="11296650" cy="65916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65550">
                  <a:extLst>
                    <a:ext uri="{9D8B030D-6E8A-4147-A177-3AD203B41FA5}">
                      <a16:colId xmlns:a16="http://schemas.microsoft.com/office/drawing/2014/main" val="690728007"/>
                    </a:ext>
                  </a:extLst>
                </a:gridCol>
                <a:gridCol w="3765550">
                  <a:extLst>
                    <a:ext uri="{9D8B030D-6E8A-4147-A177-3AD203B41FA5}">
                      <a16:colId xmlns:a16="http://schemas.microsoft.com/office/drawing/2014/main" val="3043797848"/>
                    </a:ext>
                  </a:extLst>
                </a:gridCol>
                <a:gridCol w="3765550">
                  <a:extLst>
                    <a:ext uri="{9D8B030D-6E8A-4147-A177-3AD203B41FA5}">
                      <a16:colId xmlns:a16="http://schemas.microsoft.com/office/drawing/2014/main" val="1939555969"/>
                    </a:ext>
                  </a:extLst>
                </a:gridCol>
              </a:tblGrid>
              <a:tr h="1037218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/>
                        <a:t>Verb Tenses</a:t>
                      </a:r>
                      <a:endParaRPr kumimoji="1" lang="ja-JP" altLang="en-US" sz="5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136145"/>
                  </a:ext>
                </a:extLst>
              </a:tr>
              <a:tr h="719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 Past</a:t>
                      </a:r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</a:t>
                      </a:r>
                      <a:r>
                        <a:rPr kumimoji="1" lang="ja-JP" altLang="en-US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</a:t>
                      </a:r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 Future</a:t>
                      </a:r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763921"/>
                  </a:ext>
                </a:extLst>
              </a:tr>
              <a:tr h="17351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 played the </a:t>
                      </a:r>
                    </a:p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flute.</a:t>
                      </a:r>
                      <a:endParaRPr kumimoji="1" lang="ja-JP" altLang="en-US" sz="4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I play the</a:t>
                      </a:r>
                    </a:p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flute.</a:t>
                      </a:r>
                      <a:endParaRPr kumimoji="1" lang="ja-JP" altLang="en-US" sz="4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 shall/will play </a:t>
                      </a:r>
                    </a:p>
                    <a:p>
                      <a:pPr algn="ctr"/>
                      <a:r>
                        <a:rPr kumimoji="1" lang="en-US" altLang="ja-JP" sz="32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the flute.</a:t>
                      </a:r>
                      <a:endParaRPr kumimoji="1" lang="ja-JP" altLang="en-US" sz="32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327507"/>
                  </a:ext>
                </a:extLst>
              </a:tr>
              <a:tr h="79782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Present Continuous</a:t>
                      </a:r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65274"/>
                  </a:ext>
                </a:extLst>
              </a:tr>
              <a:tr h="1911452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258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8795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3BD8321E-F686-45EA-84C5-9E863A04AE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637104"/>
              </p:ext>
            </p:extLst>
          </p:nvPr>
        </p:nvGraphicFramePr>
        <p:xfrm>
          <a:off x="457200" y="333374"/>
          <a:ext cx="11296650" cy="65916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65550">
                  <a:extLst>
                    <a:ext uri="{9D8B030D-6E8A-4147-A177-3AD203B41FA5}">
                      <a16:colId xmlns:a16="http://schemas.microsoft.com/office/drawing/2014/main" val="690728007"/>
                    </a:ext>
                  </a:extLst>
                </a:gridCol>
                <a:gridCol w="3765550">
                  <a:extLst>
                    <a:ext uri="{9D8B030D-6E8A-4147-A177-3AD203B41FA5}">
                      <a16:colId xmlns:a16="http://schemas.microsoft.com/office/drawing/2014/main" val="3043797848"/>
                    </a:ext>
                  </a:extLst>
                </a:gridCol>
                <a:gridCol w="3765550">
                  <a:extLst>
                    <a:ext uri="{9D8B030D-6E8A-4147-A177-3AD203B41FA5}">
                      <a16:colId xmlns:a16="http://schemas.microsoft.com/office/drawing/2014/main" val="1939555969"/>
                    </a:ext>
                  </a:extLst>
                </a:gridCol>
              </a:tblGrid>
              <a:tr h="1037218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/>
                        <a:t>Verb Tenses</a:t>
                      </a:r>
                      <a:endParaRPr kumimoji="1" lang="ja-JP" altLang="en-US" sz="5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136145"/>
                  </a:ext>
                </a:extLst>
              </a:tr>
              <a:tr h="719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 Past</a:t>
                      </a:r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</a:t>
                      </a:r>
                      <a:r>
                        <a:rPr kumimoji="1" lang="ja-JP" altLang="en-US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</a:t>
                      </a:r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 Future</a:t>
                      </a:r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763921"/>
                  </a:ext>
                </a:extLst>
              </a:tr>
              <a:tr h="17351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 played the </a:t>
                      </a:r>
                    </a:p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flute.</a:t>
                      </a:r>
                      <a:endParaRPr kumimoji="1" lang="ja-JP" altLang="en-US" sz="4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I play the</a:t>
                      </a:r>
                    </a:p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flute.</a:t>
                      </a:r>
                      <a:endParaRPr kumimoji="1" lang="ja-JP" altLang="en-US" sz="4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 shall/will play </a:t>
                      </a:r>
                    </a:p>
                    <a:p>
                      <a:pPr algn="ctr"/>
                      <a:r>
                        <a:rPr kumimoji="1" lang="en-US" altLang="ja-JP" sz="32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the flute.</a:t>
                      </a:r>
                      <a:endParaRPr kumimoji="1" lang="ja-JP" altLang="en-US" sz="32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327507"/>
                  </a:ext>
                </a:extLst>
              </a:tr>
              <a:tr h="79782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Present Continuous</a:t>
                      </a:r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65274"/>
                  </a:ext>
                </a:extLst>
              </a:tr>
              <a:tr h="1911452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 am playing </a:t>
                      </a:r>
                    </a:p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the flute.</a:t>
                      </a:r>
                      <a:endParaRPr kumimoji="1" lang="ja-JP" altLang="en-US" sz="4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258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9000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3BD8321E-F686-45EA-84C5-9E863A04AE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609472"/>
              </p:ext>
            </p:extLst>
          </p:nvPr>
        </p:nvGraphicFramePr>
        <p:xfrm>
          <a:off x="457200" y="333374"/>
          <a:ext cx="11296650" cy="65916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65550">
                  <a:extLst>
                    <a:ext uri="{9D8B030D-6E8A-4147-A177-3AD203B41FA5}">
                      <a16:colId xmlns:a16="http://schemas.microsoft.com/office/drawing/2014/main" val="690728007"/>
                    </a:ext>
                  </a:extLst>
                </a:gridCol>
                <a:gridCol w="3765550">
                  <a:extLst>
                    <a:ext uri="{9D8B030D-6E8A-4147-A177-3AD203B41FA5}">
                      <a16:colId xmlns:a16="http://schemas.microsoft.com/office/drawing/2014/main" val="3043797848"/>
                    </a:ext>
                  </a:extLst>
                </a:gridCol>
                <a:gridCol w="3765550">
                  <a:extLst>
                    <a:ext uri="{9D8B030D-6E8A-4147-A177-3AD203B41FA5}">
                      <a16:colId xmlns:a16="http://schemas.microsoft.com/office/drawing/2014/main" val="1939555969"/>
                    </a:ext>
                  </a:extLst>
                </a:gridCol>
              </a:tblGrid>
              <a:tr h="1037218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/>
                        <a:t>Verb Tenses</a:t>
                      </a:r>
                      <a:endParaRPr kumimoji="1" lang="ja-JP" altLang="en-US" sz="5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136145"/>
                  </a:ext>
                </a:extLst>
              </a:tr>
              <a:tr h="719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 Past</a:t>
                      </a:r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</a:t>
                      </a:r>
                      <a:r>
                        <a:rPr kumimoji="1" lang="ja-JP" altLang="en-US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</a:t>
                      </a:r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 Future</a:t>
                      </a:r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763921"/>
                  </a:ext>
                </a:extLst>
              </a:tr>
              <a:tr h="17351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 played the </a:t>
                      </a:r>
                    </a:p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flute.</a:t>
                      </a:r>
                      <a:endParaRPr kumimoji="1" lang="ja-JP" altLang="en-US" sz="4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I play the</a:t>
                      </a:r>
                    </a:p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flute.</a:t>
                      </a:r>
                      <a:endParaRPr kumimoji="1" lang="ja-JP" altLang="en-US" sz="4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 shall/will play </a:t>
                      </a:r>
                    </a:p>
                    <a:p>
                      <a:pPr algn="ctr"/>
                      <a:r>
                        <a:rPr kumimoji="1" lang="en-US" altLang="ja-JP" sz="32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the flute.</a:t>
                      </a:r>
                      <a:endParaRPr kumimoji="1" lang="ja-JP" altLang="en-US" sz="32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327507"/>
                  </a:ext>
                </a:extLst>
              </a:tr>
              <a:tr h="79782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Past </a:t>
                      </a:r>
                    </a:p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Continuous</a:t>
                      </a:r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Present Continuous</a:t>
                      </a:r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65274"/>
                  </a:ext>
                </a:extLst>
              </a:tr>
              <a:tr h="191145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 am playing </a:t>
                      </a:r>
                    </a:p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the flute.</a:t>
                      </a:r>
                      <a:endParaRPr kumimoji="1" lang="ja-JP" altLang="en-US" sz="4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258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030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42876" y="612219"/>
            <a:ext cx="355282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multitask</a:t>
            </a: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694E28-22B6-4A71-A3CA-F7D226CE8C56}"/>
              </a:ext>
            </a:extLst>
          </p:cNvPr>
          <p:cNvSpPr txBox="1"/>
          <p:nvPr/>
        </p:nvSpPr>
        <p:spPr>
          <a:xfrm>
            <a:off x="3588703" y="596980"/>
            <a:ext cx="409701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87267B-6702-481D-B514-196DA5166AE6}"/>
              </a:ext>
            </a:extLst>
          </p:cNvPr>
          <p:cNvSpPr txBox="1"/>
          <p:nvPr/>
        </p:nvSpPr>
        <p:spPr>
          <a:xfrm>
            <a:off x="7685722" y="535900"/>
            <a:ext cx="478155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74869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3BD8321E-F686-45EA-84C5-9E863A04AE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180854"/>
              </p:ext>
            </p:extLst>
          </p:nvPr>
        </p:nvGraphicFramePr>
        <p:xfrm>
          <a:off x="457200" y="333374"/>
          <a:ext cx="11296650" cy="65916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65550">
                  <a:extLst>
                    <a:ext uri="{9D8B030D-6E8A-4147-A177-3AD203B41FA5}">
                      <a16:colId xmlns:a16="http://schemas.microsoft.com/office/drawing/2014/main" val="690728007"/>
                    </a:ext>
                  </a:extLst>
                </a:gridCol>
                <a:gridCol w="3765550">
                  <a:extLst>
                    <a:ext uri="{9D8B030D-6E8A-4147-A177-3AD203B41FA5}">
                      <a16:colId xmlns:a16="http://schemas.microsoft.com/office/drawing/2014/main" val="3043797848"/>
                    </a:ext>
                  </a:extLst>
                </a:gridCol>
                <a:gridCol w="3765550">
                  <a:extLst>
                    <a:ext uri="{9D8B030D-6E8A-4147-A177-3AD203B41FA5}">
                      <a16:colId xmlns:a16="http://schemas.microsoft.com/office/drawing/2014/main" val="1939555969"/>
                    </a:ext>
                  </a:extLst>
                </a:gridCol>
              </a:tblGrid>
              <a:tr h="1037218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/>
                        <a:t>Verb Tenses</a:t>
                      </a:r>
                      <a:endParaRPr kumimoji="1" lang="ja-JP" altLang="en-US" sz="5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136145"/>
                  </a:ext>
                </a:extLst>
              </a:tr>
              <a:tr h="719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 Past</a:t>
                      </a:r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</a:t>
                      </a:r>
                      <a:r>
                        <a:rPr kumimoji="1" lang="ja-JP" altLang="en-US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</a:t>
                      </a:r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 Future</a:t>
                      </a:r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763921"/>
                  </a:ext>
                </a:extLst>
              </a:tr>
              <a:tr h="17351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 played the </a:t>
                      </a:r>
                    </a:p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flute.</a:t>
                      </a:r>
                      <a:endParaRPr kumimoji="1" lang="ja-JP" altLang="en-US" sz="4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I play the</a:t>
                      </a:r>
                    </a:p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flute.</a:t>
                      </a:r>
                      <a:endParaRPr kumimoji="1" lang="ja-JP" altLang="en-US" sz="4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 shall/will play </a:t>
                      </a:r>
                    </a:p>
                    <a:p>
                      <a:pPr algn="ctr"/>
                      <a:r>
                        <a:rPr kumimoji="1" lang="en-US" altLang="ja-JP" sz="32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the flute.</a:t>
                      </a:r>
                      <a:endParaRPr kumimoji="1" lang="ja-JP" altLang="en-US" sz="32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327507"/>
                  </a:ext>
                </a:extLst>
              </a:tr>
              <a:tr h="79782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Past </a:t>
                      </a:r>
                    </a:p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Continuous</a:t>
                      </a:r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Present Continuous</a:t>
                      </a:r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65274"/>
                  </a:ext>
                </a:extLst>
              </a:tr>
              <a:tr h="191145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 was playing </a:t>
                      </a:r>
                    </a:p>
                    <a:p>
                      <a:pPr algn="ctr"/>
                      <a:r>
                        <a:rPr kumimoji="1" lang="en-US" altLang="ja-JP" sz="36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the flute.</a:t>
                      </a:r>
                      <a:endParaRPr kumimoji="1" lang="ja-JP" altLang="en-US" sz="36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 am playing </a:t>
                      </a:r>
                    </a:p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the flute.</a:t>
                      </a:r>
                      <a:endParaRPr kumimoji="1" lang="ja-JP" altLang="en-US" sz="4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258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6080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3BD8321E-F686-45EA-84C5-9E863A04AE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66268"/>
              </p:ext>
            </p:extLst>
          </p:nvPr>
        </p:nvGraphicFramePr>
        <p:xfrm>
          <a:off x="457200" y="333374"/>
          <a:ext cx="11296650" cy="65916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65550">
                  <a:extLst>
                    <a:ext uri="{9D8B030D-6E8A-4147-A177-3AD203B41FA5}">
                      <a16:colId xmlns:a16="http://schemas.microsoft.com/office/drawing/2014/main" val="690728007"/>
                    </a:ext>
                  </a:extLst>
                </a:gridCol>
                <a:gridCol w="3765550">
                  <a:extLst>
                    <a:ext uri="{9D8B030D-6E8A-4147-A177-3AD203B41FA5}">
                      <a16:colId xmlns:a16="http://schemas.microsoft.com/office/drawing/2014/main" val="3043797848"/>
                    </a:ext>
                  </a:extLst>
                </a:gridCol>
                <a:gridCol w="3765550">
                  <a:extLst>
                    <a:ext uri="{9D8B030D-6E8A-4147-A177-3AD203B41FA5}">
                      <a16:colId xmlns:a16="http://schemas.microsoft.com/office/drawing/2014/main" val="1939555969"/>
                    </a:ext>
                  </a:extLst>
                </a:gridCol>
              </a:tblGrid>
              <a:tr h="1037218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/>
                        <a:t>Verb Tenses</a:t>
                      </a:r>
                      <a:endParaRPr kumimoji="1" lang="ja-JP" altLang="en-US" sz="5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136145"/>
                  </a:ext>
                </a:extLst>
              </a:tr>
              <a:tr h="719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 Past</a:t>
                      </a:r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</a:t>
                      </a:r>
                      <a:r>
                        <a:rPr kumimoji="1" lang="ja-JP" altLang="en-US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</a:t>
                      </a:r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 Future</a:t>
                      </a:r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763921"/>
                  </a:ext>
                </a:extLst>
              </a:tr>
              <a:tr h="17351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 played the </a:t>
                      </a:r>
                    </a:p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flute.</a:t>
                      </a:r>
                      <a:endParaRPr kumimoji="1" lang="ja-JP" altLang="en-US" sz="4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I play the</a:t>
                      </a:r>
                    </a:p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flute.</a:t>
                      </a:r>
                      <a:endParaRPr kumimoji="1" lang="ja-JP" altLang="en-US" sz="4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 shall/will play </a:t>
                      </a:r>
                    </a:p>
                    <a:p>
                      <a:pPr algn="ctr"/>
                      <a:r>
                        <a:rPr kumimoji="1" lang="en-US" altLang="ja-JP" sz="32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the flute.</a:t>
                      </a:r>
                      <a:endParaRPr kumimoji="1" lang="ja-JP" altLang="en-US" sz="32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327507"/>
                  </a:ext>
                </a:extLst>
              </a:tr>
              <a:tr h="79782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Past </a:t>
                      </a:r>
                    </a:p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Continuous</a:t>
                      </a:r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Present Continuous</a:t>
                      </a:r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Future</a:t>
                      </a:r>
                    </a:p>
                    <a:p>
                      <a:pPr algn="ctr"/>
                      <a:r>
                        <a:rPr kumimoji="1" lang="en-US" altLang="ja-JP" sz="3600" b="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Continuous</a:t>
                      </a:r>
                      <a:endParaRPr kumimoji="1" lang="ja-JP" altLang="en-US" sz="3600" b="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65274"/>
                  </a:ext>
                </a:extLst>
              </a:tr>
              <a:tr h="191145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 was playing </a:t>
                      </a:r>
                    </a:p>
                    <a:p>
                      <a:pPr algn="ctr"/>
                      <a:r>
                        <a:rPr kumimoji="1" lang="en-US" altLang="ja-JP" sz="36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the flute.</a:t>
                      </a:r>
                      <a:endParaRPr kumimoji="1" lang="ja-JP" altLang="en-US" sz="36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 am playing </a:t>
                      </a:r>
                    </a:p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the flute.</a:t>
                      </a:r>
                      <a:endParaRPr kumimoji="1" lang="ja-JP" altLang="en-US" sz="4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258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8244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3BD8321E-F686-45EA-84C5-9E863A04AE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754243"/>
              </p:ext>
            </p:extLst>
          </p:nvPr>
        </p:nvGraphicFramePr>
        <p:xfrm>
          <a:off x="457200" y="333374"/>
          <a:ext cx="11296650" cy="65916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65550">
                  <a:extLst>
                    <a:ext uri="{9D8B030D-6E8A-4147-A177-3AD203B41FA5}">
                      <a16:colId xmlns:a16="http://schemas.microsoft.com/office/drawing/2014/main" val="690728007"/>
                    </a:ext>
                  </a:extLst>
                </a:gridCol>
                <a:gridCol w="3765550">
                  <a:extLst>
                    <a:ext uri="{9D8B030D-6E8A-4147-A177-3AD203B41FA5}">
                      <a16:colId xmlns:a16="http://schemas.microsoft.com/office/drawing/2014/main" val="3043797848"/>
                    </a:ext>
                  </a:extLst>
                </a:gridCol>
                <a:gridCol w="3765550">
                  <a:extLst>
                    <a:ext uri="{9D8B030D-6E8A-4147-A177-3AD203B41FA5}">
                      <a16:colId xmlns:a16="http://schemas.microsoft.com/office/drawing/2014/main" val="1939555969"/>
                    </a:ext>
                  </a:extLst>
                </a:gridCol>
              </a:tblGrid>
              <a:tr h="1037218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/>
                        <a:t>Verb Tenses</a:t>
                      </a:r>
                      <a:endParaRPr kumimoji="1" lang="ja-JP" altLang="en-US" sz="5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136145"/>
                  </a:ext>
                </a:extLst>
              </a:tr>
              <a:tr h="7191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 Past</a:t>
                      </a:r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</a:t>
                      </a:r>
                      <a:r>
                        <a:rPr kumimoji="1" lang="ja-JP" altLang="en-US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</a:t>
                      </a:r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Simple Future</a:t>
                      </a:r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763921"/>
                  </a:ext>
                </a:extLst>
              </a:tr>
              <a:tr h="17351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 played the </a:t>
                      </a:r>
                    </a:p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flute.</a:t>
                      </a:r>
                      <a:endParaRPr kumimoji="1" lang="ja-JP" altLang="en-US" sz="4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 I play the</a:t>
                      </a:r>
                    </a:p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flute.</a:t>
                      </a:r>
                      <a:endParaRPr kumimoji="1" lang="ja-JP" altLang="en-US" sz="4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 shall/will play </a:t>
                      </a:r>
                    </a:p>
                    <a:p>
                      <a:pPr algn="ctr"/>
                      <a:r>
                        <a:rPr kumimoji="1" lang="en-US" altLang="ja-JP" sz="3200" b="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the flute.</a:t>
                      </a:r>
                      <a:endParaRPr kumimoji="1" lang="ja-JP" altLang="en-US" sz="3200" b="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327507"/>
                  </a:ext>
                </a:extLst>
              </a:tr>
              <a:tr h="79782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Past </a:t>
                      </a:r>
                    </a:p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Continuous</a:t>
                      </a:r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Present Continuous</a:t>
                      </a:r>
                      <a:endParaRPr kumimoji="1" lang="ja-JP" altLang="en-US" sz="360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Future</a:t>
                      </a:r>
                    </a:p>
                    <a:p>
                      <a:pPr algn="ctr"/>
                      <a:r>
                        <a:rPr kumimoji="1" lang="en-US" altLang="ja-JP" sz="3600" b="0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Continuous</a:t>
                      </a:r>
                      <a:endParaRPr kumimoji="1" lang="ja-JP" altLang="en-US" sz="3600" b="0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65274"/>
                  </a:ext>
                </a:extLst>
              </a:tr>
              <a:tr h="191145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 was playing </a:t>
                      </a:r>
                    </a:p>
                    <a:p>
                      <a:pPr algn="ctr"/>
                      <a:r>
                        <a:rPr kumimoji="1" lang="en-US" altLang="ja-JP" sz="36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the flute.</a:t>
                      </a:r>
                      <a:endParaRPr kumimoji="1" lang="ja-JP" altLang="en-US" sz="36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 am playing </a:t>
                      </a:r>
                    </a:p>
                    <a:p>
                      <a:pPr algn="ctr"/>
                      <a:r>
                        <a:rPr kumimoji="1" lang="en-US" altLang="ja-JP" sz="40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the flute.</a:t>
                      </a:r>
                      <a:endParaRPr kumimoji="1" lang="ja-JP" altLang="en-US" sz="40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 shall/will be</a:t>
                      </a:r>
                    </a:p>
                    <a:p>
                      <a:pPr algn="ctr"/>
                      <a:r>
                        <a:rPr kumimoji="1" lang="en-US" altLang="ja-JP" sz="32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playing the flute.</a:t>
                      </a:r>
                      <a:endParaRPr kumimoji="1" lang="ja-JP" altLang="en-US" sz="32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258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4749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7CDAAD3-4D6C-403F-8FE1-37EC77F5094D}"/>
              </a:ext>
            </a:extLst>
          </p:cNvPr>
          <p:cNvSpPr txBox="1"/>
          <p:nvPr/>
        </p:nvSpPr>
        <p:spPr>
          <a:xfrm>
            <a:off x="809625" y="1581150"/>
            <a:ext cx="105727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kumimoji="1" lang="en-US" altLang="ja-JP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have</a:t>
            </a:r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walked to school.</a:t>
            </a:r>
          </a:p>
          <a:p>
            <a:endParaRPr kumimoji="1" lang="en-US" altLang="ja-JP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781342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7CDAAD3-4D6C-403F-8FE1-37EC77F5094D}"/>
              </a:ext>
            </a:extLst>
          </p:cNvPr>
          <p:cNvSpPr txBox="1"/>
          <p:nvPr/>
        </p:nvSpPr>
        <p:spPr>
          <a:xfrm>
            <a:off x="809625" y="1581150"/>
            <a:ext cx="105727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kumimoji="1"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had</a:t>
            </a:r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walked to school.</a:t>
            </a:r>
          </a:p>
          <a:p>
            <a:endParaRPr kumimoji="1" lang="en-US" altLang="ja-JP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have</a:t>
            </a:r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walked to school.</a:t>
            </a:r>
            <a:endParaRPr kumimoji="1" lang="ja-JP" alt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639865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7CDAAD3-4D6C-403F-8FE1-37EC77F5094D}"/>
              </a:ext>
            </a:extLst>
          </p:cNvPr>
          <p:cNvSpPr txBox="1"/>
          <p:nvPr/>
        </p:nvSpPr>
        <p:spPr>
          <a:xfrm>
            <a:off x="809625" y="1581150"/>
            <a:ext cx="105727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kumimoji="1"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had</a:t>
            </a:r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walked to school.</a:t>
            </a:r>
          </a:p>
          <a:p>
            <a:endParaRPr kumimoji="1" lang="en-US" altLang="ja-JP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have</a:t>
            </a:r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walked to school.</a:t>
            </a:r>
          </a:p>
          <a:p>
            <a:endParaRPr kumimoji="1" lang="en-US" altLang="ja-JP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kumimoji="1"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will have </a:t>
            </a:r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walked to school.</a:t>
            </a:r>
            <a:endParaRPr kumimoji="1" lang="ja-JP" alt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43673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7CDAAD3-4D6C-403F-8FE1-37EC77F5094D}"/>
              </a:ext>
            </a:extLst>
          </p:cNvPr>
          <p:cNvSpPr txBox="1"/>
          <p:nvPr/>
        </p:nvSpPr>
        <p:spPr>
          <a:xfrm>
            <a:off x="809625" y="1581150"/>
            <a:ext cx="105727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kumimoji="1"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had</a:t>
            </a:r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walked to school.</a:t>
            </a:r>
          </a:p>
          <a:p>
            <a:endParaRPr kumimoji="1" lang="en-US" altLang="ja-JP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have</a:t>
            </a:r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walked to school.</a:t>
            </a:r>
          </a:p>
          <a:p>
            <a:endParaRPr kumimoji="1" lang="en-US" altLang="ja-JP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kumimoji="1"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will have </a:t>
            </a:r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walked to school.</a:t>
            </a:r>
            <a:endParaRPr kumimoji="1" lang="ja-JP" alt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5D546D9-477B-4AEB-B384-23A24F2381E2}"/>
              </a:ext>
            </a:extLst>
          </p:cNvPr>
          <p:cNvSpPr txBox="1"/>
          <p:nvPr/>
        </p:nvSpPr>
        <p:spPr>
          <a:xfrm>
            <a:off x="885826" y="333375"/>
            <a:ext cx="9910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Perfect </a:t>
            </a:r>
            <a:r>
              <a:rPr kumimoji="1" lang="en-US" altLang="ja-JP" sz="54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Tenses</a:t>
            </a:r>
            <a:endParaRPr kumimoji="1" lang="ja-JP" altLang="en-US" sz="5400" b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999782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7CDAAD3-4D6C-403F-8FE1-37EC77F5094D}"/>
              </a:ext>
            </a:extLst>
          </p:cNvPr>
          <p:cNvSpPr txBox="1"/>
          <p:nvPr/>
        </p:nvSpPr>
        <p:spPr>
          <a:xfrm>
            <a:off x="809625" y="1581150"/>
            <a:ext cx="105727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kumimoji="1"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had</a:t>
            </a:r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walked to school.</a:t>
            </a:r>
          </a:p>
          <a:p>
            <a:endParaRPr kumimoji="1" lang="en-US" altLang="ja-JP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have</a:t>
            </a:r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walked to school.</a:t>
            </a:r>
          </a:p>
          <a:p>
            <a:endParaRPr kumimoji="1" lang="en-US" altLang="ja-JP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kumimoji="1"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will have </a:t>
            </a:r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walked to school.</a:t>
            </a:r>
            <a:endParaRPr kumimoji="1" lang="ja-JP" alt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5D546D9-477B-4AEB-B384-23A24F2381E2}"/>
              </a:ext>
            </a:extLst>
          </p:cNvPr>
          <p:cNvSpPr txBox="1"/>
          <p:nvPr/>
        </p:nvSpPr>
        <p:spPr>
          <a:xfrm>
            <a:off x="885826" y="333375"/>
            <a:ext cx="11020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Perfect </a:t>
            </a:r>
            <a:r>
              <a:rPr kumimoji="1" lang="en-US" altLang="ja-JP" sz="54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Tenses</a:t>
            </a:r>
            <a:r>
              <a:rPr lang="ja-JP" altLang="en-US" sz="54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→ </a:t>
            </a:r>
            <a:r>
              <a:rPr lang="en-US" altLang="ja-JP" sz="48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Completed action</a:t>
            </a:r>
            <a:endParaRPr kumimoji="1" lang="ja-JP" altLang="en-US" sz="4800" b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345895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D6E3EC9-F887-4F82-A34A-AA92411A9943}"/>
              </a:ext>
            </a:extLst>
          </p:cNvPr>
          <p:cNvSpPr txBox="1"/>
          <p:nvPr/>
        </p:nvSpPr>
        <p:spPr>
          <a:xfrm>
            <a:off x="6585882" y="4267832"/>
            <a:ext cx="4805996" cy="14014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8000" dirty="0">
                <a:solidFill>
                  <a:srgbClr val="00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Activity Page</a:t>
            </a:r>
          </a:p>
        </p:txBody>
      </p:sp>
      <p:sp>
        <p:nvSpPr>
          <p:cNvPr id="77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100" name="Picture 4" descr="Circus tent in red and blueのイラスト素材 [59183169] - PIXTA">
            <a:extLst>
              <a:ext uri="{FF2B5EF4-FFF2-40B4-BE49-F238E27FC236}">
                <a16:creationId xmlns:a16="http://schemas.microsoft.com/office/drawing/2014/main" id="{ECB1BB27-6602-4CEF-8576-59C9FF5755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9" r="14131"/>
          <a:stretch/>
        </p:blipFill>
        <p:spPr bwMode="auto"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016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F935B2-BDF2-4A7E-8FF8-2C06D3D48CD0}"/>
              </a:ext>
            </a:extLst>
          </p:cNvPr>
          <p:cNvSpPr txBox="1"/>
          <p:nvPr/>
        </p:nvSpPr>
        <p:spPr>
          <a:xfrm>
            <a:off x="3314701" y="238125"/>
            <a:ext cx="622935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Present Perfect</a:t>
            </a:r>
          </a:p>
          <a:p>
            <a:endParaRPr lang="en-US" altLang="ja-JP" sz="4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I 		have finished</a:t>
            </a: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you	have finished</a:t>
            </a: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he	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has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 finished</a:t>
            </a: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she	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has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 finished</a:t>
            </a: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it	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has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 finished</a:t>
            </a: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we 	have finished</a:t>
            </a: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you	have finished</a:t>
            </a: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they	have finished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7267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42876" y="612219"/>
            <a:ext cx="355282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multitask</a:t>
            </a: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2. multipack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694E28-22B6-4A71-A3CA-F7D226CE8C56}"/>
              </a:ext>
            </a:extLst>
          </p:cNvPr>
          <p:cNvSpPr txBox="1"/>
          <p:nvPr/>
        </p:nvSpPr>
        <p:spPr>
          <a:xfrm>
            <a:off x="3588703" y="596980"/>
            <a:ext cx="409701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87267B-6702-481D-B514-196DA5166AE6}"/>
              </a:ext>
            </a:extLst>
          </p:cNvPr>
          <p:cNvSpPr txBox="1"/>
          <p:nvPr/>
        </p:nvSpPr>
        <p:spPr>
          <a:xfrm>
            <a:off x="7685722" y="535900"/>
            <a:ext cx="478155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94001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F935B2-BDF2-4A7E-8FF8-2C06D3D48CD0}"/>
              </a:ext>
            </a:extLst>
          </p:cNvPr>
          <p:cNvSpPr txBox="1"/>
          <p:nvPr/>
        </p:nvSpPr>
        <p:spPr>
          <a:xfrm>
            <a:off x="3314701" y="238125"/>
            <a:ext cx="622935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Past Perfect</a:t>
            </a:r>
          </a:p>
          <a:p>
            <a:endParaRPr lang="en-US" altLang="ja-JP" sz="4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I 		had finished</a:t>
            </a: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you	had finished</a:t>
            </a: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he		had finished</a:t>
            </a: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she		had finished</a:t>
            </a: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it		had finished</a:t>
            </a: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we 	had finished</a:t>
            </a: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you	had finished</a:t>
            </a: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they	had finished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51364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F935B2-BDF2-4A7E-8FF8-2C06D3D48CD0}"/>
              </a:ext>
            </a:extLst>
          </p:cNvPr>
          <p:cNvSpPr txBox="1"/>
          <p:nvPr/>
        </p:nvSpPr>
        <p:spPr>
          <a:xfrm>
            <a:off x="1943100" y="238125"/>
            <a:ext cx="8924925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Future</a:t>
            </a:r>
            <a:r>
              <a:rPr kumimoji="1" lang="en-US" altLang="ja-JP" sz="4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Perfect</a:t>
            </a:r>
          </a:p>
          <a:p>
            <a:endParaRPr lang="en-US" altLang="ja-JP" sz="40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I 		shall/will have finished</a:t>
            </a: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you	will have finished</a:t>
            </a: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he		will have finished</a:t>
            </a: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she		will have finished</a:t>
            </a: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it		will have finished</a:t>
            </a: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we 	</a:t>
            </a:r>
            <a:r>
              <a:rPr lang="en-US" altLang="ja-JP" sz="4000" b="1" dirty="0">
                <a:solidFill>
                  <a:prstClr val="black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shall/will have finished</a:t>
            </a:r>
            <a:endParaRPr lang="en-US" altLang="ja-JP" sz="40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you	will have finished</a:t>
            </a: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they	will have finished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96930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2CB7DA1-A1A6-43A8-88D5-6B194F0C6CB9}"/>
              </a:ext>
            </a:extLst>
          </p:cNvPr>
          <p:cNvSpPr txBox="1"/>
          <p:nvPr/>
        </p:nvSpPr>
        <p:spPr>
          <a:xfrm>
            <a:off x="894164" y="2051361"/>
            <a:ext cx="460534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kumimoji="1" lang="en-US" altLang="ja-JP" sz="3500" b="1" dirty="0">
              <a:solidFill>
                <a:schemeClr val="bg1"/>
              </a:solidFill>
              <a:latin typeface="Maiandra GD" panose="020B0604020202020204" pitchFamily="34" charset="0"/>
              <a:ea typeface="+mj-ea"/>
              <a:cs typeface="Aharoni" panose="02010803020104030203" pitchFamily="2" charset="-79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3500" b="1" dirty="0">
                <a:solidFill>
                  <a:schemeClr val="bg1"/>
                </a:solidFill>
                <a:latin typeface="Maiandra GD" panose="020B0604020202020204" pitchFamily="34" charset="0"/>
                <a:ea typeface="+mj-ea"/>
                <a:cs typeface="Aharoni" panose="02010803020104030203" pitchFamily="2" charset="-79"/>
              </a:rPr>
              <a:t>See </a:t>
            </a:r>
            <a:r>
              <a:rPr lang="en-US" altLang="ja-JP" sz="3500" b="1">
                <a:solidFill>
                  <a:schemeClr val="bg1"/>
                </a:solidFill>
                <a:latin typeface="Maiandra GD" panose="020B0604020202020204" pitchFamily="34" charset="0"/>
                <a:ea typeface="+mj-ea"/>
                <a:cs typeface="Aharoni" panose="02010803020104030203" pitchFamily="2" charset="-79"/>
              </a:rPr>
              <a:t>you next week!</a:t>
            </a:r>
            <a:endParaRPr kumimoji="1" lang="en-US" altLang="ja-JP" sz="3500" b="1" dirty="0">
              <a:solidFill>
                <a:schemeClr val="bg1"/>
              </a:solidFill>
              <a:latin typeface="Maiandra GD" panose="020B0604020202020204" pitchFamily="34" charset="0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1026" name="Picture 2" descr="Jolly Phonics を web lesson で -g, o, u ,l ,f- - イギリスの学校">
            <a:extLst>
              <a:ext uri="{FF2B5EF4-FFF2-40B4-BE49-F238E27FC236}">
                <a16:creationId xmlns:a16="http://schemas.microsoft.com/office/drawing/2014/main" id="{B56E0455-4EAB-4ED4-A498-25650FA9B6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489"/>
          <a:stretch/>
        </p:blipFill>
        <p:spPr bwMode="auto">
          <a:xfrm>
            <a:off x="5800734" y="1057275"/>
            <a:ext cx="5917401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Rectangle 72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6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42876" y="612219"/>
            <a:ext cx="355282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multitask</a:t>
            </a: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2. multipack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multiplayer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694E28-22B6-4A71-A3CA-F7D226CE8C56}"/>
              </a:ext>
            </a:extLst>
          </p:cNvPr>
          <p:cNvSpPr txBox="1"/>
          <p:nvPr/>
        </p:nvSpPr>
        <p:spPr>
          <a:xfrm>
            <a:off x="3588703" y="596980"/>
            <a:ext cx="409701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87267B-6702-481D-B514-196DA5166AE6}"/>
              </a:ext>
            </a:extLst>
          </p:cNvPr>
          <p:cNvSpPr txBox="1"/>
          <p:nvPr/>
        </p:nvSpPr>
        <p:spPr>
          <a:xfrm>
            <a:off x="7685722" y="535900"/>
            <a:ext cx="478155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3258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42876" y="612219"/>
            <a:ext cx="35528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multitask</a:t>
            </a: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2. multipack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multiplayer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4. multiplex</a:t>
            </a: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694E28-22B6-4A71-A3CA-F7D226CE8C56}"/>
              </a:ext>
            </a:extLst>
          </p:cNvPr>
          <p:cNvSpPr txBox="1"/>
          <p:nvPr/>
        </p:nvSpPr>
        <p:spPr>
          <a:xfrm>
            <a:off x="3588703" y="596980"/>
            <a:ext cx="409701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87267B-6702-481D-B514-196DA5166AE6}"/>
              </a:ext>
            </a:extLst>
          </p:cNvPr>
          <p:cNvSpPr txBox="1"/>
          <p:nvPr/>
        </p:nvSpPr>
        <p:spPr>
          <a:xfrm>
            <a:off x="7685722" y="535900"/>
            <a:ext cx="478155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0547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42876" y="612219"/>
            <a:ext cx="355282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multitask</a:t>
            </a: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2. multipack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multiplayer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4. multiplex</a:t>
            </a: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5.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multiply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694E28-22B6-4A71-A3CA-F7D226CE8C56}"/>
              </a:ext>
            </a:extLst>
          </p:cNvPr>
          <p:cNvSpPr txBox="1"/>
          <p:nvPr/>
        </p:nvSpPr>
        <p:spPr>
          <a:xfrm>
            <a:off x="3588703" y="596980"/>
            <a:ext cx="409701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87267B-6702-481D-B514-196DA5166AE6}"/>
              </a:ext>
            </a:extLst>
          </p:cNvPr>
          <p:cNvSpPr txBox="1"/>
          <p:nvPr/>
        </p:nvSpPr>
        <p:spPr>
          <a:xfrm>
            <a:off x="7685722" y="535900"/>
            <a:ext cx="478155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5662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42876" y="612219"/>
            <a:ext cx="355282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multitask</a:t>
            </a: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2. multipack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multiplayer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4. multiplex</a:t>
            </a: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5.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multiply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6. multitude</a:t>
            </a:r>
          </a:p>
          <a:p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694E28-22B6-4A71-A3CA-F7D226CE8C56}"/>
              </a:ext>
            </a:extLst>
          </p:cNvPr>
          <p:cNvSpPr txBox="1"/>
          <p:nvPr/>
        </p:nvSpPr>
        <p:spPr>
          <a:xfrm>
            <a:off x="3588703" y="596980"/>
            <a:ext cx="409701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87267B-6702-481D-B514-196DA5166AE6}"/>
              </a:ext>
            </a:extLst>
          </p:cNvPr>
          <p:cNvSpPr txBox="1"/>
          <p:nvPr/>
        </p:nvSpPr>
        <p:spPr>
          <a:xfrm>
            <a:off x="7685722" y="535900"/>
            <a:ext cx="478155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2804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42876" y="612219"/>
            <a:ext cx="355282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multitask</a:t>
            </a: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2. multipack</a:t>
            </a: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multiplayer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4. multiplex</a:t>
            </a: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5.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multiply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6. multitude</a:t>
            </a:r>
          </a:p>
          <a:p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8694E28-22B6-4A71-A3CA-F7D226CE8C56}"/>
              </a:ext>
            </a:extLst>
          </p:cNvPr>
          <p:cNvSpPr txBox="1"/>
          <p:nvPr/>
        </p:nvSpPr>
        <p:spPr>
          <a:xfrm>
            <a:off x="3588703" y="596980"/>
            <a:ext cx="409701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7. </a:t>
            </a:r>
            <a:r>
              <a:rPr lang="en-US" altLang="ja-JP" sz="3200" b="1" dirty="0">
                <a:latin typeface="Cavolini" panose="03000502040302020204" pitchFamily="66" charset="0"/>
                <a:cs typeface="Cavolini" panose="03000502040302020204" pitchFamily="66" charset="0"/>
              </a:rPr>
              <a:t>multiple</a:t>
            </a: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87267B-6702-481D-B514-196DA5166AE6}"/>
              </a:ext>
            </a:extLst>
          </p:cNvPr>
          <p:cNvSpPr txBox="1"/>
          <p:nvPr/>
        </p:nvSpPr>
        <p:spPr>
          <a:xfrm>
            <a:off x="7685722" y="535900"/>
            <a:ext cx="478155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900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1030</Words>
  <Application>Microsoft Office PowerPoint</Application>
  <PresentationFormat>ワイド画面</PresentationFormat>
  <Paragraphs>599</Paragraphs>
  <Slides>42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42</vt:i4>
      </vt:variant>
    </vt:vector>
  </HeadingPairs>
  <TitlesOfParts>
    <vt:vector size="51" baseType="lpstr">
      <vt:lpstr>游ゴシック</vt:lpstr>
      <vt:lpstr>游ゴシック Light</vt:lpstr>
      <vt:lpstr>Abadi</vt:lpstr>
      <vt:lpstr>Abadi Extra Light</vt:lpstr>
      <vt:lpstr>Aharoni</vt:lpstr>
      <vt:lpstr>Arial</vt:lpstr>
      <vt:lpstr>Cavolini</vt:lpstr>
      <vt:lpstr>Maiandra GD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矢野 義紀</dc:creator>
  <cp:lastModifiedBy>矢野 義紀</cp:lastModifiedBy>
  <cp:revision>10</cp:revision>
  <cp:lastPrinted>2021-09-28T23:48:52Z</cp:lastPrinted>
  <dcterms:created xsi:type="dcterms:W3CDTF">2020-08-01T12:23:38Z</dcterms:created>
  <dcterms:modified xsi:type="dcterms:W3CDTF">2021-09-29T07:56:42Z</dcterms:modified>
</cp:coreProperties>
</file>