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257" r:id="rId3"/>
    <p:sldId id="1982" r:id="rId4"/>
    <p:sldId id="2001" r:id="rId5"/>
    <p:sldId id="2000" r:id="rId6"/>
    <p:sldId id="1999" r:id="rId7"/>
    <p:sldId id="1998" r:id="rId8"/>
    <p:sldId id="1997" r:id="rId9"/>
    <p:sldId id="1996" r:id="rId10"/>
    <p:sldId id="1995" r:id="rId11"/>
    <p:sldId id="1994" r:id="rId12"/>
    <p:sldId id="1993" r:id="rId13"/>
    <p:sldId id="1992" r:id="rId14"/>
    <p:sldId id="1991" r:id="rId15"/>
    <p:sldId id="1990" r:id="rId16"/>
    <p:sldId id="1989" r:id="rId17"/>
    <p:sldId id="1988" r:id="rId18"/>
    <p:sldId id="1987" r:id="rId19"/>
    <p:sldId id="1986" r:id="rId20"/>
    <p:sldId id="1985" r:id="rId21"/>
    <p:sldId id="1766" r:id="rId22"/>
    <p:sldId id="1983" r:id="rId23"/>
    <p:sldId id="262" r:id="rId24"/>
    <p:sldId id="265" r:id="rId25"/>
    <p:sldId id="263" r:id="rId26"/>
    <p:sldId id="266" r:id="rId27"/>
    <p:sldId id="264" r:id="rId28"/>
    <p:sldId id="267" r:id="rId29"/>
    <p:sldId id="268" r:id="rId30"/>
    <p:sldId id="269" r:id="rId31"/>
    <p:sldId id="1984" r:id="rId32"/>
    <p:sldId id="1896" r:id="rId33"/>
    <p:sldId id="259" r:id="rId34"/>
    <p:sldId id="260" r:id="rId35"/>
    <p:sldId id="261" r:id="rId36"/>
    <p:sldId id="1945" r:id="rId37"/>
    <p:sldId id="391" r:id="rId38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58" autoAdjust="0"/>
    <p:restoredTop sz="94660"/>
  </p:normalViewPr>
  <p:slideViewPr>
    <p:cSldViewPr snapToGrid="0">
      <p:cViewPr varScale="1">
        <p:scale>
          <a:sx n="31" d="100"/>
          <a:sy n="31" d="100"/>
        </p:scale>
        <p:origin x="52" y="5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5a-12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currency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emergency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potency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tendency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urgency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regency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fluency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E30637B-F8FD-4D4E-958A-0BB6F9353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680" y="2558741"/>
            <a:ext cx="2495701" cy="17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5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currency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emergency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potency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tendency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urgency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regency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fluency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frequency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6DDEB4-10CA-4D5E-9BC6-4892AF459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428" y="2575237"/>
            <a:ext cx="213988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8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currency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emergency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potency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tendency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urgency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regency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fluency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frequency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090160" y="136525"/>
            <a:ext cx="6854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pungency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AC00EA-1AFC-4D4E-AC88-BB8DAE2E6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694" y="3141436"/>
            <a:ext cx="2591025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95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currency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emergency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potency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tendency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urgency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regency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fluency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frequency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090160" y="136525"/>
            <a:ext cx="68541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pungency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residency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C230725-841F-446C-9FE9-818FAA79C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60483"/>
            <a:ext cx="2926334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51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currency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emergency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potency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tendency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urgency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regency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fluency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frequency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090160" y="136525"/>
            <a:ext cx="68541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pungency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residency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efficiency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1B36FE4-88B2-45F2-AC2A-08A53957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334" y="3041826"/>
            <a:ext cx="3249450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76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currency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emergency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potency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tendency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urgency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regency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fluency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frequency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090160" y="136525"/>
            <a:ext cx="68541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pungency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residency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efficiency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coherency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37AEF6F-3DA3-4127-8570-EFE9473A4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329" y="3645178"/>
            <a:ext cx="2895851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18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currency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emergency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potency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tendency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urgency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regency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fluency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frequency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090160" y="136525"/>
            <a:ext cx="685419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pungency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residency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efficiency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coherency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incompetency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B84E36-020D-46AC-B3C2-E945DC729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567" y="4170708"/>
            <a:ext cx="4234507" cy="186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69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currency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emergency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potency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tendency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urgency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regency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fluency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frequency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090160" y="136525"/>
            <a:ext cx="68541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pungency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residency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efficiency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coherency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incompetency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proficiency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5A35226-A896-4F00-BA84-4B8884721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775" y="4740111"/>
            <a:ext cx="1889924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47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currency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emergency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potency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tendency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urgency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regency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fluency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frequency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090160" y="136525"/>
            <a:ext cx="685419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pungency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residency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efficiency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coherency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incompetency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proficiency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consistency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79680DE-2ACC-4677-921D-933361F13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462" y="4819439"/>
            <a:ext cx="1861887" cy="19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3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currency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emergency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potency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tendency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urgency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regency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fluency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frequency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090160" y="136525"/>
            <a:ext cx="685419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pungency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residency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efficiency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coherency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incompetency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proficiency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consistency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contingency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CCFB848-232C-4AE3-807C-0DEE6D249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895" y="697832"/>
            <a:ext cx="2228881" cy="189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1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4416D1E-B00E-42AC-8D64-65DA7908C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7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481028" y="1501504"/>
            <a:ext cx="5317605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Spelling Test 6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currency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emergency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potency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tendency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urgency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regency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fluency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frequency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090160" y="136525"/>
            <a:ext cx="685419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pungency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residency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efficiency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coherency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incompetency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proficiency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consistency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contingency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interdependency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01C31-8735-4C2C-AAD2-B021F5268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412" y="136525"/>
            <a:ext cx="1944938" cy="19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33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661052" y="112829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Present Participles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43EB5F-9D34-4DD3-A622-A4BB7E4A4AA6}"/>
              </a:ext>
            </a:extLst>
          </p:cNvPr>
          <p:cNvSpPr txBox="1"/>
          <p:nvPr/>
        </p:nvSpPr>
        <p:spPr>
          <a:xfrm>
            <a:off x="4935581" y="1028700"/>
            <a:ext cx="6610383" cy="426092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Present participle</a:t>
            </a:r>
            <a:endParaRPr lang="en-US" altLang="ja-JP" sz="5400" b="1" dirty="0"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～</a:t>
            </a:r>
            <a:r>
              <a:rPr kumimoji="1" lang="en-US" altLang="ja-JP" sz="5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ing</a:t>
            </a:r>
            <a:endParaRPr kumimoji="1" lang="en-US" altLang="ja-JP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①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continuous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②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adjective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③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gerund</a:t>
            </a:r>
            <a:endParaRPr kumimoji="1" lang="en-US" altLang="ja-JP" sz="5400" b="1" dirty="0"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pic>
        <p:nvPicPr>
          <p:cNvPr id="1026" name="Picture 2" descr="Home - Jolly Phonics Digital Stories">
            <a:extLst>
              <a:ext uri="{FF2B5EF4-FFF2-40B4-BE49-F238E27FC236}">
                <a16:creationId xmlns:a16="http://schemas.microsoft.com/office/drawing/2014/main" id="{5C3CBDD7-1D53-4491-A0E2-356E6DFE4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r="2" b="2"/>
          <a:stretch/>
        </p:blipFill>
        <p:spPr bwMode="auto">
          <a:xfrm>
            <a:off x="809243" y="809244"/>
            <a:ext cx="3017520" cy="52395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8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43EB5F-9D34-4DD3-A622-A4BB7E4A4AA6}"/>
              </a:ext>
            </a:extLst>
          </p:cNvPr>
          <p:cNvSpPr txBox="1"/>
          <p:nvPr/>
        </p:nvSpPr>
        <p:spPr>
          <a:xfrm>
            <a:off x="4935581" y="438152"/>
            <a:ext cx="6610383" cy="178117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Present participle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5400" b="1" dirty="0"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pic>
        <p:nvPicPr>
          <p:cNvPr id="1026" name="Picture 2" descr="Home - Jolly Phonics Digital Stories">
            <a:extLst>
              <a:ext uri="{FF2B5EF4-FFF2-40B4-BE49-F238E27FC236}">
                <a16:creationId xmlns:a16="http://schemas.microsoft.com/office/drawing/2014/main" id="{5C3CBDD7-1D53-4491-A0E2-356E6DFE4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r="2" b="2"/>
          <a:stretch/>
        </p:blipFill>
        <p:spPr bwMode="auto">
          <a:xfrm>
            <a:off x="809243" y="809244"/>
            <a:ext cx="3017520" cy="52395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921B0C-0F91-413B-A3CD-330B1F2308F2}"/>
              </a:ext>
            </a:extLst>
          </p:cNvPr>
          <p:cNvSpPr txBox="1"/>
          <p:nvPr/>
        </p:nvSpPr>
        <p:spPr>
          <a:xfrm>
            <a:off x="4935581" y="2646265"/>
            <a:ext cx="67341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continuous</a:t>
            </a:r>
          </a:p>
          <a:p>
            <a:pPr algn="ctr"/>
            <a:endParaRPr kumimoji="1" lang="en-US" altLang="ja-JP" sz="5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 am play</a:t>
            </a:r>
            <a:r>
              <a:rPr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ing</a:t>
            </a:r>
            <a:r>
              <a:rPr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tennis.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71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43EB5F-9D34-4DD3-A622-A4BB7E4A4AA6}"/>
              </a:ext>
            </a:extLst>
          </p:cNvPr>
          <p:cNvSpPr txBox="1"/>
          <p:nvPr/>
        </p:nvSpPr>
        <p:spPr>
          <a:xfrm>
            <a:off x="4935581" y="1028700"/>
            <a:ext cx="6610383" cy="426092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Present participle</a:t>
            </a:r>
            <a:endParaRPr lang="en-US" altLang="ja-JP" sz="5400" b="1" dirty="0"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～</a:t>
            </a:r>
            <a:r>
              <a:rPr kumimoji="1" lang="en-US" altLang="ja-JP" sz="5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ing</a:t>
            </a:r>
            <a:endParaRPr kumimoji="1" lang="en-US" altLang="ja-JP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①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continuous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②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adjective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③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gerund</a:t>
            </a:r>
            <a:endParaRPr kumimoji="1" lang="en-US" altLang="ja-JP" sz="5400" b="1" dirty="0"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pic>
        <p:nvPicPr>
          <p:cNvPr id="1026" name="Picture 2" descr="Home - Jolly Phonics Digital Stories">
            <a:extLst>
              <a:ext uri="{FF2B5EF4-FFF2-40B4-BE49-F238E27FC236}">
                <a16:creationId xmlns:a16="http://schemas.microsoft.com/office/drawing/2014/main" id="{5C3CBDD7-1D53-4491-A0E2-356E6DFE4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r="2" b="2"/>
          <a:stretch/>
        </p:blipFill>
        <p:spPr bwMode="auto">
          <a:xfrm>
            <a:off x="809243" y="809244"/>
            <a:ext cx="3017520" cy="52395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86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43EB5F-9D34-4DD3-A622-A4BB7E4A4AA6}"/>
              </a:ext>
            </a:extLst>
          </p:cNvPr>
          <p:cNvSpPr txBox="1"/>
          <p:nvPr/>
        </p:nvSpPr>
        <p:spPr>
          <a:xfrm>
            <a:off x="4935581" y="438152"/>
            <a:ext cx="6610383" cy="178117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Present participle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5400" b="1" dirty="0"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pic>
        <p:nvPicPr>
          <p:cNvPr id="1026" name="Picture 2" descr="Home - Jolly Phonics Digital Stories">
            <a:extLst>
              <a:ext uri="{FF2B5EF4-FFF2-40B4-BE49-F238E27FC236}">
                <a16:creationId xmlns:a16="http://schemas.microsoft.com/office/drawing/2014/main" id="{5C3CBDD7-1D53-4491-A0E2-356E6DFE4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r="2" b="2"/>
          <a:stretch/>
        </p:blipFill>
        <p:spPr bwMode="auto">
          <a:xfrm>
            <a:off x="809243" y="809244"/>
            <a:ext cx="3017520" cy="52395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921B0C-0F91-413B-A3CD-330B1F2308F2}"/>
              </a:ext>
            </a:extLst>
          </p:cNvPr>
          <p:cNvSpPr txBox="1"/>
          <p:nvPr/>
        </p:nvSpPr>
        <p:spPr>
          <a:xfrm>
            <a:off x="4935581" y="2646265"/>
            <a:ext cx="67341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adjective</a:t>
            </a:r>
          </a:p>
          <a:p>
            <a:pPr algn="ctr"/>
            <a:endParaRPr kumimoji="1" lang="en-US" altLang="ja-JP" sz="5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 gallop</a:t>
            </a:r>
            <a:r>
              <a:rPr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ing</a:t>
            </a:r>
            <a:r>
              <a:rPr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horse</a:t>
            </a:r>
          </a:p>
          <a:p>
            <a:pPr algn="ctr"/>
            <a:r>
              <a:rPr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n interest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ing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book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65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43EB5F-9D34-4DD3-A622-A4BB7E4A4AA6}"/>
              </a:ext>
            </a:extLst>
          </p:cNvPr>
          <p:cNvSpPr txBox="1"/>
          <p:nvPr/>
        </p:nvSpPr>
        <p:spPr>
          <a:xfrm>
            <a:off x="4935581" y="1028700"/>
            <a:ext cx="6610383" cy="426092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Present participle</a:t>
            </a:r>
            <a:endParaRPr lang="en-US" altLang="ja-JP" sz="5400" b="1" dirty="0"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～</a:t>
            </a:r>
            <a:r>
              <a:rPr kumimoji="1" lang="en-US" altLang="ja-JP" sz="5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ing</a:t>
            </a:r>
            <a:endParaRPr kumimoji="1" lang="en-US" altLang="ja-JP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①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continuous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②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adjective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③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gerund</a:t>
            </a:r>
            <a:endParaRPr kumimoji="1" lang="en-US" altLang="ja-JP" sz="5400" b="1" dirty="0"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pic>
        <p:nvPicPr>
          <p:cNvPr id="1026" name="Picture 2" descr="Home - Jolly Phonics Digital Stories">
            <a:extLst>
              <a:ext uri="{FF2B5EF4-FFF2-40B4-BE49-F238E27FC236}">
                <a16:creationId xmlns:a16="http://schemas.microsoft.com/office/drawing/2014/main" id="{5C3CBDD7-1D53-4491-A0E2-356E6DFE4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r="2" b="2"/>
          <a:stretch/>
        </p:blipFill>
        <p:spPr bwMode="auto">
          <a:xfrm>
            <a:off x="809243" y="809244"/>
            <a:ext cx="3017520" cy="52395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60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43EB5F-9D34-4DD3-A622-A4BB7E4A4AA6}"/>
              </a:ext>
            </a:extLst>
          </p:cNvPr>
          <p:cNvSpPr txBox="1"/>
          <p:nvPr/>
        </p:nvSpPr>
        <p:spPr>
          <a:xfrm>
            <a:off x="4935581" y="438152"/>
            <a:ext cx="6610383" cy="178117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Present participle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5400" b="1" dirty="0"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pic>
        <p:nvPicPr>
          <p:cNvPr id="1026" name="Picture 2" descr="Home - Jolly Phonics Digital Stories">
            <a:extLst>
              <a:ext uri="{FF2B5EF4-FFF2-40B4-BE49-F238E27FC236}">
                <a16:creationId xmlns:a16="http://schemas.microsoft.com/office/drawing/2014/main" id="{5C3CBDD7-1D53-4491-A0E2-356E6DFE4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r="2" b="2"/>
          <a:stretch/>
        </p:blipFill>
        <p:spPr bwMode="auto">
          <a:xfrm>
            <a:off x="809243" y="809244"/>
            <a:ext cx="3017520" cy="52395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921B0C-0F91-413B-A3CD-330B1F2308F2}"/>
              </a:ext>
            </a:extLst>
          </p:cNvPr>
          <p:cNvSpPr txBox="1"/>
          <p:nvPr/>
        </p:nvSpPr>
        <p:spPr>
          <a:xfrm>
            <a:off x="4935581" y="2646265"/>
            <a:ext cx="67341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gerund</a:t>
            </a:r>
          </a:p>
          <a:p>
            <a:pPr algn="ctr"/>
            <a:endParaRPr kumimoji="1" lang="en-US" altLang="ja-JP" sz="5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Danc</a:t>
            </a:r>
            <a:r>
              <a:rPr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ing</a:t>
            </a:r>
            <a:r>
              <a:rPr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is fun.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43EB5F-9D34-4DD3-A622-A4BB7E4A4AA6}"/>
              </a:ext>
            </a:extLst>
          </p:cNvPr>
          <p:cNvSpPr txBox="1"/>
          <p:nvPr/>
        </p:nvSpPr>
        <p:spPr>
          <a:xfrm>
            <a:off x="4935581" y="1028700"/>
            <a:ext cx="6610383" cy="426092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Present participle</a:t>
            </a:r>
            <a:endParaRPr lang="en-US" altLang="ja-JP" sz="5400" b="1" dirty="0"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～</a:t>
            </a:r>
            <a:r>
              <a:rPr kumimoji="1" lang="en-US" altLang="ja-JP" sz="5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ing</a:t>
            </a:r>
            <a:endParaRPr kumimoji="1" lang="en-US" altLang="ja-JP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Past participle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～</a:t>
            </a:r>
            <a:r>
              <a:rPr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ed</a:t>
            </a:r>
          </a:p>
        </p:txBody>
      </p:sp>
      <p:pic>
        <p:nvPicPr>
          <p:cNvPr id="1026" name="Picture 2" descr="Home - Jolly Phonics Digital Stories">
            <a:extLst>
              <a:ext uri="{FF2B5EF4-FFF2-40B4-BE49-F238E27FC236}">
                <a16:creationId xmlns:a16="http://schemas.microsoft.com/office/drawing/2014/main" id="{5C3CBDD7-1D53-4491-A0E2-356E6DFE4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r="2" b="2"/>
          <a:stretch/>
        </p:blipFill>
        <p:spPr bwMode="auto">
          <a:xfrm>
            <a:off x="809243" y="809244"/>
            <a:ext cx="3017520" cy="52395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tuart Jeffries on the revival of the exclamation mark | Books ...">
            <a:extLst>
              <a:ext uri="{FF2B5EF4-FFF2-40B4-BE49-F238E27FC236}">
                <a16:creationId xmlns:a16="http://schemas.microsoft.com/office/drawing/2014/main" id="{DB6C41FD-D54E-4584-A9F9-BE1142BE5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952" y="2613351"/>
            <a:ext cx="1359415" cy="81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星: 5 pt 3">
            <a:extLst>
              <a:ext uri="{FF2B5EF4-FFF2-40B4-BE49-F238E27FC236}">
                <a16:creationId xmlns:a16="http://schemas.microsoft.com/office/drawing/2014/main" id="{F04A4401-31F2-4C99-BA3A-728C04DA462D}"/>
              </a:ext>
            </a:extLst>
          </p:cNvPr>
          <p:cNvSpPr/>
          <p:nvPr/>
        </p:nvSpPr>
        <p:spPr>
          <a:xfrm>
            <a:off x="4799214" y="3533774"/>
            <a:ext cx="712495" cy="79057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005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43EB5F-9D34-4DD3-A622-A4BB7E4A4AA6}"/>
              </a:ext>
            </a:extLst>
          </p:cNvPr>
          <p:cNvSpPr txBox="1"/>
          <p:nvPr/>
        </p:nvSpPr>
        <p:spPr>
          <a:xfrm>
            <a:off x="5155461" y="1298536"/>
            <a:ext cx="6610383" cy="426092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Past participle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6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～</a:t>
            </a:r>
            <a:r>
              <a:rPr lang="en-US" altLang="ja-JP" sz="6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ed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I bak</a:t>
            </a:r>
            <a:r>
              <a:rPr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ed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 cake.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5400" b="1" dirty="0"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a bak</a:t>
            </a:r>
            <a:r>
              <a:rPr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ed</a:t>
            </a:r>
            <a:r>
              <a:rPr lang="en-US" altLang="ja-JP" sz="5400" b="1" dirty="0"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 cheesecake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5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j-cs"/>
            </a:endParaRPr>
          </a:p>
        </p:txBody>
      </p:sp>
      <p:pic>
        <p:nvPicPr>
          <p:cNvPr id="1026" name="Picture 2" descr="Home - Jolly Phonics Digital Stories">
            <a:extLst>
              <a:ext uri="{FF2B5EF4-FFF2-40B4-BE49-F238E27FC236}">
                <a16:creationId xmlns:a16="http://schemas.microsoft.com/office/drawing/2014/main" id="{5C3CBDD7-1D53-4491-A0E2-356E6DFE4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r="2" b="2"/>
          <a:stretch/>
        </p:blipFill>
        <p:spPr bwMode="auto">
          <a:xfrm>
            <a:off x="809243" y="809244"/>
            <a:ext cx="3017520" cy="52395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tuart Jeffries on the revival of the exclamation mark | Books ...">
            <a:extLst>
              <a:ext uri="{FF2B5EF4-FFF2-40B4-BE49-F238E27FC236}">
                <a16:creationId xmlns:a16="http://schemas.microsoft.com/office/drawing/2014/main" id="{DB6C41FD-D54E-4584-A9F9-BE1142BE5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952" y="2613351"/>
            <a:ext cx="1359415" cy="81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18DC3A-A1CD-42B5-9BA5-AB5FDD5F5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565" y="2365156"/>
            <a:ext cx="3212870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98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AA2BF43C-0D5F-47AC-B697-9622832EB548}"/>
              </a:ext>
            </a:extLst>
          </p:cNvPr>
          <p:cNvGraphicFramePr>
            <a:graphicFrameLocks noGrp="1"/>
          </p:cNvGraphicFramePr>
          <p:nvPr/>
        </p:nvGraphicFramePr>
        <p:xfrm>
          <a:off x="695325" y="853440"/>
          <a:ext cx="10972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653">
                  <a:extLst>
                    <a:ext uri="{9D8B030D-6E8A-4147-A177-3AD203B41FA5}">
                      <a16:colId xmlns:a16="http://schemas.microsoft.com/office/drawing/2014/main" val="177819491"/>
                    </a:ext>
                  </a:extLst>
                </a:gridCol>
                <a:gridCol w="4544896">
                  <a:extLst>
                    <a:ext uri="{9D8B030D-6E8A-4147-A177-3AD203B41FA5}">
                      <a16:colId xmlns:a16="http://schemas.microsoft.com/office/drawing/2014/main" val="2455311206"/>
                    </a:ext>
                  </a:extLst>
                </a:gridCol>
                <a:gridCol w="4198251">
                  <a:extLst>
                    <a:ext uri="{9D8B030D-6E8A-4147-A177-3AD203B41FA5}">
                      <a16:colId xmlns:a16="http://schemas.microsoft.com/office/drawing/2014/main" val="3666841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Verb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Present Participle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Past Participle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584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test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testing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tested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9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wav</a:t>
                      </a:r>
                      <a:r>
                        <a:rPr kumimoji="1" lang="en-US" altLang="ja-JP" sz="44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</a:t>
                      </a:r>
                      <a:endParaRPr kumimoji="1" lang="ja-JP" altLang="en-US" sz="44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26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</a:t>
                      </a:r>
                      <a:r>
                        <a:rPr kumimoji="1" lang="en-US" altLang="ja-JP" sz="44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ie</a:t>
                      </a:r>
                      <a:endParaRPr kumimoji="1" lang="ja-JP" altLang="en-US" sz="44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287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cl</a:t>
                      </a:r>
                      <a:r>
                        <a:rPr kumimoji="1" lang="en-US" altLang="ja-JP" sz="4400" b="1" u="none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ap</a:t>
                      </a:r>
                      <a:endParaRPr kumimoji="1" lang="ja-JP" altLang="en-US" sz="4400" b="1" u="none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453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</a:t>
                      </a:r>
                      <a:r>
                        <a:rPr kumimoji="1" lang="en-US" altLang="ja-JP" sz="44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ry</a:t>
                      </a:r>
                      <a:endParaRPr kumimoji="1" lang="ja-JP" altLang="en-US" sz="44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280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stay</a:t>
                      </a:r>
                      <a:endParaRPr kumimoji="1" lang="ja-JP" altLang="en-US" sz="4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800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22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AA2BF43C-0D5F-47AC-B697-9622832EB548}"/>
              </a:ext>
            </a:extLst>
          </p:cNvPr>
          <p:cNvGraphicFramePr>
            <a:graphicFrameLocks noGrp="1"/>
          </p:cNvGraphicFramePr>
          <p:nvPr/>
        </p:nvGraphicFramePr>
        <p:xfrm>
          <a:off x="695325" y="853440"/>
          <a:ext cx="10972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653">
                  <a:extLst>
                    <a:ext uri="{9D8B030D-6E8A-4147-A177-3AD203B41FA5}">
                      <a16:colId xmlns:a16="http://schemas.microsoft.com/office/drawing/2014/main" val="177819491"/>
                    </a:ext>
                  </a:extLst>
                </a:gridCol>
                <a:gridCol w="4544896">
                  <a:extLst>
                    <a:ext uri="{9D8B030D-6E8A-4147-A177-3AD203B41FA5}">
                      <a16:colId xmlns:a16="http://schemas.microsoft.com/office/drawing/2014/main" val="2455311206"/>
                    </a:ext>
                  </a:extLst>
                </a:gridCol>
                <a:gridCol w="4198251">
                  <a:extLst>
                    <a:ext uri="{9D8B030D-6E8A-4147-A177-3AD203B41FA5}">
                      <a16:colId xmlns:a16="http://schemas.microsoft.com/office/drawing/2014/main" val="3666841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Verb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Present Participle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Past Participle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584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test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testing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tested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9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wav</a:t>
                      </a:r>
                      <a:r>
                        <a:rPr kumimoji="1" lang="en-US" altLang="ja-JP" sz="44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</a:t>
                      </a:r>
                      <a:endParaRPr kumimoji="1" lang="ja-JP" altLang="en-US" sz="44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waving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waved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26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</a:t>
                      </a:r>
                      <a:r>
                        <a:rPr kumimoji="1" lang="en-US" altLang="ja-JP" sz="44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ie</a:t>
                      </a:r>
                      <a:endParaRPr kumimoji="1" lang="ja-JP" altLang="en-US" sz="44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lying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lied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287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cl</a:t>
                      </a:r>
                      <a:r>
                        <a:rPr kumimoji="1" lang="en-US" altLang="ja-JP" sz="4400" b="1" u="none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ap</a:t>
                      </a:r>
                      <a:endParaRPr kumimoji="1" lang="ja-JP" altLang="en-US" sz="4400" b="1" u="none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clapping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clapped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453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</a:t>
                      </a:r>
                      <a:r>
                        <a:rPr kumimoji="1" lang="en-US" altLang="ja-JP" sz="44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ry</a:t>
                      </a:r>
                      <a:endParaRPr kumimoji="1" lang="ja-JP" altLang="en-US" sz="44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trying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tried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280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stay</a:t>
                      </a:r>
                      <a:endParaRPr kumimoji="1" lang="ja-JP" altLang="en-US" sz="4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staying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stayed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800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905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6341722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Present  and Past Participles</a:t>
            </a: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8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AA2BF43C-0D5F-47AC-B697-9622832EB548}"/>
              </a:ext>
            </a:extLst>
          </p:cNvPr>
          <p:cNvGraphicFramePr>
            <a:graphicFrameLocks noGrp="1"/>
          </p:cNvGraphicFramePr>
          <p:nvPr/>
        </p:nvGraphicFramePr>
        <p:xfrm>
          <a:off x="604837" y="853440"/>
          <a:ext cx="10982325" cy="515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177819491"/>
                    </a:ext>
                  </a:extLst>
                </a:gridCol>
                <a:gridCol w="3812274">
                  <a:extLst>
                    <a:ext uri="{9D8B030D-6E8A-4147-A177-3AD203B41FA5}">
                      <a16:colId xmlns:a16="http://schemas.microsoft.com/office/drawing/2014/main" val="2455311206"/>
                    </a:ext>
                  </a:extLst>
                </a:gridCol>
                <a:gridCol w="4198251">
                  <a:extLst>
                    <a:ext uri="{9D8B030D-6E8A-4147-A177-3AD203B41FA5}">
                      <a16:colId xmlns:a16="http://schemas.microsoft.com/office/drawing/2014/main" val="3666841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Verb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Present Participle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Past Participle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584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 accept</a:t>
                      </a:r>
                      <a:endParaRPr kumimoji="1" lang="ja-JP" altLang="en-US" sz="4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accepting</a:t>
                      </a:r>
                      <a:endParaRPr kumimoji="1" lang="ja-JP" altLang="en-US" sz="4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accepted</a:t>
                      </a:r>
                      <a:endParaRPr kumimoji="1" lang="ja-JP" altLang="en-US" sz="4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9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 enter</a:t>
                      </a:r>
                      <a:endParaRPr kumimoji="1" lang="ja-JP" altLang="en-US" sz="4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entering</a:t>
                      </a:r>
                      <a:endParaRPr kumimoji="1" lang="ja-JP" altLang="en-US" sz="4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entered</a:t>
                      </a:r>
                      <a:endParaRPr kumimoji="1" lang="ja-JP" altLang="en-US" sz="4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26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 d</a:t>
                      </a:r>
                      <a:r>
                        <a:rPr kumimoji="1" lang="en-US" altLang="ja-JP" sz="44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ie</a:t>
                      </a:r>
                      <a:endParaRPr kumimoji="1" lang="ja-JP" altLang="en-US" sz="44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dying</a:t>
                      </a:r>
                      <a:endParaRPr kumimoji="1" lang="ja-JP" altLang="en-US" sz="4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died</a:t>
                      </a:r>
                      <a:endParaRPr kumimoji="1" lang="ja-JP" altLang="en-US" sz="4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287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 marr</a:t>
                      </a:r>
                      <a:r>
                        <a:rPr kumimoji="1" lang="en-US" altLang="ja-JP" sz="44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y</a:t>
                      </a:r>
                      <a:endParaRPr kumimoji="1" lang="ja-JP" altLang="en-US" sz="4400" b="1" u="none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marrying</a:t>
                      </a:r>
                      <a:endParaRPr kumimoji="1" lang="ja-JP" altLang="en-US" sz="4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married</a:t>
                      </a:r>
                      <a:endParaRPr kumimoji="1" lang="ja-JP" altLang="en-US" sz="4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453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 annoy</a:t>
                      </a:r>
                      <a:endParaRPr kumimoji="1" lang="ja-JP" altLang="en-US" sz="4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annoying</a:t>
                      </a:r>
                      <a:endParaRPr kumimoji="1" lang="ja-JP" altLang="en-US" sz="4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annoyed</a:t>
                      </a:r>
                      <a:endParaRPr kumimoji="1" lang="ja-JP" altLang="en-US" sz="4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280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 damag</a:t>
                      </a:r>
                      <a:r>
                        <a:rPr kumimoji="1" lang="en-US" altLang="ja-JP" sz="38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</a:t>
                      </a:r>
                      <a:endParaRPr kumimoji="1" lang="ja-JP" altLang="en-US" sz="38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damaging</a:t>
                      </a:r>
                      <a:endParaRPr kumimoji="1" lang="ja-JP" altLang="en-US" sz="4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damaged</a:t>
                      </a:r>
                      <a:endParaRPr kumimoji="1" lang="ja-JP" altLang="en-US" sz="4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800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04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AA2BF43C-0D5F-47AC-B697-9622832EB54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853440"/>
          <a:ext cx="10972800" cy="5151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val="177819491"/>
                    </a:ext>
                  </a:extLst>
                </a:gridCol>
                <a:gridCol w="4295775">
                  <a:extLst>
                    <a:ext uri="{9D8B030D-6E8A-4147-A177-3AD203B41FA5}">
                      <a16:colId xmlns:a16="http://schemas.microsoft.com/office/drawing/2014/main" val="2455311206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3666841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Verb</a:t>
                      </a:r>
                      <a:endParaRPr kumimoji="1" lang="ja-JP" altLang="en-US" sz="3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Present Participle</a:t>
                      </a:r>
                      <a:endParaRPr kumimoji="1" lang="ja-JP" altLang="en-US" sz="3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Past Participle</a:t>
                      </a:r>
                      <a:endParaRPr kumimoji="1" lang="ja-JP" altLang="en-US" sz="3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584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 disturb</a:t>
                      </a:r>
                      <a:endParaRPr kumimoji="1" lang="ja-JP" altLang="en-US" sz="40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disturbing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disturbed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9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 co</a:t>
                      </a:r>
                      <a:r>
                        <a:rPr kumimoji="1" lang="en-US" altLang="ja-JP" sz="44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py</a:t>
                      </a:r>
                      <a:endParaRPr kumimoji="1" lang="ja-JP" altLang="en-US" sz="44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copying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copied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26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 ch</a:t>
                      </a:r>
                      <a:r>
                        <a:rPr kumimoji="1" lang="en-US" altLang="ja-JP" sz="44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op</a:t>
                      </a:r>
                      <a:endParaRPr kumimoji="1" lang="ja-JP" altLang="en-US" sz="44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chopping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chopped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287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u="none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 perm</a:t>
                      </a:r>
                      <a:r>
                        <a:rPr kumimoji="1" lang="en-US" altLang="ja-JP" sz="4000" b="1" u="none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it</a:t>
                      </a:r>
                      <a:endParaRPr kumimoji="1" lang="ja-JP" altLang="en-US" sz="4000" b="1" u="none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permitting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permitted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453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 compet</a:t>
                      </a:r>
                      <a:r>
                        <a:rPr kumimoji="1" lang="en-US" altLang="ja-JP" sz="36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</a:t>
                      </a:r>
                      <a:endParaRPr kumimoji="1" lang="ja-JP" altLang="en-US" sz="36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competing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competed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280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 applaud</a:t>
                      </a:r>
                      <a:endParaRPr kumimoji="1" lang="ja-JP" altLang="en-US" sz="38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applauding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applauded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800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347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AA2BF43C-0D5F-47AC-B697-9622832EB548}"/>
              </a:ext>
            </a:extLst>
          </p:cNvPr>
          <p:cNvGraphicFramePr>
            <a:graphicFrameLocks noGrp="1"/>
          </p:cNvGraphicFramePr>
          <p:nvPr/>
        </p:nvGraphicFramePr>
        <p:xfrm>
          <a:off x="452437" y="868680"/>
          <a:ext cx="11287125" cy="5120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177819491"/>
                    </a:ext>
                  </a:extLst>
                </a:gridCol>
                <a:gridCol w="4071938">
                  <a:extLst>
                    <a:ext uri="{9D8B030D-6E8A-4147-A177-3AD203B41FA5}">
                      <a16:colId xmlns:a16="http://schemas.microsoft.com/office/drawing/2014/main" val="2455311206"/>
                    </a:ext>
                  </a:extLst>
                </a:gridCol>
                <a:gridCol w="3519487">
                  <a:extLst>
                    <a:ext uri="{9D8B030D-6E8A-4147-A177-3AD203B41FA5}">
                      <a16:colId xmlns:a16="http://schemas.microsoft.com/office/drawing/2014/main" val="3666841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Verb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Present Participle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Past Participle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584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 spray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spraying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sprayed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90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 exercis</a:t>
                      </a:r>
                      <a:r>
                        <a:rPr kumimoji="1" lang="en-US" altLang="ja-JP" sz="40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</a:t>
                      </a:r>
                      <a:r>
                        <a:rPr kumimoji="1" lang="en-US" altLang="ja-JP" sz="40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endParaRPr kumimoji="1" lang="ja-JP" altLang="en-US" sz="40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exercising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exercised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26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 terri</a:t>
                      </a:r>
                      <a:r>
                        <a:rPr kumimoji="1" lang="en-US" altLang="ja-JP" sz="44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fy</a:t>
                      </a:r>
                      <a:endParaRPr kumimoji="1" lang="ja-JP" altLang="en-US" sz="44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terrifying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terrified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287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u="none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 wor</a:t>
                      </a:r>
                      <a:r>
                        <a:rPr kumimoji="1" lang="en-US" altLang="ja-JP" sz="4400" b="1" u="none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ry</a:t>
                      </a:r>
                      <a:endParaRPr kumimoji="1" lang="ja-JP" altLang="en-US" sz="4400" b="1" u="none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worrying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worried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453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 unwr</a:t>
                      </a:r>
                      <a:r>
                        <a:rPr kumimoji="1" lang="en-US" altLang="ja-JP" sz="42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ap</a:t>
                      </a:r>
                      <a:endParaRPr kumimoji="1" lang="ja-JP" altLang="en-US" sz="42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unwrapping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unwrapped</a:t>
                      </a:r>
                      <a:endParaRPr kumimoji="1" lang="ja-JP" altLang="en-US" sz="4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280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to disapprov</a:t>
                      </a:r>
                      <a:r>
                        <a:rPr kumimoji="1" lang="en-US" altLang="ja-JP" sz="38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</a:t>
                      </a:r>
                      <a:endParaRPr kumimoji="1" lang="ja-JP" altLang="en-US" sz="38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2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disapproving</a:t>
                      </a:r>
                      <a:endParaRPr kumimoji="1" lang="ja-JP" altLang="en-US" sz="42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disapproved</a:t>
                      </a:r>
                      <a:endParaRPr kumimoji="1" lang="ja-JP" altLang="en-US" sz="4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800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81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3241040" y="555344"/>
            <a:ext cx="8392687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800" b="1" dirty="0">
                <a:latin typeface="+mj-lt"/>
                <a:ea typeface="+mj-ea"/>
                <a:cs typeface="+mj-cs"/>
              </a:rPr>
              <a:t>Assignment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Copy out the syllables of each spelling word (page 20).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459086" y="2877086"/>
            <a:ext cx="3856991" cy="2655032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35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currency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E1EE10-604E-47E9-A064-3DA2E8FC8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43" y="2415325"/>
            <a:ext cx="3048114" cy="20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3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currency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emergency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E369077-4132-4075-BE87-9650EEF7C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673" y="2301142"/>
            <a:ext cx="2188654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0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currency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emergency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potency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89B11E3-9178-4815-8EE1-226CB3A7F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93035"/>
            <a:ext cx="2621507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8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currency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emergency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potency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tendency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921F0AA-615F-4604-B243-1F186D4A1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988" y="2621174"/>
            <a:ext cx="186851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6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currency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emergency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potency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tendency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urgency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426A60-335E-42C4-B6E8-928C3E126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668" y="3337560"/>
            <a:ext cx="3066554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4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currency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emergency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potency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tendency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urgency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regency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BC9F9FD-A1CA-4586-9A75-43E0C88BB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59059"/>
            <a:ext cx="213988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09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6028</TotalTime>
  <Words>662</Words>
  <Application>Microsoft Office PowerPoint</Application>
  <PresentationFormat>ワイド画面</PresentationFormat>
  <Paragraphs>323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5" baseType="lpstr">
      <vt:lpstr>メイリオ</vt:lpstr>
      <vt:lpstr>游ゴシック</vt:lpstr>
      <vt:lpstr>游ゴシック Light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465</cp:revision>
  <cp:lastPrinted>2021-09-14T11:47:50Z</cp:lastPrinted>
  <dcterms:created xsi:type="dcterms:W3CDTF">2020-10-31T02:23:16Z</dcterms:created>
  <dcterms:modified xsi:type="dcterms:W3CDTF">2021-09-15T08:43:40Z</dcterms:modified>
</cp:coreProperties>
</file>