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8" r:id="rId2"/>
    <p:sldId id="257" r:id="rId3"/>
    <p:sldId id="1832" r:id="rId4"/>
    <p:sldId id="1908" r:id="rId5"/>
    <p:sldId id="1907" r:id="rId6"/>
    <p:sldId id="1906" r:id="rId7"/>
    <p:sldId id="1905" r:id="rId8"/>
    <p:sldId id="1904" r:id="rId9"/>
    <p:sldId id="1903" r:id="rId10"/>
    <p:sldId id="1902" r:id="rId11"/>
    <p:sldId id="1901" r:id="rId12"/>
    <p:sldId id="1900" r:id="rId13"/>
    <p:sldId id="1899" r:id="rId14"/>
    <p:sldId id="1898" r:id="rId15"/>
    <p:sldId id="1897" r:id="rId16"/>
    <p:sldId id="1896" r:id="rId17"/>
    <p:sldId id="1895" r:id="rId18"/>
    <p:sldId id="1894" r:id="rId19"/>
    <p:sldId id="1893" r:id="rId20"/>
    <p:sldId id="1892" r:id="rId21"/>
    <p:sldId id="1766" r:id="rId22"/>
    <p:sldId id="1880" r:id="rId23"/>
    <p:sldId id="1883" r:id="rId24"/>
    <p:sldId id="1882" r:id="rId25"/>
    <p:sldId id="1881" r:id="rId26"/>
    <p:sldId id="1885" r:id="rId27"/>
    <p:sldId id="1889" r:id="rId28"/>
    <p:sldId id="1888" r:id="rId29"/>
    <p:sldId id="1887" r:id="rId30"/>
    <p:sldId id="1886" r:id="rId31"/>
    <p:sldId id="1884" r:id="rId32"/>
    <p:sldId id="1199" r:id="rId33"/>
    <p:sldId id="1201" r:id="rId34"/>
    <p:sldId id="1198" r:id="rId35"/>
    <p:sldId id="1202" r:id="rId36"/>
    <p:sldId id="1890" r:id="rId37"/>
    <p:sldId id="1891" r:id="rId38"/>
    <p:sldId id="1745" r:id="rId39"/>
    <p:sldId id="1697" r:id="rId40"/>
    <p:sldId id="1909" r:id="rId41"/>
    <p:sldId id="1910" r:id="rId42"/>
    <p:sldId id="1911" r:id="rId43"/>
    <p:sldId id="1912" r:id="rId44"/>
    <p:sldId id="1913" r:id="rId45"/>
    <p:sldId id="1914" r:id="rId46"/>
    <p:sldId id="1915" r:id="rId47"/>
    <p:sldId id="1916" r:id="rId48"/>
    <p:sldId id="1917" r:id="rId49"/>
    <p:sldId id="339" r:id="rId50"/>
    <p:sldId id="340" r:id="rId51"/>
    <p:sldId id="341" r:id="rId52"/>
    <p:sldId id="342" r:id="rId53"/>
    <p:sldId id="391" r:id="rId5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67" autoAdjust="0"/>
    <p:restoredTop sz="94660"/>
  </p:normalViewPr>
  <p:slideViewPr>
    <p:cSldViewPr snapToGrid="0">
      <p:cViewPr varScale="1">
        <p:scale>
          <a:sx n="63" d="100"/>
          <a:sy n="63" d="100"/>
        </p:scale>
        <p:origin x="5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8" tIns="49534" rIns="99068" bIns="49534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8" tIns="49534" rIns="99068" bIns="4953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8"/>
          </a:xfrm>
          <a:prstGeom prst="rect">
            <a:avLst/>
          </a:prstGeom>
        </p:spPr>
        <p:txBody>
          <a:bodyPr vert="horz" lIns="99068" tIns="49534" rIns="99068" bIns="4953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3507"/>
          </a:xfrm>
          <a:prstGeom prst="rect">
            <a:avLst/>
          </a:prstGeom>
        </p:spPr>
        <p:txBody>
          <a:bodyPr vert="horz" lIns="99068" tIns="49534" rIns="99068" bIns="49534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2021/5/26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s://ord.yahoo.co.jp/o/image/RV=1/RE=1577668501/RH=b3JkLnlhaG9vLmNvLmpw/RB=/RU=aHR0cHM6Ly93d3cudmVjdG9yc3RvY2suY29tL3JveWFsdHktZnJlZS12ZWN0b3IvZnV0dXJpc3RpYy12aXJ0dWFsLWhvbG9ncmFtLXRlbGVwb3J0LWh1ZC1kaWdpdGFsLXZlY3Rvci0yMTA5OTY5NQ--/RS=%5eADB1pF7k65s7XhyRLabMzX2PRBpA8g-;_ylt=A2RimVMV_gdep3YA5xqU3uV7;_ylu=X3oDMTBiaGxjcmduBHZ0aWQDanBjMDAy" TargetMode="Externa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7477804" y="3429000"/>
            <a:ext cx="4984813" cy="315708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4-36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2" r="11492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050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234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7141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190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800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2055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14.interfere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323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14.interfere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15.intercept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109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14.interfere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15.intercept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16.interweave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99677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14.interfere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15.intercept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16.interweave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17.intermittent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2EFC8DE-9AC9-4387-B079-F4B6B0631D95}"/>
              </a:ext>
            </a:extLst>
          </p:cNvPr>
          <p:cNvSpPr txBox="1"/>
          <p:nvPr/>
        </p:nvSpPr>
        <p:spPr>
          <a:xfrm>
            <a:off x="7232274" y="2723322"/>
            <a:ext cx="4045326" cy="2236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Test 35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98F446-5009-4B05-B661-20EF1F16A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0" r="17561"/>
          <a:stretch/>
        </p:blipFill>
        <p:spPr>
          <a:xfrm>
            <a:off x="1258859" y="1120046"/>
            <a:ext cx="5635819" cy="350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0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interview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interject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F3643-C72B-4317-8853-314C12368191}"/>
              </a:ext>
            </a:extLst>
          </p:cNvPr>
          <p:cNvSpPr txBox="1"/>
          <p:nvPr/>
        </p:nvSpPr>
        <p:spPr>
          <a:xfrm>
            <a:off x="5313680" y="136525"/>
            <a:ext cx="663067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intervene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11.interpreter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12.interchange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13.interloper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14.interfere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15.intercept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16.interweave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17.intermittent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18.international</a:t>
            </a:r>
            <a:endParaRPr kumimoji="1" lang="en-US" altLang="ja-JP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321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7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FCE517-48C4-4E63-B4A1-D10344344A74}"/>
              </a:ext>
            </a:extLst>
          </p:cNvPr>
          <p:cNvSpPr txBox="1"/>
          <p:nvPr/>
        </p:nvSpPr>
        <p:spPr>
          <a:xfrm>
            <a:off x="259080" y="674400"/>
            <a:ext cx="116738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aste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We don’t have much water left.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Don’t waste it.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waist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My waist is bigger than yours.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10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FCE517-48C4-4E63-B4A1-D10344344A74}"/>
              </a:ext>
            </a:extLst>
          </p:cNvPr>
          <p:cNvSpPr txBox="1"/>
          <p:nvPr/>
        </p:nvSpPr>
        <p:spPr>
          <a:xfrm>
            <a:off x="259080" y="674400"/>
            <a:ext cx="11673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aste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We don’t have much water left.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Don’t waste it.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waist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My waist is bigger than yours.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groan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He is groaning when he is in pain.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grown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She has grown so much.</a:t>
            </a:r>
          </a:p>
        </p:txBody>
      </p:sp>
    </p:spTree>
    <p:extLst>
      <p:ext uri="{BB962C8B-B14F-4D97-AF65-F5344CB8AC3E}">
        <p14:creationId xmlns:p14="http://schemas.microsoft.com/office/powerpoint/2010/main" val="418047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8FCE517-48C4-4E63-B4A1-D10344344A74}"/>
              </a:ext>
            </a:extLst>
          </p:cNvPr>
          <p:cNvSpPr txBox="1"/>
          <p:nvPr/>
        </p:nvSpPr>
        <p:spPr>
          <a:xfrm>
            <a:off x="259080" y="674400"/>
            <a:ext cx="11673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aste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We don’t have much water left. 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          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Don’t waste it.</a:t>
            </a:r>
          </a:p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 waist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My waist is bigger than yours.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groan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He is groaning when he is in pain.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grown</a:t>
            </a:r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She has grown so much.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boulder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Look at this boulder.  It’s really big.</a:t>
            </a:r>
          </a:p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bolder</a:t>
            </a:r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: She is bolder in front of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26004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4964989" y="1056640"/>
            <a:ext cx="6581837" cy="41554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Changing Verb Tenses.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5258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dances to the music.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0159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dances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will dance to the music.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4264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dances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will dance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was dancing to the music.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05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327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dances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will dance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was dancing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is dancing to the music.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00213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461E2-0C1B-498D-90B1-17D50DE0E34B}"/>
              </a:ext>
            </a:extLst>
          </p:cNvPr>
          <p:cNvSpPr txBox="1"/>
          <p:nvPr/>
        </p:nvSpPr>
        <p:spPr>
          <a:xfrm>
            <a:off x="375920" y="396240"/>
            <a:ext cx="1130808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danced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dances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will dance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was dancing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is dancing to the music.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He will be dancing to the music.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309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CBF9768-F61C-49CA-9FA6-81D85B767A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0" r="-1" b="-1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120640" y="1056640"/>
            <a:ext cx="6426185" cy="22792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Activity Page</a:t>
            </a:r>
            <a:endParaRPr kumimoji="1" lang="en-US" altLang="ja-JP" sz="54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Spelling &lt;tele-&gt;</a:t>
            </a:r>
          </a:p>
        </p:txBody>
      </p:sp>
    </p:spTree>
    <p:extLst>
      <p:ext uri="{BB962C8B-B14F-4D97-AF65-F5344CB8AC3E}">
        <p14:creationId xmlns:p14="http://schemas.microsoft.com/office/powerpoint/2010/main" val="4285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42240" y="1952856"/>
            <a:ext cx="117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x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cast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thon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364039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gram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port    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scope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9359CE1-83F1-4A00-8E19-23731A015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8" y="215345"/>
            <a:ext cx="2621507" cy="173751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04F1721-4490-439D-872E-D94466E4E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8" y="3649560"/>
            <a:ext cx="2621507" cy="174360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03C0F9D-D8A5-43AC-BC0E-3FA5C13F9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7522" y="226861"/>
            <a:ext cx="2627604" cy="1737511"/>
          </a:xfrm>
          <a:prstGeom prst="rect">
            <a:avLst/>
          </a:prstGeom>
        </p:spPr>
      </p:pic>
      <p:pic>
        <p:nvPicPr>
          <p:cNvPr id="13" name="図 12" descr="「teleport」の画像検索結果">
            <a:hlinkClick r:id="rId5" tgtFrame="&quot;imagewin&quot;"/>
            <a:extLst>
              <a:ext uri="{FF2B5EF4-FFF2-40B4-BE49-F238E27FC236}">
                <a16:creationId xmlns:a16="http://schemas.microsoft.com/office/drawing/2014/main" id="{8CE8B746-96BC-4158-8C39-68E2EDED5E9A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664" y="3590282"/>
            <a:ext cx="1685925" cy="181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2CBD542-1FC6-492C-8B3A-BB20EA1E12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836" y="302058"/>
            <a:ext cx="2719052" cy="168873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46DC0162-CBFF-4DCA-9940-DC85AD582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4388" y="3300696"/>
            <a:ext cx="2017951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70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-153992" y="2130117"/>
            <a:ext cx="12557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pathic  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graph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tele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phone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-182880" y="5295121"/>
            <a:ext cx="12974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photo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vise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pathy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ED96D2-4E4D-4915-B15C-CA43D0E0C2A0}"/>
              </a:ext>
            </a:extLst>
          </p:cNvPr>
          <p:cNvSpPr txBox="1"/>
          <p:nvPr/>
        </p:nvSpPr>
        <p:spPr>
          <a:xfrm>
            <a:off x="101600" y="6262089"/>
            <a:ext cx="11765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7C4AB6D-8096-45CC-8F81-99FD1960A31D}"/>
              </a:ext>
            </a:extLst>
          </p:cNvPr>
          <p:cNvSpPr txBox="1"/>
          <p:nvPr/>
        </p:nvSpPr>
        <p:spPr>
          <a:xfrm>
            <a:off x="21699" y="2863614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FB2083-B91C-4A2F-B3B2-7CB4185A45D2}"/>
              </a:ext>
            </a:extLst>
          </p:cNvPr>
          <p:cNvSpPr txBox="1"/>
          <p:nvPr/>
        </p:nvSpPr>
        <p:spPr>
          <a:xfrm>
            <a:off x="4207779" y="2890665"/>
            <a:ext cx="355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                                     </a:t>
            </a:r>
            <a:endParaRPr kumimoji="1" lang="ja-JP" altLang="en-US" sz="1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F4B5714A-43EE-4D1B-A00D-0782AAD1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67" y="496511"/>
            <a:ext cx="2462997" cy="185334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4B9D70A-DDB7-4A53-BB3E-54C5429A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67" y="3372868"/>
            <a:ext cx="2139881" cy="213988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E4084B0-9EA4-4443-8149-274B30935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631" y="462228"/>
            <a:ext cx="2469094" cy="184724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D0AF457F-E29A-41BC-9AA6-18DDA14E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775" y="3526411"/>
            <a:ext cx="2462997" cy="18472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27C4410-1630-47E9-9760-5F9205768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7192" y="82655"/>
            <a:ext cx="2139881" cy="2145978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C4FBDF7-9CB1-43B6-A8F4-5EA9FA0AA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7192" y="3804554"/>
            <a:ext cx="2859272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34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233680" y="2195059"/>
            <a:ext cx="1208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scopic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vision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kinesis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548705"/>
            <a:ext cx="1294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conference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tele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commuting   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tele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marketing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D23AB96-8129-40FB-B650-E287563BE434}"/>
              </a:ext>
            </a:extLst>
          </p:cNvPr>
          <p:cNvSpPr txBox="1"/>
          <p:nvPr/>
        </p:nvSpPr>
        <p:spPr>
          <a:xfrm>
            <a:off x="9245600" y="2878218"/>
            <a:ext cx="2834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endParaRPr kumimoji="1" lang="ja-JP" altLang="en-US" sz="1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06736BF-F45C-4DD2-9DEA-6DB43F422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774" y="111391"/>
            <a:ext cx="2139881" cy="213988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D76BAB9-6425-4ABC-9D5D-0B03C5851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9350" y="600352"/>
            <a:ext cx="2743438" cy="167044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14B9252-862E-4C79-86FC-210D9CDF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7" y="3893501"/>
            <a:ext cx="2743438" cy="167044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0C3E507-6E40-487D-A04D-6BCEE616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620" y="3865508"/>
            <a:ext cx="3340898" cy="176189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B519D27-9F02-4792-B30F-7CACE07F2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633" y="294286"/>
            <a:ext cx="1780186" cy="177409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4E5E36-8BCB-4FA2-9CDA-81927F5DEA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4972" y="3773247"/>
            <a:ext cx="2621507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04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293558-4433-4DC4-A654-A09AFBA9C11B}"/>
              </a:ext>
            </a:extLst>
          </p:cNvPr>
          <p:cNvSpPr txBox="1"/>
          <p:nvPr/>
        </p:nvSpPr>
        <p:spPr>
          <a:xfrm>
            <a:off x="182880" y="518160"/>
            <a:ext cx="1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 e l e c o m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 n I c a t I o n 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301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293558-4433-4DC4-A654-A09AFBA9C11B}"/>
              </a:ext>
            </a:extLst>
          </p:cNvPr>
          <p:cNvSpPr txBox="1"/>
          <p:nvPr/>
        </p:nvSpPr>
        <p:spPr>
          <a:xfrm>
            <a:off x="182880" y="518160"/>
            <a:ext cx="11714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t e l e c o m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 n I c a t </a:t>
            </a:r>
            <a:r>
              <a:rPr lang="en-US" altLang="ja-JP" sz="4000" dirty="0" err="1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 n s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C8830D8-14EC-48E1-ACBC-71128234382E}"/>
              </a:ext>
            </a:extLst>
          </p:cNvPr>
          <p:cNvSpPr txBox="1"/>
          <p:nvPr/>
        </p:nvSpPr>
        <p:spPr>
          <a:xfrm>
            <a:off x="1717040" y="2123440"/>
            <a:ext cx="8829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ent</a:t>
            </a:r>
          </a:p>
          <a:p>
            <a:pPr algn="ctr"/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826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032869" y="101159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800" b="1" dirty="0">
                <a:latin typeface="+mj-lt"/>
                <a:ea typeface="+mj-ea"/>
                <a:cs typeface="+mj-cs"/>
              </a:rPr>
              <a:t>parsing</a:t>
            </a:r>
            <a:endParaRPr kumimoji="1" lang="en-US" altLang="ja-JP" sz="8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765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 will tell you about the fantastic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25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711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will tell you about the fantastic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63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 about the fantastic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198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about the fantastic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68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fantastic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38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telescope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23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telescope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over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58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telescope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over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telephone.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145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telescope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over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telephone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62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0" name="Rectangle 10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401116-B5CA-4BEE-895D-8C2C8FAEBE2F}"/>
              </a:ext>
            </a:extLst>
          </p:cNvPr>
          <p:cNvSpPr txBox="1"/>
          <p:nvPr/>
        </p:nvSpPr>
        <p:spPr>
          <a:xfrm>
            <a:off x="342393" y="1703097"/>
            <a:ext cx="8585103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I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will tell </a:t>
            </a:r>
            <a:r>
              <a:rPr lang="en-US" altLang="ja-JP" sz="6000" b="1" dirty="0">
                <a:solidFill>
                  <a:srgbClr val="FF66FF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you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about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solidFill>
                  <a:schemeClr val="accent1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fantastic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telescope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</a:t>
            </a:r>
            <a:r>
              <a:rPr lang="en-US" altLang="ja-JP" sz="6000" b="1" dirty="0">
                <a:solidFill>
                  <a:srgbClr val="00B05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over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 the 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telephone</a:t>
            </a:r>
            <a:r>
              <a:rPr lang="en-US" altLang="ja-JP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.</a:t>
            </a:r>
            <a:endParaRPr kumimoji="1" lang="en-US" altLang="ja-JP" sz="6000" b="1" kern="1200" dirty="0">
              <a:solidFill>
                <a:schemeClr val="tx1">
                  <a:lumMod val="50000"/>
                  <a:lumOff val="50000"/>
                </a:schemeClr>
              </a:solidFill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4AF1C1E-5866-4988-BBE4-5C47EB6BA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9476" y="2818087"/>
            <a:ext cx="3592163" cy="367887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57C8369-D6E1-402D-B93E-C3CF197CB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80" y="4370585"/>
            <a:ext cx="2838196" cy="2107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A9CDD9-F893-415F-A4D5-E299D07CAC15}"/>
              </a:ext>
            </a:extLst>
          </p:cNvPr>
          <p:cNvSpPr txBox="1"/>
          <p:nvPr/>
        </p:nvSpPr>
        <p:spPr>
          <a:xfrm>
            <a:off x="243840" y="5154903"/>
            <a:ext cx="5648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1</a:t>
            </a:r>
            <a:r>
              <a:rPr kumimoji="1" lang="en-US" altLang="ja-JP" sz="3600" baseline="30000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person singular</a:t>
            </a: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Simple future</a:t>
            </a:r>
            <a:endParaRPr kumimoji="1" lang="ja-JP" altLang="en-US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05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D35D61A1-8484-4749-8AD0-A3455E075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400"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4400">
              <a:latin typeface="+mj-lt"/>
              <a:ea typeface="+mj-ea"/>
              <a:cs typeface="+mj-cs"/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1447903E-2B66-479D-959B-F2EBB2CC9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4DB438D-6AE1-4DBB-965E-8E0F64E86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" r="1" b="415"/>
          <a:stretch/>
        </p:blipFill>
        <p:spPr>
          <a:xfrm>
            <a:off x="1158240" y="2149222"/>
            <a:ext cx="9875520" cy="37216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3616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8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59954" y="324175"/>
            <a:ext cx="736396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</a:t>
            </a:r>
            <a:r>
              <a:rPr kumimoji="1"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grams were used to report important events.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E53BA4-8013-4757-9AF3-4BA85AF11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922" y="3495387"/>
            <a:ext cx="4351087" cy="312854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88FEEB33-908B-4ED7-8712-182EAB881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560" y="5090409"/>
            <a:ext cx="45053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87738"/>
      </p:ext>
    </p:extLst>
  </p:cSld>
  <p:clrMapOvr>
    <a:masterClrMapping/>
  </p:clrMapOvr>
  <p:transition spd="slow">
    <p:wheel spokes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266394" y="309330"/>
            <a:ext cx="9212886" cy="34295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“I found an old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phone in the shed,” said Sam.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3C793FA-5352-4A4A-92C0-237F6AD0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875" y="4695521"/>
            <a:ext cx="3243719" cy="216247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10D5E54-875E-48F4-83AD-5623188E1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595" y="3429001"/>
            <a:ext cx="4942438" cy="3283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46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297288" y="-292819"/>
            <a:ext cx="8420566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She bought a 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tele</a:t>
            </a:r>
            <a:r>
              <a:rPr lang="en-US" altLang="ja-JP" sz="6000" b="1" dirty="0">
                <a:latin typeface="Cavolini" panose="03000502040302020204" pitchFamily="66" charset="0"/>
                <a:ea typeface="+mj-ea"/>
                <a:cs typeface="Cavolini" panose="03000502040302020204" pitchFamily="66" charset="0"/>
              </a:rPr>
              <a:t>photo lens for her new camera.</a:t>
            </a:r>
            <a:endParaRPr kumimoji="1" lang="en-US" altLang="ja-JP" sz="6000" b="1" dirty="0">
              <a:latin typeface="Cavolini" panose="03000502040302020204" pitchFamily="66" charset="0"/>
              <a:ea typeface="+mj-ea"/>
              <a:cs typeface="Cavolini" panose="03000502040302020204" pitchFamily="66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54C5E5-9E3F-429C-9CED-5649D5CB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454" y="2690970"/>
            <a:ext cx="5752465" cy="416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8054620"/>
      </p:ext>
    </p:extLst>
  </p:cSld>
  <p:clrMapOvr>
    <a:masterClrMapping/>
  </p:clrMapOvr>
  <p:transition spd="slow">
    <p:comb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613BBD7-BBB8-49F3-B6D8-185E5E967B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74" r="-1" b="640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39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48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878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28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3130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1A0108-6FFB-4FA7-B1B5-26A3033FAC04}"/>
              </a:ext>
            </a:extLst>
          </p:cNvPr>
          <p:cNvSpPr txBox="1"/>
          <p:nvPr/>
        </p:nvSpPr>
        <p:spPr>
          <a:xfrm>
            <a:off x="247650" y="136525"/>
            <a:ext cx="518794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interval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intersect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internet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interlock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interlude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interactive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859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858</Words>
  <Application>Microsoft Office PowerPoint</Application>
  <PresentationFormat>ワイド画面</PresentationFormat>
  <Paragraphs>271</Paragraphs>
  <Slides>53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60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417</cp:revision>
  <cp:lastPrinted>2021-04-10T03:23:36Z</cp:lastPrinted>
  <dcterms:created xsi:type="dcterms:W3CDTF">2020-10-31T02:23:16Z</dcterms:created>
  <dcterms:modified xsi:type="dcterms:W3CDTF">2021-05-26T09:05:53Z</dcterms:modified>
</cp:coreProperties>
</file>