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8" r:id="rId2"/>
    <p:sldId id="257" r:id="rId3"/>
    <p:sldId id="1579" r:id="rId4"/>
    <p:sldId id="1683" r:id="rId5"/>
    <p:sldId id="1682" r:id="rId6"/>
    <p:sldId id="1681" r:id="rId7"/>
    <p:sldId id="1680" r:id="rId8"/>
    <p:sldId id="1679" r:id="rId9"/>
    <p:sldId id="1678" r:id="rId10"/>
    <p:sldId id="1677" r:id="rId11"/>
    <p:sldId id="1676" r:id="rId12"/>
    <p:sldId id="1675" r:id="rId13"/>
    <p:sldId id="1674" r:id="rId14"/>
    <p:sldId id="1673" r:id="rId15"/>
    <p:sldId id="1672" r:id="rId16"/>
    <p:sldId id="1671" r:id="rId17"/>
    <p:sldId id="1670" r:id="rId18"/>
    <p:sldId id="1669" r:id="rId19"/>
    <p:sldId id="1668" r:id="rId20"/>
    <p:sldId id="1667" r:id="rId21"/>
    <p:sldId id="317" r:id="rId22"/>
    <p:sldId id="1656" r:id="rId23"/>
    <p:sldId id="1705" r:id="rId24"/>
    <p:sldId id="1547" r:id="rId25"/>
    <p:sldId id="1657" r:id="rId26"/>
    <p:sldId id="1696" r:id="rId27"/>
    <p:sldId id="1695" r:id="rId28"/>
    <p:sldId id="1694" r:id="rId29"/>
    <p:sldId id="1693" r:id="rId30"/>
    <p:sldId id="1692" r:id="rId31"/>
    <p:sldId id="1691" r:id="rId32"/>
    <p:sldId id="1658" r:id="rId33"/>
    <p:sldId id="1659" r:id="rId34"/>
    <p:sldId id="1690" r:id="rId35"/>
    <p:sldId id="1689" r:id="rId36"/>
    <p:sldId id="1279" r:id="rId37"/>
    <p:sldId id="1660" r:id="rId38"/>
    <p:sldId id="1661" r:id="rId39"/>
    <p:sldId id="1622" r:id="rId40"/>
    <p:sldId id="1662" r:id="rId41"/>
    <p:sldId id="1684" r:id="rId42"/>
    <p:sldId id="1663" r:id="rId43"/>
    <p:sldId id="1685" r:id="rId44"/>
    <p:sldId id="1664" r:id="rId45"/>
    <p:sldId id="1686" r:id="rId46"/>
    <p:sldId id="1665" r:id="rId47"/>
    <p:sldId id="1687" r:id="rId48"/>
    <p:sldId id="1666" r:id="rId49"/>
    <p:sldId id="1688" r:id="rId50"/>
    <p:sldId id="1199" r:id="rId51"/>
    <p:sldId id="1201" r:id="rId52"/>
    <p:sldId id="1198" r:id="rId53"/>
    <p:sldId id="1202" r:id="rId54"/>
    <p:sldId id="1571" r:id="rId55"/>
    <p:sldId id="332" r:id="rId56"/>
    <p:sldId id="1697" r:id="rId57"/>
    <p:sldId id="864" r:id="rId58"/>
    <p:sldId id="1698" r:id="rId59"/>
    <p:sldId id="1699" r:id="rId60"/>
    <p:sldId id="1700" r:id="rId61"/>
    <p:sldId id="1701" r:id="rId62"/>
    <p:sldId id="1702" r:id="rId63"/>
    <p:sldId id="1703" r:id="rId64"/>
    <p:sldId id="1704" r:id="rId65"/>
    <p:sldId id="339" r:id="rId66"/>
    <p:sldId id="340" r:id="rId67"/>
    <p:sldId id="341" r:id="rId68"/>
    <p:sldId id="342" r:id="rId69"/>
    <p:sldId id="391" r:id="rId70"/>
  </p:sldIdLst>
  <p:sldSz cx="12192000" cy="6858000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4" y="0"/>
            <a:ext cx="3078427" cy="513508"/>
          </a:xfrm>
          <a:prstGeom prst="rect">
            <a:avLst/>
          </a:prstGeom>
        </p:spPr>
        <p:txBody>
          <a:bodyPr vert="horz" lIns="99068" tIns="49534" rIns="99068" bIns="49534" rtlCol="0"/>
          <a:lstStyle>
            <a:lvl1pPr algn="r">
              <a:defRPr sz="1300"/>
            </a:lvl1pPr>
          </a:lstStyle>
          <a:p>
            <a:fld id="{326545DF-9F6E-4685-85DF-8773BCFBCDED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8" tIns="49534" rIns="99068" bIns="4953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8"/>
          </a:xfrm>
          <a:prstGeom prst="rect">
            <a:avLst/>
          </a:prstGeom>
        </p:spPr>
        <p:txBody>
          <a:bodyPr vert="horz" lIns="99068" tIns="49534" rIns="99068" bIns="4953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4" y="9721107"/>
            <a:ext cx="3078427" cy="513507"/>
          </a:xfrm>
          <a:prstGeom prst="rect">
            <a:avLst/>
          </a:prstGeom>
        </p:spPr>
        <p:txBody>
          <a:bodyPr vert="horz" lIns="99068" tIns="49534" rIns="99068" bIns="49534" rtlCol="0" anchor="b"/>
          <a:lstStyle>
            <a:lvl1pPr algn="r">
              <a:defRPr sz="1300"/>
            </a:lvl1pPr>
          </a:lstStyle>
          <a:p>
            <a:fld id="{AB7ADB04-7260-47C8-9890-C6F9A93CA51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2564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68397C-2C32-4011-84A7-DC1B6A946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AE48B79-36AD-4489-8AD3-C3B9A106E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568039F-4A6D-4C5E-AD95-8D4195D6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7C8B12F-8E44-444F-8A41-F6FBB2703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E62387-E784-495E-9AA7-F48ED048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939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47FE8-50ED-433E-8D38-15BF0E314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91FF0DD-2129-4C94-B0E6-193784F82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8B4F95-A559-43C5-9FFE-00C7182D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2120120-4E71-42C1-B203-64288B4B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65E25C8-B09C-4F93-BF2F-CD3B719B6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439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5785640-10FC-455F-A3DC-90FEF43B20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471343C-F85C-4D16-A0AE-61412C659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EADDC8-26DD-422D-9D85-C7F1631BA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91D08E8-BB8B-48F1-9F09-94FE4C31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1179E7-E1DD-43F1-800D-25437EAD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163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39C1E5-E3CB-4C27-8CEB-2476A6940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6FB255B-2F7F-443E-AA19-2051928C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CF8015-6CEB-4EDE-B297-92853A07A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E7546D-C0F1-4FC4-80EA-35C32E94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1FD920B-18AE-4839-ADCD-96B531D4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D61D29-1C92-4B99-8832-EDA347851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C409E44-BCD1-4ED9-858F-C374093AD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67F9934-2C78-429B-B871-4F30667A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6A26DFD-141C-46B9-91B4-838461107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9A5ADF-81F4-438C-A49D-0A26C848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155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98E6F2-A7AF-49FA-984C-B6A0E535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E69A62-E9B3-4BDE-ADDD-6E2ABA4AE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83A7A64-3559-4CA1-96B3-F4873681B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A5BFE5B-624E-4B47-8D47-028E8FD9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83C7BE1-F3B5-469E-878E-B1C47BDC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193A324-B03A-4BF6-900A-371BDC6E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313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0BA964-7EBA-4B0F-AFFC-42B847CD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FE13BC-1E03-4901-827B-59CA66022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E5A3680-BEC4-45C0-A1C9-AD3B29A4B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6342608-9BD2-42E6-B207-190E8AB1D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99AD0E1-22EE-4CDA-9D83-7FAF2AC83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6D72FEC-E6AC-4376-AD78-69AAC99F2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A425869-B9DB-44A4-B196-F58A54E0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02E07F-7E07-4EFC-AF4C-99798EDC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61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3374B05-B301-44B6-9869-3A46ED9D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5DE0BC0-CD85-49FA-AB87-F5255585C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CF6AECA-9DFC-41E3-B676-646157B86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338E33C-A095-4A72-A0EA-E79EA1FEE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469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3C2AD023-D52A-490E-B33D-A52A328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4ECAB34-4F34-4408-8A06-D0383FF30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C0522A-2F27-4E77-8945-D38F5341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959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DCAC17-D9FD-4146-BFB4-9D150C71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B8D0A-8AF1-42FB-AF22-4AE24B6D3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687CC7B-F25C-4376-8ADA-E99A94609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584BF5D-D2DA-4356-872A-96838181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3AAA162-71DF-4875-A45A-919DB0158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59F516-FCA8-4B1F-BE12-3E8A7C11C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4354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3945F1-DCE6-4251-AD0E-E373A23F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C42E17B-C3F1-4CBC-9ADD-4744A84D6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6FA6219-C012-46E2-8E48-61CA9E0D2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921C6E2-D972-4178-B5ED-50C8867A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0B3E9CF-6B1D-4AEA-876E-DF6C5DED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C679DA2-4B69-412D-8121-347F3C83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8596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5789F0A-6356-445C-A360-AD4875291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B0C542-D9CB-40BC-9D43-FE1199A7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9B0938-EAA7-4AF8-ACDB-B6E1CAC61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05914-A971-4ECC-BA43-24A68543B2D1}" type="datetimeFigureOut">
              <a:rPr kumimoji="1" lang="ja-JP" altLang="en-US" smtClean="0"/>
              <a:t>2021/4/7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4DE8794-5E1E-4E9D-B83A-09F0DFC78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5375038-2F0E-4ACD-BCEE-EF2B83F34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31190-6419-45C9-84DB-A4C330B53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906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32E62931-8EB4-42BB-BAAB-D8757BE66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7477804" y="3429000"/>
            <a:ext cx="4984813" cy="315708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Jolly Grammar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200" b="1" dirty="0">
                <a:latin typeface="+mj-lt"/>
                <a:ea typeface="+mj-ea"/>
                <a:cs typeface="+mj-cs"/>
              </a:rPr>
              <a:t>4-31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2" r="11492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55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7669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575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5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3023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4011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159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8680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7903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16.tourist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5170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16.tourist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17.journalist</a:t>
            </a: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0195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2EFC8DE-9AC9-4387-B079-F4B6B0631D95}"/>
              </a:ext>
            </a:extLst>
          </p:cNvPr>
          <p:cNvSpPr txBox="1"/>
          <p:nvPr/>
        </p:nvSpPr>
        <p:spPr>
          <a:xfrm>
            <a:off x="7232274" y="2723322"/>
            <a:ext cx="4045326" cy="2236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Spelling Test 30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98F446-5009-4B05-B661-20EF1F16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60" r="17561"/>
          <a:stretch/>
        </p:blipFill>
        <p:spPr>
          <a:xfrm>
            <a:off x="1258859" y="1120046"/>
            <a:ext cx="5635819" cy="35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0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8.cyclist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9.florist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F3643-C72B-4317-8853-314C12368191}"/>
              </a:ext>
            </a:extLst>
          </p:cNvPr>
          <p:cNvSpPr txBox="1"/>
          <p:nvPr/>
        </p:nvSpPr>
        <p:spPr>
          <a:xfrm>
            <a:off x="5313680" y="136525"/>
            <a:ext cx="663067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10.persist</a:t>
            </a:r>
            <a:endParaRPr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11.soloist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12.specialist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13.guitarist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14.scientist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15.linguist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16.tourist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17.journalist</a:t>
            </a:r>
          </a:p>
          <a:p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18.therapist</a:t>
            </a:r>
            <a:endParaRPr kumimoji="1" lang="en-US" altLang="ja-JP" sz="48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007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4964989" y="1056640"/>
            <a:ext cx="6581837" cy="4155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Review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Prefixes.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0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F17A23E6-DB4E-45B7-A4D5-5237DBC02C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957242"/>
              </p:ext>
            </p:extLst>
          </p:nvPr>
        </p:nvGraphicFramePr>
        <p:xfrm>
          <a:off x="187960" y="915700"/>
          <a:ext cx="11816080" cy="50266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3212394272"/>
                    </a:ext>
                  </a:extLst>
                </a:gridCol>
                <a:gridCol w="1838960">
                  <a:extLst>
                    <a:ext uri="{9D8B030D-6E8A-4147-A177-3AD203B41FA5}">
                      <a16:colId xmlns:a16="http://schemas.microsoft.com/office/drawing/2014/main" val="1237899681"/>
                    </a:ext>
                  </a:extLst>
                </a:gridCol>
                <a:gridCol w="2418080">
                  <a:extLst>
                    <a:ext uri="{9D8B030D-6E8A-4147-A177-3AD203B41FA5}">
                      <a16:colId xmlns:a16="http://schemas.microsoft.com/office/drawing/2014/main" val="3453586463"/>
                    </a:ext>
                  </a:extLst>
                </a:gridCol>
                <a:gridCol w="2987040">
                  <a:extLst>
                    <a:ext uri="{9D8B030D-6E8A-4147-A177-3AD203B41FA5}">
                      <a16:colId xmlns:a16="http://schemas.microsoft.com/office/drawing/2014/main" val="363532119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52450844"/>
                    </a:ext>
                  </a:extLst>
                </a:gridCol>
              </a:tblGrid>
              <a:tr h="7149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un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de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dis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mis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semi</a:t>
                      </a:r>
                      <a:endParaRPr kumimoji="1" lang="ja-JP" alt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219855"/>
                  </a:ext>
                </a:extLst>
              </a:tr>
              <a:tr h="17039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unhappy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unlucky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undo</a:t>
                      </a:r>
                    </a:p>
                    <a:p>
                      <a:pPr algn="ctr"/>
                      <a:r>
                        <a:rPr kumimoji="1" lang="ja-JP" altLang="en-US" sz="2800" dirty="0"/>
                        <a:t> </a:t>
                      </a:r>
                      <a:r>
                        <a:rPr kumimoji="1" lang="en-US" altLang="ja-JP" sz="2800" dirty="0"/>
                        <a:t>unlock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decode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decline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disappear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disagree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misbehave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mistake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misunderstand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semifinal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semicircle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75500"/>
                  </a:ext>
                </a:extLst>
              </a:tr>
              <a:tr h="7149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 err="1"/>
                        <a:t>im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non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re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b="1" dirty="0"/>
                        <a:t>mid</a:t>
                      </a:r>
                      <a:endParaRPr kumimoji="1" lang="ja-JP" altLang="en-US" sz="4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>
                          <a:solidFill>
                            <a:srgbClr val="FF0000"/>
                          </a:solidFill>
                        </a:rPr>
                        <a:t>Good job!</a:t>
                      </a:r>
                      <a:endParaRPr kumimoji="1" lang="ja-JP" alt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236373"/>
                  </a:ext>
                </a:extLst>
              </a:tr>
              <a:tr h="170394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impatient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impossible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immature</a:t>
                      </a:r>
                    </a:p>
                    <a:p>
                      <a:pPr algn="ctr"/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nonsense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nonstop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rediscover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refill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/>
                        <a:t> midnight</a:t>
                      </a:r>
                    </a:p>
                    <a:p>
                      <a:pPr algn="ctr"/>
                      <a:r>
                        <a:rPr kumimoji="1" lang="en-US" altLang="ja-JP" sz="2800" dirty="0"/>
                        <a:t> midday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071845"/>
                  </a:ext>
                </a:extLst>
              </a:tr>
            </a:tbl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CC9D7BE4-C30A-4C76-B19C-460B5D75F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041" y="4134612"/>
            <a:ext cx="1831137" cy="180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60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0F691F4-D607-49AD-AA86-E8ABD139897C}"/>
              </a:ext>
            </a:extLst>
          </p:cNvPr>
          <p:cNvSpPr txBox="1"/>
          <p:nvPr/>
        </p:nvSpPr>
        <p:spPr>
          <a:xfrm>
            <a:off x="1066800" y="619760"/>
            <a:ext cx="879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Aharoni" panose="02010803020104030203" pitchFamily="2" charset="-79"/>
                <a:cs typeface="Aharoni" panose="02010803020104030203" pitchFamily="2" charset="-79"/>
              </a:rPr>
              <a:t>recycle</a:t>
            </a:r>
            <a:endParaRPr kumimoji="1" lang="ja-JP" alt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05254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4964989" y="1056640"/>
            <a:ext cx="6581837" cy="4155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revise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Ten</a:t>
            </a: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ses.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0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4FAEB2-2CBD-449F-B110-D86AB85B8D57}"/>
              </a:ext>
            </a:extLst>
          </p:cNvPr>
          <p:cNvSpPr txBox="1"/>
          <p:nvPr/>
        </p:nvSpPr>
        <p:spPr>
          <a:xfrm>
            <a:off x="162560" y="386080"/>
            <a:ext cx="11866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 dinner.	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be preparing dinner.  </a:t>
            </a:r>
            <a:endParaRPr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prepared dinner.  </a:t>
            </a:r>
            <a:endParaRPr kumimoji="1"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was walking the dog.  </a:t>
            </a:r>
            <a:endParaRPr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walk  the dog. 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is walking the dog. 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16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4FAEB2-2CBD-449F-B110-D86AB85B8D57}"/>
              </a:ext>
            </a:extLst>
          </p:cNvPr>
          <p:cNvSpPr txBox="1"/>
          <p:nvPr/>
        </p:nvSpPr>
        <p:spPr>
          <a:xfrm>
            <a:off x="162560" y="386080"/>
            <a:ext cx="11866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 dinner.	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present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be preparing dinner.  </a:t>
            </a:r>
            <a:endParaRPr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prepared dinner.  </a:t>
            </a:r>
            <a:endParaRPr kumimoji="1"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was walking the dog.  </a:t>
            </a:r>
            <a:endParaRPr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walk  the dog. 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is walking the dog. 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45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4FAEB2-2CBD-449F-B110-D86AB85B8D57}"/>
              </a:ext>
            </a:extLst>
          </p:cNvPr>
          <p:cNvSpPr txBox="1"/>
          <p:nvPr/>
        </p:nvSpPr>
        <p:spPr>
          <a:xfrm>
            <a:off x="162560" y="386080"/>
            <a:ext cx="11866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 dinner.	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present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be preparing dinner.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prepared dinner.  </a:t>
            </a:r>
            <a:endParaRPr kumimoji="1"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was walking the dog.  </a:t>
            </a:r>
            <a:endParaRPr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walk  the dog. 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is walking the dog. 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110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4FAEB2-2CBD-449F-B110-D86AB85B8D57}"/>
              </a:ext>
            </a:extLst>
          </p:cNvPr>
          <p:cNvSpPr txBox="1"/>
          <p:nvPr/>
        </p:nvSpPr>
        <p:spPr>
          <a:xfrm>
            <a:off x="162560" y="386080"/>
            <a:ext cx="11866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 dinner.	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present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be preparing dinner.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prepared dinner. 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past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was walking the dog.  </a:t>
            </a:r>
            <a:endParaRPr lang="en-US" altLang="ja-JP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walk  the dog. 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is walking the dog. 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91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4FAEB2-2CBD-449F-B110-D86AB85B8D57}"/>
              </a:ext>
            </a:extLst>
          </p:cNvPr>
          <p:cNvSpPr txBox="1"/>
          <p:nvPr/>
        </p:nvSpPr>
        <p:spPr>
          <a:xfrm>
            <a:off x="162560" y="386080"/>
            <a:ext cx="11866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 dinner.	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present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be preparing dinner.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prepared dinner. 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past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was walking the dog.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walk  the dog.  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is walking the dog. 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04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5925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4FAEB2-2CBD-449F-B110-D86AB85B8D57}"/>
              </a:ext>
            </a:extLst>
          </p:cNvPr>
          <p:cNvSpPr txBox="1"/>
          <p:nvPr/>
        </p:nvSpPr>
        <p:spPr>
          <a:xfrm>
            <a:off x="162560" y="386080"/>
            <a:ext cx="11866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 dinner.	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present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be preparing dinner.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prepared dinner. 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past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was walking the dog.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walk  the dog. 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future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is walking the dog.  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725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4FAEB2-2CBD-449F-B110-D86AB85B8D57}"/>
              </a:ext>
            </a:extLst>
          </p:cNvPr>
          <p:cNvSpPr txBox="1"/>
          <p:nvPr/>
        </p:nvSpPr>
        <p:spPr>
          <a:xfrm>
            <a:off x="162560" y="386080"/>
            <a:ext cx="1186688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 dinner.	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present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shall be preparing dinner.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Future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I prepared dinner. 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past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was walking the dog.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Past continuous</a:t>
            </a:r>
          </a:p>
          <a:p>
            <a:endParaRPr kumimoji="1"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kumimoji="1"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will walk  the dog.  </a:t>
            </a:r>
            <a:r>
              <a:rPr kumimoji="1"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Simple future</a:t>
            </a:r>
          </a:p>
          <a:p>
            <a:endParaRPr lang="en-US" altLang="ja-JP" sz="3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US" altLang="ja-JP" sz="3600" b="1" dirty="0">
                <a:latin typeface="Cavolini" panose="03000502040302020204" pitchFamily="66" charset="0"/>
                <a:cs typeface="Cavolini" panose="03000502040302020204" pitchFamily="66" charset="0"/>
              </a:rPr>
              <a:t>He is walking the dog.  </a:t>
            </a:r>
            <a:r>
              <a:rPr lang="en-US" altLang="ja-JP" sz="36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Present continuous</a:t>
            </a:r>
            <a:endParaRPr kumimoji="1" lang="ja-JP" altLang="en-US" sz="36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921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4964989" y="1056640"/>
            <a:ext cx="6581837" cy="41554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Let’s learn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Infinitives.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0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9E0146-2C56-41B2-AF93-60EF7913B299}"/>
              </a:ext>
            </a:extLst>
          </p:cNvPr>
          <p:cNvSpPr txBox="1"/>
          <p:nvPr/>
        </p:nvSpPr>
        <p:spPr>
          <a:xfrm>
            <a:off x="5877560" y="1259840"/>
            <a:ext cx="188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read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dive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4C831A-4818-4EE2-8259-CEA330040888}"/>
              </a:ext>
            </a:extLst>
          </p:cNvPr>
          <p:cNvSpPr txBox="1"/>
          <p:nvPr/>
        </p:nvSpPr>
        <p:spPr>
          <a:xfrm>
            <a:off x="3987800" y="1259839"/>
            <a:ext cx="188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BD4E6E-C7F3-4D29-BA83-2C7A1EF6B617}"/>
              </a:ext>
            </a:extLst>
          </p:cNvPr>
          <p:cNvSpPr txBox="1"/>
          <p:nvPr/>
        </p:nvSpPr>
        <p:spPr>
          <a:xfrm>
            <a:off x="985520" y="4465320"/>
            <a:ext cx="1022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Jim </a:t>
            </a:r>
            <a:r>
              <a:rPr kumimoji="1" lang="en-US" altLang="ja-JP" sz="4000" b="1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decides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 stay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 home.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2301CB-4BB2-41A1-906C-858042A252EF}"/>
              </a:ext>
            </a:extLst>
          </p:cNvPr>
          <p:cNvSpPr txBox="1"/>
          <p:nvPr/>
        </p:nvSpPr>
        <p:spPr>
          <a:xfrm>
            <a:off x="3754120" y="437276"/>
            <a:ext cx="4846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Infinitives</a:t>
            </a:r>
          </a:p>
        </p:txBody>
      </p:sp>
    </p:spTree>
    <p:extLst>
      <p:ext uri="{BB962C8B-B14F-4D97-AF65-F5344CB8AC3E}">
        <p14:creationId xmlns:p14="http://schemas.microsoft.com/office/powerpoint/2010/main" val="3893002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9E0146-2C56-41B2-AF93-60EF7913B299}"/>
              </a:ext>
            </a:extLst>
          </p:cNvPr>
          <p:cNvSpPr txBox="1"/>
          <p:nvPr/>
        </p:nvSpPr>
        <p:spPr>
          <a:xfrm>
            <a:off x="5877560" y="1259840"/>
            <a:ext cx="188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read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dive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4C831A-4818-4EE2-8259-CEA330040888}"/>
              </a:ext>
            </a:extLst>
          </p:cNvPr>
          <p:cNvSpPr txBox="1"/>
          <p:nvPr/>
        </p:nvSpPr>
        <p:spPr>
          <a:xfrm>
            <a:off x="3987800" y="1259839"/>
            <a:ext cx="188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BD4E6E-C7F3-4D29-BA83-2C7A1EF6B617}"/>
              </a:ext>
            </a:extLst>
          </p:cNvPr>
          <p:cNvSpPr txBox="1"/>
          <p:nvPr/>
        </p:nvSpPr>
        <p:spPr>
          <a:xfrm>
            <a:off x="985520" y="4465320"/>
            <a:ext cx="1022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Jim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decides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heavy" dirty="0"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 stay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 home.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2301CB-4BB2-41A1-906C-858042A252EF}"/>
              </a:ext>
            </a:extLst>
          </p:cNvPr>
          <p:cNvSpPr txBox="1"/>
          <p:nvPr/>
        </p:nvSpPr>
        <p:spPr>
          <a:xfrm>
            <a:off x="3754120" y="437276"/>
            <a:ext cx="4846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Infinitives</a:t>
            </a:r>
          </a:p>
        </p:txBody>
      </p:sp>
    </p:spTree>
    <p:extLst>
      <p:ext uri="{BB962C8B-B14F-4D97-AF65-F5344CB8AC3E}">
        <p14:creationId xmlns:p14="http://schemas.microsoft.com/office/powerpoint/2010/main" val="3339055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9E0146-2C56-41B2-AF93-60EF7913B299}"/>
              </a:ext>
            </a:extLst>
          </p:cNvPr>
          <p:cNvSpPr txBox="1"/>
          <p:nvPr/>
        </p:nvSpPr>
        <p:spPr>
          <a:xfrm>
            <a:off x="5877560" y="1259840"/>
            <a:ext cx="188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cook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read</a:t>
            </a:r>
          </a:p>
          <a:p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sing</a:t>
            </a:r>
          </a:p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dive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4C831A-4818-4EE2-8259-CEA330040888}"/>
              </a:ext>
            </a:extLst>
          </p:cNvPr>
          <p:cNvSpPr txBox="1"/>
          <p:nvPr/>
        </p:nvSpPr>
        <p:spPr>
          <a:xfrm>
            <a:off x="3987800" y="1259839"/>
            <a:ext cx="188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/>
              <a:t>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</a:t>
            </a:r>
          </a:p>
          <a:p>
            <a:pPr algn="r"/>
            <a:r>
              <a:rPr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</a:t>
            </a:r>
            <a:endParaRPr kumimoji="1" lang="ja-JP" altLang="en-US" sz="40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BD4E6E-C7F3-4D29-BA83-2C7A1EF6B617}"/>
              </a:ext>
            </a:extLst>
          </p:cNvPr>
          <p:cNvSpPr txBox="1"/>
          <p:nvPr/>
        </p:nvSpPr>
        <p:spPr>
          <a:xfrm>
            <a:off x="985520" y="4465320"/>
            <a:ext cx="1022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Jim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decides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heavy" dirty="0"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 stay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 home.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92301CB-4BB2-41A1-906C-858042A252EF}"/>
              </a:ext>
            </a:extLst>
          </p:cNvPr>
          <p:cNvSpPr txBox="1"/>
          <p:nvPr/>
        </p:nvSpPr>
        <p:spPr>
          <a:xfrm>
            <a:off x="3754120" y="437276"/>
            <a:ext cx="4846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u="sng" dirty="0">
                <a:latin typeface="Cavolini" panose="03000502040302020204" pitchFamily="66" charset="0"/>
                <a:cs typeface="Cavolini" panose="03000502040302020204" pitchFamily="66" charset="0"/>
              </a:rPr>
              <a:t>Infinitives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1EB8E3D-8FEE-41C8-98B6-42D9FAAF04EA}"/>
              </a:ext>
            </a:extLst>
          </p:cNvPr>
          <p:cNvSpPr/>
          <p:nvPr/>
        </p:nvSpPr>
        <p:spPr>
          <a:xfrm>
            <a:off x="1869440" y="4345166"/>
            <a:ext cx="1341120" cy="8280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98A7E2B-B1A1-4908-AEC1-F1CB8234DC85}"/>
              </a:ext>
            </a:extLst>
          </p:cNvPr>
          <p:cNvSpPr txBox="1"/>
          <p:nvPr/>
        </p:nvSpPr>
        <p:spPr>
          <a:xfrm>
            <a:off x="1869440" y="4235966"/>
            <a:ext cx="34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2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74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6712085" y="1978154"/>
            <a:ext cx="5248072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Activity Page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Grammar: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+mj-lt"/>
                <a:ea typeface="+mj-ea"/>
                <a:cs typeface="+mj-cs"/>
              </a:rPr>
              <a:t>Infinitives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54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ja-JP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2675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AFDEC8-F0F4-40B1-A6BB-E50B236E1859}"/>
              </a:ext>
            </a:extLst>
          </p:cNvPr>
          <p:cNvSpPr txBox="1"/>
          <p:nvPr/>
        </p:nvSpPr>
        <p:spPr>
          <a:xfrm>
            <a:off x="289560" y="4683760"/>
            <a:ext cx="11612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 t</a:t>
            </a:r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o fish      to explode       to snow       to jungle 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8522E8B-333E-49D8-B833-123449F2A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51" y="2238973"/>
            <a:ext cx="1724455" cy="217941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7622D5-B165-4D11-A334-42B68CE40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27" y="2631179"/>
            <a:ext cx="2325284" cy="185647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F6447EE-1B35-4ECE-962D-E57B18BDE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841" y="2577359"/>
            <a:ext cx="1917822" cy="19641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5E46D0-4516-41CC-A19C-E8A8601D8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3528" y="1826260"/>
            <a:ext cx="20288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19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1808B28-A26B-4711-8508-61858F61BC8B}"/>
              </a:ext>
            </a:extLst>
          </p:cNvPr>
          <p:cNvSpPr txBox="1"/>
          <p:nvPr/>
        </p:nvSpPr>
        <p:spPr>
          <a:xfrm>
            <a:off x="362607" y="2364827"/>
            <a:ext cx="11466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cycle    to paint     to read     to eat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D1BEE01-5F3D-4C96-A08D-7D5F8284FB9E}"/>
              </a:ext>
            </a:extLst>
          </p:cNvPr>
          <p:cNvSpPr txBox="1"/>
          <p:nvPr/>
        </p:nvSpPr>
        <p:spPr>
          <a:xfrm>
            <a:off x="362607" y="5743902"/>
            <a:ext cx="11466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to dig      to write      to ski       to cook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DF06B63-FA7E-430E-8358-FA6C9CE8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61" y="338545"/>
            <a:ext cx="1785386" cy="21210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6198DB-9B27-4467-9ABF-8395A6E7D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779" y="327990"/>
            <a:ext cx="1906808" cy="2115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B572AF8-3E41-41BC-898D-B59324FD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600" y="406212"/>
            <a:ext cx="1906808" cy="20911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B9D4C5B-863A-447A-8751-51B96906B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9311" y="206236"/>
            <a:ext cx="1511014" cy="215859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36C3F66-C18B-4F86-B28B-3A931E6699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152" y="3408084"/>
            <a:ext cx="1370483" cy="215361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CF79DA7-357A-49C8-8301-810A3DABAD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482" y="3632500"/>
            <a:ext cx="2111402" cy="211140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AD3FB97-0782-4B5C-9C2F-7929D1ECBB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9112" y="3346016"/>
            <a:ext cx="1898619" cy="239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8959798-727B-48A0-93EB-AEFAF6E8B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8854" y="3463814"/>
            <a:ext cx="2004905" cy="22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2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4528F8D-9E8A-4019-870F-4AFC00062D88}"/>
              </a:ext>
            </a:extLst>
          </p:cNvPr>
          <p:cNvSpPr txBox="1"/>
          <p:nvPr/>
        </p:nvSpPr>
        <p:spPr>
          <a:xfrm>
            <a:off x="193040" y="213360"/>
            <a:ext cx="11684000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4000" dirty="0">
                <a:latin typeface="Cavolini" panose="03000502040302020204" pitchFamily="66" charset="0"/>
                <a:cs typeface="Cavolini" panose="03000502040302020204" pitchFamily="66" charset="0"/>
              </a:rPr>
              <a:t>Identify the infinitive in each sentence and underline it in pencil.  Then find the main verb and underline it in red.  Put a box with a small &lt;s&gt; in the corner around the subject.</a:t>
            </a:r>
            <a:endParaRPr kumimoji="1" lang="ja-JP" altLang="en-US" sz="40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45F835-3068-4762-95D7-FB3D072FB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701" y="923098"/>
            <a:ext cx="810259" cy="567563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2E06226-5C3B-487C-AC29-52F8DFDFAC1B}"/>
              </a:ext>
            </a:extLst>
          </p:cNvPr>
          <p:cNvSpPr/>
          <p:nvPr/>
        </p:nvSpPr>
        <p:spPr>
          <a:xfrm>
            <a:off x="40640" y="5283093"/>
            <a:ext cx="1107440" cy="8635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6F270BB-521F-498A-B2B4-512CAB24C8D8}"/>
              </a:ext>
            </a:extLst>
          </p:cNvPr>
          <p:cNvSpPr txBox="1"/>
          <p:nvPr/>
        </p:nvSpPr>
        <p:spPr>
          <a:xfrm>
            <a:off x="254000" y="5507602"/>
            <a:ext cx="1168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He </a:t>
            </a:r>
            <a:r>
              <a:rPr kumimoji="1" lang="en-US" altLang="ja-JP" sz="4000" b="1" u="heavy" dirty="0">
                <a:uFill>
                  <a:solidFill>
                    <a:srgbClr val="FF0000"/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preferred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u="heavy" dirty="0">
                <a:uFill>
                  <a:solidFill>
                    <a:schemeClr val="tx1">
                      <a:lumMod val="50000"/>
                      <a:lumOff val="50000"/>
                    </a:schemeClr>
                  </a:solidFill>
                </a:uFill>
                <a:latin typeface="Cavolini" panose="03000502040302020204" pitchFamily="66" charset="0"/>
                <a:cs typeface="Cavolini" panose="03000502040302020204" pitchFamily="66" charset="0"/>
              </a:rPr>
              <a:t>to eat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at the new restaurant.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521071-97E0-46D7-8BE9-23179F9C4940}"/>
              </a:ext>
            </a:extLst>
          </p:cNvPr>
          <p:cNvSpPr txBox="1"/>
          <p:nvPr/>
        </p:nvSpPr>
        <p:spPr>
          <a:xfrm>
            <a:off x="60960" y="5193424"/>
            <a:ext cx="38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15564F2-BE9F-4F9F-9205-E7CB8399A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440" y="2950592"/>
            <a:ext cx="2133600" cy="253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90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8082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will be helping to cook the dinner.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12864A-0CE8-40B0-A9E8-22E53A73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16" y="2082355"/>
            <a:ext cx="3883167" cy="442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20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will be helping </a:t>
            </a:r>
            <a:r>
              <a:rPr kumimoji="1" lang="en-US" altLang="ja-JP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cook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dinner.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312864A-0CE8-40B0-A9E8-22E53A73B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16" y="2082355"/>
            <a:ext cx="3883167" cy="442817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86F11E0-51F2-4828-A9E3-63482D10A46D}"/>
              </a:ext>
            </a:extLst>
          </p:cNvPr>
          <p:cNvSpPr/>
          <p:nvPr/>
        </p:nvSpPr>
        <p:spPr>
          <a:xfrm>
            <a:off x="243840" y="470819"/>
            <a:ext cx="1107440" cy="8635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2D2F6A7-C59A-409B-9005-331D8CF1EEF2}"/>
              </a:ext>
            </a:extLst>
          </p:cNvPr>
          <p:cNvSpPr txBox="1"/>
          <p:nvPr/>
        </p:nvSpPr>
        <p:spPr>
          <a:xfrm>
            <a:off x="264160" y="418274"/>
            <a:ext cx="38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324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She demanded to speak to the manager.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3885E4-9373-4B95-AD7D-55230BD82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704" y="1905580"/>
            <a:ext cx="4736592" cy="47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22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She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demanded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speak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to the manager.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03885E4-9373-4B95-AD7D-55230BD82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704" y="1905580"/>
            <a:ext cx="4736592" cy="479298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4A5775-4147-4BAF-98AC-DC7A0C17683E}"/>
              </a:ext>
            </a:extLst>
          </p:cNvPr>
          <p:cNvSpPr txBox="1"/>
          <p:nvPr/>
        </p:nvSpPr>
        <p:spPr>
          <a:xfrm>
            <a:off x="243840" y="146295"/>
            <a:ext cx="38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F72525-B264-49B7-A286-9F5E0481ADBB}"/>
              </a:ext>
            </a:extLst>
          </p:cNvPr>
          <p:cNvSpPr/>
          <p:nvPr/>
        </p:nvSpPr>
        <p:spPr>
          <a:xfrm>
            <a:off x="243840" y="328725"/>
            <a:ext cx="1107440" cy="8635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3803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student yearned to sing in the choir.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FF61DF-F49E-4FD0-B6A2-954D4232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16" y="2345054"/>
            <a:ext cx="6297567" cy="406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64628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student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yearned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sing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in the choir.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FF61DF-F49E-4FD0-B6A2-954D4232C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216" y="2345054"/>
            <a:ext cx="6297567" cy="406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D075681-7BDC-4A96-B5B8-AAFFDBC59739}"/>
              </a:ext>
            </a:extLst>
          </p:cNvPr>
          <p:cNvSpPr/>
          <p:nvPr/>
        </p:nvSpPr>
        <p:spPr>
          <a:xfrm>
            <a:off x="1371600" y="392999"/>
            <a:ext cx="2235200" cy="8635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ACB131-1B74-452A-AF4F-D821DD7D552F}"/>
              </a:ext>
            </a:extLst>
          </p:cNvPr>
          <p:cNvSpPr txBox="1"/>
          <p:nvPr/>
        </p:nvSpPr>
        <p:spPr>
          <a:xfrm>
            <a:off x="1371600" y="246092"/>
            <a:ext cx="38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31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children pretended to be dinosaurs.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889456-DABA-414B-B77A-87E1E05A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10" y="1717040"/>
            <a:ext cx="3642360" cy="485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504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243840" y="548640"/>
            <a:ext cx="11297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children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pretended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be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dinosaurs.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2889456-DABA-414B-B77A-87E1E05A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710" y="1717040"/>
            <a:ext cx="3642360" cy="485648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22AD04-BD7F-494F-909B-36FB01891FAE}"/>
              </a:ext>
            </a:extLst>
          </p:cNvPr>
          <p:cNvSpPr txBox="1"/>
          <p:nvPr/>
        </p:nvSpPr>
        <p:spPr>
          <a:xfrm>
            <a:off x="1595120" y="256252"/>
            <a:ext cx="38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B390E3F-938D-42A6-8D52-066A2A266CC7}"/>
              </a:ext>
            </a:extLst>
          </p:cNvPr>
          <p:cNvSpPr/>
          <p:nvPr/>
        </p:nvSpPr>
        <p:spPr>
          <a:xfrm>
            <a:off x="1595120" y="392999"/>
            <a:ext cx="2307590" cy="8635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611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71120" y="54864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tourist hoped to see many monuments.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7360E00-FAA7-430A-9953-34617D7B1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358" y="1404937"/>
            <a:ext cx="3053873" cy="2217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1FF536A-6B60-4BFC-8B8E-98B177BB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62" y="1460689"/>
            <a:ext cx="252412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E826325-47F5-466B-81DF-7AA8892E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597" y="3770954"/>
            <a:ext cx="1892293" cy="297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83EF19-840E-4DB6-86B3-9A4EA4FE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9" y="4069208"/>
            <a:ext cx="3218022" cy="252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C69E065-73BF-4ECD-8CEF-3E5AEE833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3480435"/>
            <a:ext cx="188595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7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E44F9D0-2737-4058-82AC-30BB8424FBEB}"/>
              </a:ext>
            </a:extLst>
          </p:cNvPr>
          <p:cNvSpPr txBox="1"/>
          <p:nvPr/>
        </p:nvSpPr>
        <p:spPr>
          <a:xfrm>
            <a:off x="71120" y="548640"/>
            <a:ext cx="1198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The tourist </a:t>
            </a:r>
            <a:r>
              <a:rPr kumimoji="1" lang="en-US" altLang="ja-JP" sz="40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hoped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kumimoji="1" lang="en-US" altLang="ja-JP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see </a:t>
            </a:r>
            <a:r>
              <a:rPr kumimoji="1" lang="en-US" altLang="ja-JP" sz="4000" b="1" dirty="0">
                <a:latin typeface="Cavolini" panose="03000502040302020204" pitchFamily="66" charset="0"/>
                <a:cs typeface="Cavolini" panose="03000502040302020204" pitchFamily="66" charset="0"/>
              </a:rPr>
              <a:t>many monuments.</a:t>
            </a:r>
            <a:endParaRPr kumimoji="1" lang="ja-JP" altLang="en-US" sz="40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7360E00-FAA7-430A-9953-34617D7B1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358" y="1404937"/>
            <a:ext cx="3053873" cy="2217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1FF536A-6B60-4BFC-8B8E-98B177BBA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662" y="1460689"/>
            <a:ext cx="2524125" cy="282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E826325-47F5-466B-81DF-7AA8892E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597" y="3770954"/>
            <a:ext cx="1892293" cy="297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E83EF19-840E-4DB6-86B3-9A4EA4FE6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619" y="4069208"/>
            <a:ext cx="3218022" cy="252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C69E065-73BF-4ECD-8CEF-3E5AEE833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3480435"/>
            <a:ext cx="1885950" cy="2828925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88B033A-8CBD-4A9D-A16B-0A028BC6BFDB}"/>
              </a:ext>
            </a:extLst>
          </p:cNvPr>
          <p:cNvSpPr/>
          <p:nvPr/>
        </p:nvSpPr>
        <p:spPr>
          <a:xfrm>
            <a:off x="1178560" y="308259"/>
            <a:ext cx="2072640" cy="8635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926675-9496-4AEE-9BF2-650A75A1CFBC}"/>
              </a:ext>
            </a:extLst>
          </p:cNvPr>
          <p:cNvSpPr txBox="1"/>
          <p:nvPr/>
        </p:nvSpPr>
        <p:spPr>
          <a:xfrm>
            <a:off x="1178560" y="183026"/>
            <a:ext cx="38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endParaRPr kumimoji="1" lang="ja-JP" altLang="en-US" sz="32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7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754907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9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CBF9768-F61C-49CA-9FA6-81D85B76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0" r="-1" b="-1"/>
          <a:stretch/>
        </p:blipFill>
        <p:spPr>
          <a:xfrm>
            <a:off x="621675" y="623275"/>
            <a:ext cx="4032621" cy="5607882"/>
          </a:xfrm>
          <a:prstGeom prst="rect">
            <a:avLst/>
          </a:prstGeom>
        </p:spPr>
      </p:pic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1B7370-B14C-4EDB-A254-38C8FA6B0AAF}"/>
              </a:ext>
            </a:extLst>
          </p:cNvPr>
          <p:cNvSpPr txBox="1"/>
          <p:nvPr/>
        </p:nvSpPr>
        <p:spPr>
          <a:xfrm>
            <a:off x="5120641" y="1056640"/>
            <a:ext cx="6129516" cy="2279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Activity Page</a:t>
            </a:r>
            <a:endParaRPr kumimoji="1" lang="en-US" altLang="ja-JP" sz="54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Spelling &lt;pre-&gt;</a:t>
            </a:r>
          </a:p>
        </p:txBody>
      </p:sp>
    </p:spTree>
    <p:extLst>
      <p:ext uri="{BB962C8B-B14F-4D97-AF65-F5344CB8AC3E}">
        <p14:creationId xmlns:p14="http://schemas.microsoft.com/office/powerpoint/2010/main" val="42859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295547" y="2017339"/>
            <a:ext cx="11474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pare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vent   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fix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0" y="5364039"/>
            <a:ext cx="11846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vail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view   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dict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4A60CA-BA72-4B0F-A76E-5DAB116E9669}"/>
              </a:ext>
            </a:extLst>
          </p:cNvPr>
          <p:cNvSpPr txBox="1"/>
          <p:nvPr/>
        </p:nvSpPr>
        <p:spPr>
          <a:xfrm>
            <a:off x="182880" y="6023098"/>
            <a:ext cx="421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4C6FFFA-D09B-44A2-BC9F-B22908FA6230}"/>
              </a:ext>
            </a:extLst>
          </p:cNvPr>
          <p:cNvSpPr txBox="1"/>
          <p:nvPr/>
        </p:nvSpPr>
        <p:spPr>
          <a:xfrm>
            <a:off x="182880" y="2818251"/>
            <a:ext cx="349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o make something ready, or to get ready for something </a:t>
            </a:r>
            <a:endParaRPr kumimoji="1" lang="ja-JP" alt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4B2D6FB-2C99-4A9C-955D-A1C78956CEB5}"/>
              </a:ext>
            </a:extLst>
          </p:cNvPr>
          <p:cNvSpPr txBox="1"/>
          <p:nvPr/>
        </p:nvSpPr>
        <p:spPr>
          <a:xfrm>
            <a:off x="3832860" y="2818250"/>
            <a:ext cx="418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o stop something happening, or to stop someone doing something</a:t>
            </a:r>
            <a:endParaRPr kumimoji="1" lang="ja-JP" alt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84E87D1-1C3E-447C-933D-DFCE3ADCC828}"/>
              </a:ext>
            </a:extLst>
          </p:cNvPr>
          <p:cNvSpPr txBox="1"/>
          <p:nvPr/>
        </p:nvSpPr>
        <p:spPr>
          <a:xfrm>
            <a:off x="8011160" y="2829822"/>
            <a:ext cx="41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A letter or some letters that are added at the beginning of a word to change its meaning.</a:t>
            </a:r>
            <a:endParaRPr kumimoji="1" lang="ja-JP" alt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6699343-9E76-46EF-ACA2-1F944E4AF97A}"/>
              </a:ext>
            </a:extLst>
          </p:cNvPr>
          <p:cNvSpPr txBox="1"/>
          <p:nvPr/>
        </p:nvSpPr>
        <p:spPr>
          <a:xfrm>
            <a:off x="8158480" y="6130820"/>
            <a:ext cx="349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t</a:t>
            </a:r>
            <a:r>
              <a:rPr kumimoji="1"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o say that something will happen in the future</a:t>
            </a:r>
            <a:endParaRPr kumimoji="1" lang="ja-JP" alt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7B3E194-2A22-4891-89CD-2480FF3F0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38" y="154003"/>
            <a:ext cx="1814512" cy="200551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AE4EAE9-A523-4FF8-9E5D-8990348AA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103" y="154003"/>
            <a:ext cx="1814513" cy="1962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9D64720-3016-481C-9C4F-14A97FD4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120" y="1417"/>
            <a:ext cx="1625252" cy="218005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8967FDF-830C-4EC2-8F9F-1AC9679FB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44" y="3401780"/>
            <a:ext cx="2098706" cy="2098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99C0D1F-7FAD-4DE2-9BAD-7FF02D45B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7145" y="3571393"/>
            <a:ext cx="3104833" cy="200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282CF58-6D77-44DC-A55D-064E1EF7E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2673" y="3672392"/>
            <a:ext cx="3184825" cy="181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2487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-182880" y="2087798"/>
            <a:ext cx="12557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cede  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miere   </a:t>
            </a:r>
            <a:r>
              <a:rPr lang="en-US" altLang="ja-JP" sz="5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cedent</a:t>
            </a:r>
            <a:endParaRPr kumimoji="1" lang="ja-JP" altLang="en-US" sz="5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182880" y="5478090"/>
            <a:ext cx="12974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historic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ference    </a:t>
            </a:r>
            <a:r>
              <a:rPr lang="en-US" altLang="ja-JP" sz="48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mature</a:t>
            </a:r>
            <a:endParaRPr kumimoji="1" lang="ja-JP" altLang="en-US" sz="48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0ED96D2-4E4D-4915-B15C-CA43D0E0C2A0}"/>
              </a:ext>
            </a:extLst>
          </p:cNvPr>
          <p:cNvSpPr txBox="1"/>
          <p:nvPr/>
        </p:nvSpPr>
        <p:spPr>
          <a:xfrm>
            <a:off x="101600" y="6262089"/>
            <a:ext cx="11765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7C4AB6D-8096-45CC-8F81-99FD1960A31D}"/>
              </a:ext>
            </a:extLst>
          </p:cNvPr>
          <p:cNvSpPr txBox="1"/>
          <p:nvPr/>
        </p:nvSpPr>
        <p:spPr>
          <a:xfrm>
            <a:off x="21699" y="2863614"/>
            <a:ext cx="10731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volini" panose="03000502040302020204" pitchFamily="66" charset="0"/>
                <a:cs typeface="Cavolini" panose="03000502040302020204" pitchFamily="66" charset="0"/>
              </a:rPr>
              <a:t>                                                                 </a:t>
            </a:r>
            <a:endParaRPr kumimoji="1" lang="ja-JP" altLang="en-US" sz="16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CEE622F-AE70-47FB-B5B2-8678FC6E5A80}"/>
              </a:ext>
            </a:extLst>
          </p:cNvPr>
          <p:cNvSpPr txBox="1"/>
          <p:nvPr/>
        </p:nvSpPr>
        <p:spPr>
          <a:xfrm>
            <a:off x="386080" y="2863614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036F031-D685-4A84-8A88-680D9268EAC8}"/>
              </a:ext>
            </a:extLst>
          </p:cNvPr>
          <p:cNvSpPr txBox="1"/>
          <p:nvPr/>
        </p:nvSpPr>
        <p:spPr>
          <a:xfrm>
            <a:off x="203200" y="6224033"/>
            <a:ext cx="4033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From a very long time ago, before anything was written down</a:t>
            </a:r>
            <a:endParaRPr kumimoji="1" lang="ja-JP" alt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696AB39-CE3F-4C5B-AB94-67791734F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-19319"/>
            <a:ext cx="2152650" cy="218122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F3DA737-278E-42A9-B2E2-4BD616A85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226579"/>
            <a:ext cx="1494790" cy="20561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321348A-290B-4E02-9399-B2C86EB8B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227" y="24676"/>
            <a:ext cx="1993309" cy="21372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1D4B174-0A0B-4D12-8DC7-2EACB73B5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90" y="3318217"/>
            <a:ext cx="3474241" cy="2286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F4549F1-B6EE-457B-82FD-BB9C17F9E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6720" y="3444810"/>
            <a:ext cx="2981325" cy="2152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C883CD8-2BA2-40EA-8A60-5F9639F9C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524" y="3032891"/>
            <a:ext cx="2981324" cy="265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341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48AEE1-9F35-4988-AC0F-233AAE056AEC}"/>
              </a:ext>
            </a:extLst>
          </p:cNvPr>
          <p:cNvSpPr txBox="1"/>
          <p:nvPr/>
        </p:nvSpPr>
        <p:spPr>
          <a:xfrm>
            <a:off x="0" y="2194560"/>
            <a:ext cx="1208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viously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decessor   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arrange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D73179-A6D0-4C54-9E26-079FA661D205}"/>
              </a:ext>
            </a:extLst>
          </p:cNvPr>
          <p:cNvSpPr txBox="1"/>
          <p:nvPr/>
        </p:nvSpPr>
        <p:spPr>
          <a:xfrm>
            <a:off x="-81280" y="5548705"/>
            <a:ext cx="130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liminary 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sumption </a:t>
            </a:r>
            <a:r>
              <a:rPr lang="en-US" altLang="ja-JP" sz="4400" b="1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pre</a:t>
            </a:r>
            <a:r>
              <a:rPr lang="en-US" altLang="ja-JP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cautionary</a:t>
            </a:r>
            <a:endParaRPr kumimoji="1" lang="ja-JP" altLang="en-US" sz="4400" b="1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EE9752-38D2-416A-B69E-D8C54B6C0C33}"/>
              </a:ext>
            </a:extLst>
          </p:cNvPr>
          <p:cNvSpPr txBox="1"/>
          <p:nvPr/>
        </p:nvSpPr>
        <p:spPr>
          <a:xfrm>
            <a:off x="29099" y="6287369"/>
            <a:ext cx="813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23AB96-8129-40FB-B650-E287563BE434}"/>
              </a:ext>
            </a:extLst>
          </p:cNvPr>
          <p:cNvSpPr txBox="1"/>
          <p:nvPr/>
        </p:nvSpPr>
        <p:spPr>
          <a:xfrm>
            <a:off x="9245600" y="2878218"/>
            <a:ext cx="283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</a:t>
            </a:r>
            <a:endParaRPr kumimoji="1" lang="ja-JP" altLang="en-US" sz="1400" b="1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8D3E574-CF4C-4D20-9A8D-3857BD026560}"/>
              </a:ext>
            </a:extLst>
          </p:cNvPr>
          <p:cNvSpPr txBox="1"/>
          <p:nvPr/>
        </p:nvSpPr>
        <p:spPr>
          <a:xfrm>
            <a:off x="111760" y="2878218"/>
            <a:ext cx="359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Cavolini" panose="03000502040302020204" pitchFamily="66" charset="0"/>
                <a:cs typeface="Cavolini" panose="03000502040302020204" pitchFamily="66" charset="0"/>
              </a:rPr>
              <a:t>Happening before something</a:t>
            </a:r>
            <a:endParaRPr kumimoji="1" lang="ja-JP" alt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D70A1D3-7E3A-491F-B93A-8994440F0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" y="72020"/>
            <a:ext cx="2001520" cy="23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1A32419-9CC0-4B17-9465-91F59D96C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40" y="112359"/>
            <a:ext cx="2548890" cy="22323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A9B0DD1-B48B-4003-BB18-B06A1CD4C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585" y="134175"/>
            <a:ext cx="1982587" cy="214119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5B638F7-49DD-4448-B333-E5DDD5E83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80" y="3457159"/>
            <a:ext cx="2226564" cy="201612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73F34D6-740E-4C79-8AF5-5BCDD50EF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2173" y="3115569"/>
            <a:ext cx="2834640" cy="2622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B0194C8-503F-419E-8761-E5BE9324D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9669" y="3038355"/>
            <a:ext cx="2447670" cy="259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043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8EB0EB-5D68-4E35-9977-2003E8E9EE80}"/>
              </a:ext>
            </a:extLst>
          </p:cNvPr>
          <p:cNvSpPr txBox="1"/>
          <p:nvPr/>
        </p:nvSpPr>
        <p:spPr>
          <a:xfrm>
            <a:off x="6712085" y="1978154"/>
            <a:ext cx="5248072" cy="4224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7200" b="1" dirty="0">
                <a:solidFill>
                  <a:srgbClr val="FF0000"/>
                </a:solidFill>
                <a:latin typeface="Abadi" panose="020B0604020104020204" pitchFamily="34" charset="0"/>
                <a:ea typeface="+mj-ea"/>
                <a:cs typeface="+mj-cs"/>
              </a:rPr>
              <a:t>Activity Page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Spe</a:t>
            </a:r>
            <a:r>
              <a:rPr lang="en-US" altLang="ja-JP" sz="5400" b="1" dirty="0">
                <a:latin typeface="+mj-lt"/>
                <a:ea typeface="+mj-ea"/>
                <a:cs typeface="+mj-cs"/>
              </a:rPr>
              <a:t>lling</a:t>
            </a: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latin typeface="+mj-lt"/>
                <a:ea typeface="+mj-ea"/>
                <a:cs typeface="+mj-cs"/>
              </a:rPr>
              <a:t>&lt;pre-&gt;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F51CB24-7571-449F-9ED5-8BA6623C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49" r="4619" b="3"/>
          <a:stretch/>
        </p:blipFill>
        <p:spPr>
          <a:xfrm>
            <a:off x="733508" y="666729"/>
            <a:ext cx="5231460" cy="5165112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2432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AD3AF35-2701-4E41-83A8-F1EAD3344F52}"/>
              </a:ext>
            </a:extLst>
          </p:cNvPr>
          <p:cNvSpPr txBox="1"/>
          <p:nvPr/>
        </p:nvSpPr>
        <p:spPr>
          <a:xfrm>
            <a:off x="8032869" y="101159"/>
            <a:ext cx="3723939" cy="2468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8800" b="1" dirty="0">
                <a:latin typeface="+mj-lt"/>
                <a:ea typeface="+mj-ea"/>
                <a:cs typeface="+mj-cs"/>
              </a:rPr>
              <a:t>parsing</a:t>
            </a:r>
            <a:endParaRPr kumimoji="1" lang="en-US" altLang="ja-JP" sz="8800" b="1" dirty="0">
              <a:latin typeface="+mj-lt"/>
              <a:ea typeface="+mj-ea"/>
              <a:cs typeface="+mj-cs"/>
            </a:endParaRPr>
          </a:p>
        </p:txBody>
      </p:sp>
      <p:sp>
        <p:nvSpPr>
          <p:cNvPr id="49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42A6307-C6CB-4E25-A31D-5494115CF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302" b="2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778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 were preventing the premiere of a controversial new play.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59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were preventing the premiere of a controversial new play.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55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were preventing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premiere of a controversial new play.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08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were preventing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premiere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of a controversial new play.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722954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were preventing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premiere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controversial new play.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35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were preventing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premiere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controversial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new play.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049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were preventing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premiere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controversial new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play.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5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were preventing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premiere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controversial new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play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440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01116-B5CA-4BEE-895D-8C2C8FAEBE2F}"/>
              </a:ext>
            </a:extLst>
          </p:cNvPr>
          <p:cNvSpPr txBox="1"/>
          <p:nvPr/>
        </p:nvSpPr>
        <p:spPr>
          <a:xfrm>
            <a:off x="322073" y="1286537"/>
            <a:ext cx="8585103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Delays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were preventing 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premiere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solidFill>
                  <a:srgbClr val="00B05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of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a </a:t>
            </a:r>
            <a:r>
              <a:rPr lang="en-US" altLang="ja-JP" sz="6000" b="1" dirty="0">
                <a:solidFill>
                  <a:srgbClr val="0070C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controversial new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play</a:t>
            </a:r>
            <a:r>
              <a:rPr lang="en-US" altLang="ja-JP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.</a:t>
            </a:r>
            <a:endParaRPr kumimoji="1" lang="en-US" altLang="ja-JP" sz="6000" b="1" kern="1200" dirty="0">
              <a:solidFill>
                <a:schemeClr val="tx1">
                  <a:lumMod val="50000"/>
                  <a:lumOff val="50000"/>
                </a:schemeClr>
              </a:solidFill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55E095F-8E99-4D46-BE5B-40B3B1CE5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39" y="3220346"/>
            <a:ext cx="5557893" cy="369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C9606F-8FFF-4F3D-9C28-148CF4E73FD7}"/>
              </a:ext>
            </a:extLst>
          </p:cNvPr>
          <p:cNvSpPr txBox="1"/>
          <p:nvPr/>
        </p:nvSpPr>
        <p:spPr>
          <a:xfrm>
            <a:off x="660400" y="5130800"/>
            <a:ext cx="49580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Abadi" panose="020B0604020104020204" pitchFamily="34" charset="0"/>
              </a:rPr>
              <a:t>3</a:t>
            </a:r>
            <a:r>
              <a:rPr kumimoji="1" lang="en-US" altLang="ja-JP" sz="3600" baseline="30000" dirty="0">
                <a:latin typeface="Abadi" panose="020B0604020104020204" pitchFamily="34" charset="0"/>
              </a:rPr>
              <a:t>rd</a:t>
            </a:r>
            <a:r>
              <a:rPr kumimoji="1" lang="en-US" altLang="ja-JP" sz="3600" dirty="0">
                <a:latin typeface="Abadi" panose="020B0604020104020204" pitchFamily="34" charset="0"/>
              </a:rPr>
              <a:t> person plural</a:t>
            </a:r>
          </a:p>
          <a:p>
            <a:r>
              <a:rPr lang="en-US" altLang="ja-JP" sz="3600" dirty="0">
                <a:latin typeface="Abadi" panose="020B0604020104020204" pitchFamily="34" charset="0"/>
              </a:rPr>
              <a:t>Past continuous</a:t>
            </a:r>
            <a:endParaRPr kumimoji="1" lang="ja-JP" altLang="en-US" sz="36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4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D35D61A1-8484-4749-8AD0-A3455E07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73C089-5609-4A67-A1B3-69544B56B02D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400">
                <a:latin typeface="+mj-lt"/>
                <a:ea typeface="+mj-ea"/>
                <a:cs typeface="+mj-cs"/>
              </a:rPr>
              <a:t>Dictation</a:t>
            </a:r>
            <a:endParaRPr kumimoji="1" lang="en-US" altLang="ja-JP" sz="4400">
              <a:latin typeface="+mj-lt"/>
              <a:ea typeface="+mj-ea"/>
              <a:cs typeface="+mj-cs"/>
            </a:endParaRP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1447903E-2B66-479D-959B-F2EBB2CC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DB438D-6AE1-4DBB-965E-8E0F64E86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4" r="1" b="415"/>
          <a:stretch/>
        </p:blipFill>
        <p:spPr>
          <a:xfrm>
            <a:off x="1158240" y="2149222"/>
            <a:ext cx="9875520" cy="37216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6132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09A8E1A-28EE-4DA4-9BA7-FE29A1313F7D}"/>
              </a:ext>
            </a:extLst>
          </p:cNvPr>
          <p:cNvSpPr txBox="1"/>
          <p:nvPr/>
        </p:nvSpPr>
        <p:spPr>
          <a:xfrm>
            <a:off x="159954" y="324175"/>
            <a:ext cx="736396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They </a:t>
            </a:r>
            <a:r>
              <a:rPr kumimoji="1"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</a:t>
            </a:r>
            <a:r>
              <a:rPr kumimoji="1"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pared to ascend the majestic mountain.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2D371FC-0994-43A2-96DD-C6EC76EE6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300" y="1886923"/>
            <a:ext cx="5862320" cy="4534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087738"/>
      </p:ext>
    </p:extLst>
  </p:cSld>
  <p:clrMapOvr>
    <a:masterClrMapping/>
  </p:clrMapOvr>
  <p:transition spd="slow">
    <p:wheel spokes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9CED6B-5CEE-4F1A-9AC7-E47012B73AA4}"/>
              </a:ext>
            </a:extLst>
          </p:cNvPr>
          <p:cNvSpPr txBox="1"/>
          <p:nvPr/>
        </p:nvSpPr>
        <p:spPr>
          <a:xfrm>
            <a:off x="366572" y="837651"/>
            <a:ext cx="7585253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The cyclists had not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dicted the abysmal weather.</a:t>
            </a: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 dirty="0">
              <a:latin typeface="+mj-lt"/>
              <a:ea typeface="+mj-ea"/>
              <a:cs typeface="+mj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9DB727F-ABBA-458A-89E7-BFF68D97F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60" y="3153746"/>
            <a:ext cx="4788626" cy="3520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244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DD24AD-023B-4669-9EA4-03FC6EDBDA4A}"/>
              </a:ext>
            </a:extLst>
          </p:cNvPr>
          <p:cNvSpPr txBox="1"/>
          <p:nvPr/>
        </p:nvSpPr>
        <p:spPr>
          <a:xfrm>
            <a:off x="307448" y="652061"/>
            <a:ext cx="8420566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Prehistoric creatures </a:t>
            </a:r>
            <a:r>
              <a:rPr lang="en-US" altLang="ja-JP" sz="6000" b="1" dirty="0">
                <a:solidFill>
                  <a:srgbClr val="FF0000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pre</a:t>
            </a:r>
            <a:r>
              <a:rPr lang="en-US" altLang="ja-JP" sz="6000" b="1" dirty="0"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ceded our modern animals.</a:t>
            </a:r>
            <a:endParaRPr kumimoji="1" lang="en-US" altLang="ja-JP" sz="6000" b="1" dirty="0">
              <a:latin typeface="Cavolini" panose="03000502040302020204" pitchFamily="66" charset="0"/>
              <a:ea typeface="+mj-ea"/>
              <a:cs typeface="Cavolini" panose="03000502040302020204" pitchFamily="66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4634EDE-6127-44D6-AFB0-4CAD3D043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480" y="4095750"/>
            <a:ext cx="4114800" cy="276225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B024B14-D184-4A5E-A4F4-5C644E797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5" y="4090272"/>
            <a:ext cx="4514850" cy="253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054620"/>
      </p:ext>
    </p:extLst>
  </p:cSld>
  <p:clrMapOvr>
    <a:masterClrMapping/>
  </p:clrMapOvr>
  <p:transition spd="slow">
    <p:comb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613BBD7-BBB8-49F3-B6D8-185E5E967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74" r="-1" b="640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1" name="Freeform: Shape 40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F4A955-7387-46CD-8BB8-2877E709373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Thank you.</a:t>
            </a:r>
            <a:r>
              <a:rPr kumimoji="1" lang="en-US" altLang="ja-JP" sz="4800" b="1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kumimoji="1" lang="en-US" altLang="ja-JP" sz="4800" b="1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See you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ja-JP" sz="4800" b="1">
                <a:latin typeface="+mj-lt"/>
                <a:ea typeface="+mj-ea"/>
                <a:cs typeface="+mj-cs"/>
              </a:rPr>
              <a:t>next time!</a:t>
            </a:r>
            <a:endParaRPr kumimoji="1" lang="en-US" altLang="ja-JP" sz="4800" b="1">
              <a:latin typeface="+mj-lt"/>
              <a:ea typeface="+mj-ea"/>
              <a:cs typeface="+mj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831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614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51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71A0108-6FFB-4FA7-B1B5-26A3033FAC04}"/>
              </a:ext>
            </a:extLst>
          </p:cNvPr>
          <p:cNvSpPr txBox="1"/>
          <p:nvPr/>
        </p:nvSpPr>
        <p:spPr>
          <a:xfrm>
            <a:off x="247650" y="136525"/>
            <a:ext cx="518794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exit</a:t>
            </a:r>
            <a:endParaRPr kumimoji="1" lang="en-US" altLang="ja-JP" sz="4800" b="1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resist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twist</a:t>
            </a:r>
          </a:p>
          <a:p>
            <a:pPr marL="342900" indent="-342900">
              <a:buAutoNum type="arabicPeriod"/>
            </a:pPr>
            <a:r>
              <a:rPr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insist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artist</a:t>
            </a:r>
          </a:p>
          <a:p>
            <a:pPr marL="342900" indent="-342900">
              <a:buAutoNum type="arabicPeriod"/>
            </a:pPr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consist</a:t>
            </a:r>
          </a:p>
          <a:p>
            <a:r>
              <a:rPr kumimoji="1" lang="en-US" altLang="ja-JP" sz="4800" b="1" dirty="0">
                <a:latin typeface="Cavolini" panose="03000502040302020204" pitchFamily="66" charset="0"/>
                <a:cs typeface="Cavolini" panose="03000502040302020204" pitchFamily="66" charset="0"/>
              </a:rPr>
              <a:t>7.chemist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5171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1152</Words>
  <Application>Microsoft Office PowerPoint</Application>
  <PresentationFormat>ワイド画面</PresentationFormat>
  <Paragraphs>388</Paragraphs>
  <Slides>69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69</vt:i4>
      </vt:variant>
    </vt:vector>
  </HeadingPairs>
  <TitlesOfParts>
    <vt:vector size="78" baseType="lpstr">
      <vt:lpstr>游ゴシック</vt:lpstr>
      <vt:lpstr>游ゴシック Light</vt:lpstr>
      <vt:lpstr>Abadi</vt:lpstr>
      <vt:lpstr>Aharoni</vt:lpstr>
      <vt:lpstr>Arial</vt:lpstr>
      <vt:lpstr>Calibri</vt:lpstr>
      <vt:lpstr>Cavolini</vt:lpstr>
      <vt:lpstr>Rockwell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矢野 義紀</dc:creator>
  <cp:lastModifiedBy>矢野 義紀</cp:lastModifiedBy>
  <cp:revision>330</cp:revision>
  <cp:lastPrinted>2021-04-03T11:46:44Z</cp:lastPrinted>
  <dcterms:created xsi:type="dcterms:W3CDTF">2020-10-31T02:23:16Z</dcterms:created>
  <dcterms:modified xsi:type="dcterms:W3CDTF">2021-04-07T08:21:06Z</dcterms:modified>
</cp:coreProperties>
</file>