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8" r:id="rId2"/>
    <p:sldId id="257" r:id="rId3"/>
    <p:sldId id="1667" r:id="rId4"/>
    <p:sldId id="1722" r:id="rId5"/>
    <p:sldId id="1721" r:id="rId6"/>
    <p:sldId id="1720" r:id="rId7"/>
    <p:sldId id="1719" r:id="rId8"/>
    <p:sldId id="1718" r:id="rId9"/>
    <p:sldId id="1717" r:id="rId10"/>
    <p:sldId id="1716" r:id="rId11"/>
    <p:sldId id="1715" r:id="rId12"/>
    <p:sldId id="1714" r:id="rId13"/>
    <p:sldId id="1713" r:id="rId14"/>
    <p:sldId id="1712" r:id="rId15"/>
    <p:sldId id="1711" r:id="rId16"/>
    <p:sldId id="1710" r:id="rId17"/>
    <p:sldId id="1709" r:id="rId18"/>
    <p:sldId id="1708" r:id="rId19"/>
    <p:sldId id="1707" r:id="rId20"/>
    <p:sldId id="1706" r:id="rId21"/>
    <p:sldId id="317" r:id="rId22"/>
    <p:sldId id="1731" r:id="rId23"/>
    <p:sldId id="1732" r:id="rId24"/>
    <p:sldId id="1730" r:id="rId25"/>
    <p:sldId id="1733" r:id="rId26"/>
    <p:sldId id="1734" r:id="rId27"/>
    <p:sldId id="1736" r:id="rId28"/>
    <p:sldId id="1735" r:id="rId29"/>
    <p:sldId id="1737" r:id="rId30"/>
    <p:sldId id="1738" r:id="rId31"/>
    <p:sldId id="1739" r:id="rId32"/>
    <p:sldId id="1740" r:id="rId33"/>
    <p:sldId id="1741" r:id="rId34"/>
    <p:sldId id="1742" r:id="rId35"/>
    <p:sldId id="1743" r:id="rId36"/>
    <p:sldId id="1744" r:id="rId37"/>
    <p:sldId id="1199" r:id="rId38"/>
    <p:sldId id="1201" r:id="rId39"/>
    <p:sldId id="1198" r:id="rId40"/>
    <p:sldId id="1202" r:id="rId41"/>
    <p:sldId id="1747" r:id="rId42"/>
    <p:sldId id="1746" r:id="rId43"/>
    <p:sldId id="1745" r:id="rId44"/>
    <p:sldId id="1697" r:id="rId45"/>
    <p:sldId id="1723" r:id="rId46"/>
    <p:sldId id="1724" r:id="rId47"/>
    <p:sldId id="1725" r:id="rId48"/>
    <p:sldId id="1726" r:id="rId49"/>
    <p:sldId id="1727" r:id="rId50"/>
    <p:sldId id="1728" r:id="rId51"/>
    <p:sldId id="1729" r:id="rId52"/>
    <p:sldId id="339" r:id="rId53"/>
    <p:sldId id="340" r:id="rId54"/>
    <p:sldId id="341" r:id="rId55"/>
    <p:sldId id="342" r:id="rId56"/>
    <p:sldId id="391" r:id="rId57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9068" tIns="49534" rIns="99068" bIns="4953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9068" tIns="49534" rIns="99068" bIns="49534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2021/4/14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8" tIns="49534" rIns="99068" bIns="4953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8"/>
          </a:xfrm>
          <a:prstGeom prst="rect">
            <a:avLst/>
          </a:prstGeom>
        </p:spPr>
        <p:txBody>
          <a:bodyPr vert="horz" lIns="99068" tIns="49534" rIns="99068" bIns="4953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9068" tIns="49534" rIns="99068" bIns="4953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4" y="9721107"/>
            <a:ext cx="3078427" cy="513507"/>
          </a:xfrm>
          <a:prstGeom prst="rect">
            <a:avLst/>
          </a:prstGeom>
        </p:spPr>
        <p:txBody>
          <a:bodyPr vert="horz" lIns="99068" tIns="49534" rIns="99068" bIns="49534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2021/4/14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2021/4/14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2021/4/14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2021/4/14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2021/4/14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2021/4/14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2021/4/14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2021/4/14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2021/4/14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2021/4/14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2021/4/14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2021/4/14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7477804" y="3429000"/>
            <a:ext cx="4984813" cy="31570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4-32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2" r="11492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prepare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prefix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preview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predict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precede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premiere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208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prepare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prefix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preview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predict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precede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premiere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precedent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90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prepare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prefix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preview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predict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precede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premiere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precedent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prehistoric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4131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prepare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prefix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preview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predict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precede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premiere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precedent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prehistoric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11.preference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8254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prepare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prefix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preview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predict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precede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premiere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precedent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prehistoric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11.preference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12.premature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314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prepare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prefix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preview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predict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precede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premiere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precedent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prehistoric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11.preference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12.premature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13.previously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0898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prepare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prefix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preview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predict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precede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premiere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precedent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prehistoric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11.preference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12.premature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13.previously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14.predecessor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5764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prepare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prefix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preview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predict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precede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premiere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precedent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prehistoric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11.preference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12.premature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13.previously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14.predecessor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15.prearrange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8276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prepare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prefix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preview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predict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precede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premiere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precedent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prehistoric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11.preference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12.premature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13.previously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14.predecessor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15.prearrange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16.preliminary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2137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prepare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prefix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preview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predict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precede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premiere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precedent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prehistoric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11.preference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12.premature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13.previously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14.predecessor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15.prearrange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16.preliminary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17.presumption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172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EFC8DE-9AC9-4387-B079-F4B6B0631D95}"/>
              </a:ext>
            </a:extLst>
          </p:cNvPr>
          <p:cNvSpPr txBox="1"/>
          <p:nvPr/>
        </p:nvSpPr>
        <p:spPr>
          <a:xfrm>
            <a:off x="7232274" y="2723322"/>
            <a:ext cx="4045326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Spelling Test 31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298F446-5009-4B05-B661-20EF1F16A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60" r="17561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0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prepare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prefix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preview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predict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precede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premiere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precedent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prehistoric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11.preference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12.premature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13.previously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14.predecessor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15.prearrange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16.preliminary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17.presumption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18.precautionary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6245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BF9768-F61C-49CA-9FA6-81D85B767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0" r="-1" b="-1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4964989" y="1056640"/>
            <a:ext cx="6581837" cy="4155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learn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Onomatopoeia.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90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F788659-C4DE-4DF2-91D8-DDD0DF18B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1" y="293338"/>
            <a:ext cx="11067218" cy="62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11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17431FE-2FB8-4710-B7A4-5DE843847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0" y="234430"/>
            <a:ext cx="11313741" cy="649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6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D7EB792-FDB5-48B6-826F-9E60111E01B1}"/>
              </a:ext>
            </a:extLst>
          </p:cNvPr>
          <p:cNvSpPr txBox="1"/>
          <p:nvPr/>
        </p:nvSpPr>
        <p:spPr>
          <a:xfrm>
            <a:off x="416560" y="308044"/>
            <a:ext cx="2895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glug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click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jingle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crunch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E936AF6-E9EE-4A9D-9D32-10DC7BBE067E}"/>
              </a:ext>
            </a:extLst>
          </p:cNvPr>
          <p:cNvSpPr txBox="1"/>
          <p:nvPr/>
        </p:nvSpPr>
        <p:spPr>
          <a:xfrm>
            <a:off x="3423920" y="0"/>
            <a:ext cx="25908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whisper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pop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zoom</a:t>
            </a:r>
          </a:p>
          <a:p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buzz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scratch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775EE2B-2283-4DAF-AA2F-67187A59513D}"/>
              </a:ext>
            </a:extLst>
          </p:cNvPr>
          <p:cNvSpPr txBox="1"/>
          <p:nvPr/>
        </p:nvSpPr>
        <p:spPr>
          <a:xfrm>
            <a:off x="6421120" y="610136"/>
            <a:ext cx="21945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cluck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ba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hiss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swish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splash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2D68E8-BF89-4AC8-AF22-7B1298001DC0}"/>
              </a:ext>
            </a:extLst>
          </p:cNvPr>
          <p:cNvSpPr txBox="1"/>
          <p:nvPr/>
        </p:nvSpPr>
        <p:spPr>
          <a:xfrm>
            <a:off x="9387840" y="178940"/>
            <a:ext cx="2387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hiccup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rattle  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munch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flutter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B40DAE1-DE6A-4A64-8369-2593487FD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425" y="178940"/>
            <a:ext cx="1346735" cy="146322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2ABE338-ECE4-4E72-874D-F2B6A2B46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64" y="2232574"/>
            <a:ext cx="862298" cy="1213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479508D-BE5F-487E-B3E5-0F1EAF188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279" y="4060945"/>
            <a:ext cx="939800" cy="130991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14CBD1E-11F1-4433-9CAA-F87C0A2731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32" y="5985475"/>
            <a:ext cx="1366728" cy="74062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6EB46A1-62E7-4D52-B46C-1E8FCE3F5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8560" y="610136"/>
            <a:ext cx="1538613" cy="108334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CC76127-5679-4090-BEC6-F4F601D93E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5456" y="2303615"/>
            <a:ext cx="1433407" cy="1612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A94EC6C-D237-4B7F-95CC-E679D1EFF4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4167" y="2727004"/>
            <a:ext cx="1826558" cy="1156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349AF18-D5C9-491D-8196-CAB85A57BA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6468" y="5134411"/>
            <a:ext cx="1207411" cy="126714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7B360D7-FDDC-47B1-943C-7A49D6DD56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7173" y="4305757"/>
            <a:ext cx="1235887" cy="1942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C04ACC3-D715-4F2C-9D7F-0CB7E8DD5F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66524" y="178940"/>
            <a:ext cx="1705837" cy="187642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1455C65-D5EA-4EAE-90D8-159C9BDE1DB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19664" y="2486557"/>
            <a:ext cx="1442776" cy="959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AF456D42-B6BB-4292-A553-AB8AC19157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99460" y="3611030"/>
            <a:ext cx="1102489" cy="123561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3EE91D71-B9DD-4EB5-B4AA-5FB4C24FC1B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86187" y="4427520"/>
            <a:ext cx="1370184" cy="128240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694716A4-5D2C-424B-92AE-391A1B42293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55948" y="6060744"/>
            <a:ext cx="1155408" cy="797256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EC440A1D-D4B6-4197-895C-9DEE6882750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82560" y="828780"/>
            <a:ext cx="1082680" cy="1226581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1D669E8F-B4D5-4230-8AB3-99B3074E057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21250" y="2494426"/>
            <a:ext cx="839734" cy="1421772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A85CB70C-5DC4-4E04-8237-C4A70E8BED0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63523" y="4448510"/>
            <a:ext cx="904764" cy="1421772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560DDC31-4221-4C0A-8BFA-CA3C60CDDA0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28214" y="5818489"/>
            <a:ext cx="1121922" cy="980916"/>
          </a:xfrm>
          <a:prstGeom prst="rect">
            <a:avLst/>
          </a:prstGeom>
        </p:spPr>
      </p:pic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542C716C-DC11-43EE-BE2A-12CDDBBE3AE5}"/>
              </a:ext>
            </a:extLst>
          </p:cNvPr>
          <p:cNvCxnSpPr>
            <a:cxnSpLocks/>
          </p:cNvCxnSpPr>
          <p:nvPr/>
        </p:nvCxnSpPr>
        <p:spPr>
          <a:xfrm>
            <a:off x="1076960" y="910552"/>
            <a:ext cx="707348" cy="3391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DC027F07-6D21-4C50-A910-6304D1A1B51C}"/>
              </a:ext>
            </a:extLst>
          </p:cNvPr>
          <p:cNvCxnSpPr>
            <a:cxnSpLocks/>
          </p:cNvCxnSpPr>
          <p:nvPr/>
        </p:nvCxnSpPr>
        <p:spPr>
          <a:xfrm flipH="1">
            <a:off x="3712007" y="2486557"/>
            <a:ext cx="476155" cy="5512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9BE699CB-3921-4E4D-93EB-0A903DFE7FC5}"/>
              </a:ext>
            </a:extLst>
          </p:cNvPr>
          <p:cNvCxnSpPr>
            <a:cxnSpLocks/>
          </p:cNvCxnSpPr>
          <p:nvPr/>
        </p:nvCxnSpPr>
        <p:spPr>
          <a:xfrm flipV="1">
            <a:off x="4126188" y="3302872"/>
            <a:ext cx="933492" cy="4189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5EEB1174-08B0-4FA0-9BC1-1ACED1427541}"/>
              </a:ext>
            </a:extLst>
          </p:cNvPr>
          <p:cNvCxnSpPr>
            <a:cxnSpLocks/>
          </p:cNvCxnSpPr>
          <p:nvPr/>
        </p:nvCxnSpPr>
        <p:spPr>
          <a:xfrm flipH="1">
            <a:off x="3742367" y="5512423"/>
            <a:ext cx="591525" cy="1889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E573C667-27FC-45F2-8CFB-FBC955C60C4B}"/>
              </a:ext>
            </a:extLst>
          </p:cNvPr>
          <p:cNvCxnSpPr>
            <a:cxnSpLocks/>
          </p:cNvCxnSpPr>
          <p:nvPr/>
        </p:nvCxnSpPr>
        <p:spPr>
          <a:xfrm flipV="1">
            <a:off x="4719320" y="5606922"/>
            <a:ext cx="938912" cy="5398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D294E4C4-E657-4DE0-AAEE-CD370DD3F2F6}"/>
              </a:ext>
            </a:extLst>
          </p:cNvPr>
          <p:cNvCxnSpPr>
            <a:cxnSpLocks/>
          </p:cNvCxnSpPr>
          <p:nvPr/>
        </p:nvCxnSpPr>
        <p:spPr>
          <a:xfrm flipH="1">
            <a:off x="9672361" y="6191647"/>
            <a:ext cx="645287" cy="4874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028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730E46E-9BC0-4F77-A339-8A25D952C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160" y="2332277"/>
            <a:ext cx="3094457" cy="219344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5D1662C-8BD2-4ECC-A250-AF3E69B5F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8" y="3747975"/>
            <a:ext cx="2828173" cy="308811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084924F-A2E6-4133-8DA2-19D70493B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825" y="4023360"/>
            <a:ext cx="1992684" cy="252059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6CD5A3A-6511-4857-BEEA-419C9E15C6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9760" y="1656249"/>
            <a:ext cx="2112069" cy="2367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CEB0240-9301-4923-8630-3F8024D96B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1327" y="3926240"/>
            <a:ext cx="2978131" cy="252059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D235409-8E10-4A4B-89E6-D12E8A2460A1}"/>
              </a:ext>
            </a:extLst>
          </p:cNvPr>
          <p:cNvSpPr txBox="1"/>
          <p:nvPr/>
        </p:nvSpPr>
        <p:spPr>
          <a:xfrm>
            <a:off x="24188" y="125744"/>
            <a:ext cx="11852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What are these animals saying?  Write a suitable onomatopoeic word in each speech bubble.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145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BB1DE5D-7907-4AE5-9590-37E56C134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77" y="2259964"/>
            <a:ext cx="259080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7E06ABD-A475-4E3D-BAC6-AC0347E4F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025" y="3214210"/>
            <a:ext cx="3847468" cy="205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B13AA21-A7B1-476B-B8AD-5197CB40D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7822" y="2105977"/>
            <a:ext cx="2524125" cy="345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7DFC4FF-3FB0-4B95-9F10-1FECD64D2FF6}"/>
              </a:ext>
            </a:extLst>
          </p:cNvPr>
          <p:cNvSpPr txBox="1"/>
          <p:nvPr/>
        </p:nvSpPr>
        <p:spPr>
          <a:xfrm>
            <a:off x="0" y="538431"/>
            <a:ext cx="11852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Think of an onomatopoeic word for each of the picture below.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64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BB1DE5D-7907-4AE5-9590-37E56C134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77" y="2259964"/>
            <a:ext cx="259080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7E06ABD-A475-4E3D-BAC6-AC0347E4F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025" y="3214210"/>
            <a:ext cx="3847468" cy="205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B13AA21-A7B1-476B-B8AD-5197CB40D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7022" y="1938664"/>
            <a:ext cx="2524125" cy="345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7DFC4FF-3FB0-4B95-9F10-1FECD64D2FF6}"/>
              </a:ext>
            </a:extLst>
          </p:cNvPr>
          <p:cNvSpPr txBox="1"/>
          <p:nvPr/>
        </p:nvSpPr>
        <p:spPr>
          <a:xfrm>
            <a:off x="0" y="538431"/>
            <a:ext cx="11852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Think of an onomatopoeic word for each of the picture below.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57545E4-A84E-466D-B6AE-3B4F233565D6}"/>
              </a:ext>
            </a:extLst>
          </p:cNvPr>
          <p:cNvSpPr txBox="1"/>
          <p:nvPr/>
        </p:nvSpPr>
        <p:spPr>
          <a:xfrm>
            <a:off x="1117600" y="5396239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clap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0F0D4DD-5AF0-4D8B-AA20-B5CA29031D5C}"/>
              </a:ext>
            </a:extLst>
          </p:cNvPr>
          <p:cNvSpPr txBox="1"/>
          <p:nvPr/>
        </p:nvSpPr>
        <p:spPr>
          <a:xfrm>
            <a:off x="4820920" y="5396239"/>
            <a:ext cx="3027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crackle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95BB2CD-7B46-4706-8FE0-D540DF3189F3}"/>
              </a:ext>
            </a:extLst>
          </p:cNvPr>
          <p:cNvSpPr txBox="1"/>
          <p:nvPr/>
        </p:nvSpPr>
        <p:spPr>
          <a:xfrm>
            <a:off x="9646285" y="5396239"/>
            <a:ext cx="1773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fizz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888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2E94815-96FA-4285-A1B2-04B45D512864}"/>
              </a:ext>
            </a:extLst>
          </p:cNvPr>
          <p:cNvSpPr txBox="1"/>
          <p:nvPr/>
        </p:nvSpPr>
        <p:spPr>
          <a:xfrm>
            <a:off x="985520" y="2174240"/>
            <a:ext cx="2306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smash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D3AE1AA-3104-4953-8507-C7FB67C9AF9F}"/>
              </a:ext>
            </a:extLst>
          </p:cNvPr>
          <p:cNvSpPr txBox="1"/>
          <p:nvPr/>
        </p:nvSpPr>
        <p:spPr>
          <a:xfrm>
            <a:off x="5120640" y="2174240"/>
            <a:ext cx="2306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sizzle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DDAD35A-22E2-43F6-AA8E-90D17E7D0A79}"/>
              </a:ext>
            </a:extLst>
          </p:cNvPr>
          <p:cNvSpPr txBox="1"/>
          <p:nvPr/>
        </p:nvSpPr>
        <p:spPr>
          <a:xfrm>
            <a:off x="8798560" y="2164080"/>
            <a:ext cx="2682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squeak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DE9CA8B-A39B-4E8D-9792-BCCFEB1258A6}"/>
              </a:ext>
            </a:extLst>
          </p:cNvPr>
          <p:cNvSpPr txBox="1"/>
          <p:nvPr/>
        </p:nvSpPr>
        <p:spPr>
          <a:xfrm>
            <a:off x="347374" y="410224"/>
            <a:ext cx="11852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Draw pictures for those onomatopoeic words.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爆発: 14 pt 8">
            <a:extLst>
              <a:ext uri="{FF2B5EF4-FFF2-40B4-BE49-F238E27FC236}">
                <a16:creationId xmlns:a16="http://schemas.microsoft.com/office/drawing/2014/main" id="{A590BAD7-A725-4AFC-9CA8-D2BD42287721}"/>
              </a:ext>
            </a:extLst>
          </p:cNvPr>
          <p:cNvSpPr/>
          <p:nvPr/>
        </p:nvSpPr>
        <p:spPr>
          <a:xfrm>
            <a:off x="0" y="1425823"/>
            <a:ext cx="4866640" cy="2204720"/>
          </a:xfrm>
          <a:prstGeom prst="irregularSeal2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爆発: 14 pt 9">
            <a:extLst>
              <a:ext uri="{FF2B5EF4-FFF2-40B4-BE49-F238E27FC236}">
                <a16:creationId xmlns:a16="http://schemas.microsoft.com/office/drawing/2014/main" id="{9DC3A4C1-51AF-4DB9-AE4A-656CD1951E4D}"/>
              </a:ext>
            </a:extLst>
          </p:cNvPr>
          <p:cNvSpPr/>
          <p:nvPr/>
        </p:nvSpPr>
        <p:spPr>
          <a:xfrm>
            <a:off x="4326226" y="1637417"/>
            <a:ext cx="4104640" cy="1791583"/>
          </a:xfrm>
          <a:prstGeom prst="irregularSeal2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爆発: 14 pt 10">
            <a:extLst>
              <a:ext uri="{FF2B5EF4-FFF2-40B4-BE49-F238E27FC236}">
                <a16:creationId xmlns:a16="http://schemas.microsoft.com/office/drawing/2014/main" id="{4503ECBC-E64C-436F-AE21-9DAD0B42D774}"/>
              </a:ext>
            </a:extLst>
          </p:cNvPr>
          <p:cNvSpPr/>
          <p:nvPr/>
        </p:nvSpPr>
        <p:spPr>
          <a:xfrm>
            <a:off x="8228633" y="1621185"/>
            <a:ext cx="3822094" cy="1920294"/>
          </a:xfrm>
          <a:prstGeom prst="irregularSeal2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1783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2E94815-96FA-4285-A1B2-04B45D512864}"/>
              </a:ext>
            </a:extLst>
          </p:cNvPr>
          <p:cNvSpPr txBox="1"/>
          <p:nvPr/>
        </p:nvSpPr>
        <p:spPr>
          <a:xfrm>
            <a:off x="985520" y="2174240"/>
            <a:ext cx="2306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smash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D3AE1AA-3104-4953-8507-C7FB67C9AF9F}"/>
              </a:ext>
            </a:extLst>
          </p:cNvPr>
          <p:cNvSpPr txBox="1"/>
          <p:nvPr/>
        </p:nvSpPr>
        <p:spPr>
          <a:xfrm>
            <a:off x="5120640" y="2174240"/>
            <a:ext cx="2306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sizzle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DDAD35A-22E2-43F6-AA8E-90D17E7D0A79}"/>
              </a:ext>
            </a:extLst>
          </p:cNvPr>
          <p:cNvSpPr txBox="1"/>
          <p:nvPr/>
        </p:nvSpPr>
        <p:spPr>
          <a:xfrm>
            <a:off x="8798560" y="2164080"/>
            <a:ext cx="2682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squeak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DE9CA8B-A39B-4E8D-9792-BCCFEB1258A6}"/>
              </a:ext>
            </a:extLst>
          </p:cNvPr>
          <p:cNvSpPr txBox="1"/>
          <p:nvPr/>
        </p:nvSpPr>
        <p:spPr>
          <a:xfrm>
            <a:off x="347374" y="410224"/>
            <a:ext cx="11852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Draw pictures for those onomatopoeic words.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爆発: 14 pt 8">
            <a:extLst>
              <a:ext uri="{FF2B5EF4-FFF2-40B4-BE49-F238E27FC236}">
                <a16:creationId xmlns:a16="http://schemas.microsoft.com/office/drawing/2014/main" id="{A590BAD7-A725-4AFC-9CA8-D2BD42287721}"/>
              </a:ext>
            </a:extLst>
          </p:cNvPr>
          <p:cNvSpPr/>
          <p:nvPr/>
        </p:nvSpPr>
        <p:spPr>
          <a:xfrm>
            <a:off x="0" y="1425823"/>
            <a:ext cx="4866640" cy="2204720"/>
          </a:xfrm>
          <a:prstGeom prst="irregularSeal2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爆発: 14 pt 9">
            <a:extLst>
              <a:ext uri="{FF2B5EF4-FFF2-40B4-BE49-F238E27FC236}">
                <a16:creationId xmlns:a16="http://schemas.microsoft.com/office/drawing/2014/main" id="{9DC3A4C1-51AF-4DB9-AE4A-656CD1951E4D}"/>
              </a:ext>
            </a:extLst>
          </p:cNvPr>
          <p:cNvSpPr/>
          <p:nvPr/>
        </p:nvSpPr>
        <p:spPr>
          <a:xfrm>
            <a:off x="4326226" y="1637417"/>
            <a:ext cx="4104640" cy="1791583"/>
          </a:xfrm>
          <a:prstGeom prst="irregularSeal2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爆発: 14 pt 10">
            <a:extLst>
              <a:ext uri="{FF2B5EF4-FFF2-40B4-BE49-F238E27FC236}">
                <a16:creationId xmlns:a16="http://schemas.microsoft.com/office/drawing/2014/main" id="{4503ECBC-E64C-436F-AE21-9DAD0B42D774}"/>
              </a:ext>
            </a:extLst>
          </p:cNvPr>
          <p:cNvSpPr/>
          <p:nvPr/>
        </p:nvSpPr>
        <p:spPr>
          <a:xfrm>
            <a:off x="8228633" y="1621185"/>
            <a:ext cx="3822094" cy="1920294"/>
          </a:xfrm>
          <a:prstGeom prst="irregularSeal2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41A6CAC-17DA-4218-B34E-0AFB25C91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99" y="3630543"/>
            <a:ext cx="2929841" cy="2730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AFE608A-7FC0-458E-B23A-50ED16222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966" y="3429327"/>
            <a:ext cx="384810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87CACD1-B138-4486-9512-377E50A8E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2810" y="3557711"/>
            <a:ext cx="4057917" cy="2457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9345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prepare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0074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A9C419F-4A1C-4B47-8F98-980EE9337866}"/>
              </a:ext>
            </a:extLst>
          </p:cNvPr>
          <p:cNvSpPr txBox="1"/>
          <p:nvPr/>
        </p:nvSpPr>
        <p:spPr>
          <a:xfrm>
            <a:off x="339148" y="359424"/>
            <a:ext cx="11852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Match each noun phrase to its onomatopoeic word.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8E42455-D34C-440D-8183-4118ECFB3A65}"/>
              </a:ext>
            </a:extLst>
          </p:cNvPr>
          <p:cNvSpPr txBox="1"/>
          <p:nvPr/>
        </p:nvSpPr>
        <p:spPr>
          <a:xfrm>
            <a:off x="339148" y="2279664"/>
            <a:ext cx="118528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happy cat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van stopping quicky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small bell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omeone drinking noisily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car’s horn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heavy box hitting the ground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0654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A9C419F-4A1C-4B47-8F98-980EE9337866}"/>
              </a:ext>
            </a:extLst>
          </p:cNvPr>
          <p:cNvSpPr txBox="1"/>
          <p:nvPr/>
        </p:nvSpPr>
        <p:spPr>
          <a:xfrm>
            <a:off x="339148" y="359424"/>
            <a:ext cx="11852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Match each noun phrase to its onomatopoeic word.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8E42455-D34C-440D-8183-4118ECFB3A65}"/>
              </a:ext>
            </a:extLst>
          </p:cNvPr>
          <p:cNvSpPr txBox="1"/>
          <p:nvPr/>
        </p:nvSpPr>
        <p:spPr>
          <a:xfrm>
            <a:off x="339148" y="2279664"/>
            <a:ext cx="96470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happy cat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purr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van stopping quicky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small bell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omeone drinking noisily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car’s horn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heavy box hitting the ground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896211-3CEC-401E-87CB-596191209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427" y="1870158"/>
            <a:ext cx="3781425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94121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A9C419F-4A1C-4B47-8F98-980EE9337866}"/>
              </a:ext>
            </a:extLst>
          </p:cNvPr>
          <p:cNvSpPr txBox="1"/>
          <p:nvPr/>
        </p:nvSpPr>
        <p:spPr>
          <a:xfrm>
            <a:off x="339148" y="359424"/>
            <a:ext cx="11852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Match each noun phrase to its onomatopoeic word.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8E42455-D34C-440D-8183-4118ECFB3A65}"/>
              </a:ext>
            </a:extLst>
          </p:cNvPr>
          <p:cNvSpPr txBox="1"/>
          <p:nvPr/>
        </p:nvSpPr>
        <p:spPr>
          <a:xfrm>
            <a:off x="339148" y="2279664"/>
            <a:ext cx="118528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happy cat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purr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van stopping quicky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screech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small bell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omeone drinking noisily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car’s horn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heavy box hitting the ground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8606D5F-FF25-4F4F-867A-15A93883A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1771" y="216013"/>
            <a:ext cx="3795618" cy="275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785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A9C419F-4A1C-4B47-8F98-980EE9337866}"/>
              </a:ext>
            </a:extLst>
          </p:cNvPr>
          <p:cNvSpPr txBox="1"/>
          <p:nvPr/>
        </p:nvSpPr>
        <p:spPr>
          <a:xfrm>
            <a:off x="339148" y="359424"/>
            <a:ext cx="11852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Match each noun phrase to its onomatopoeic word.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8E42455-D34C-440D-8183-4118ECFB3A65}"/>
              </a:ext>
            </a:extLst>
          </p:cNvPr>
          <p:cNvSpPr txBox="1"/>
          <p:nvPr/>
        </p:nvSpPr>
        <p:spPr>
          <a:xfrm>
            <a:off x="339148" y="2279664"/>
            <a:ext cx="118528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happy cat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purr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van stopping quicky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screech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small bell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twinkle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omeone drinking noisily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car’s horn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heavy box hitting the ground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54458D9-44A4-421D-8EDD-60FB5F17D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351" y="1123448"/>
            <a:ext cx="2286866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515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A9C419F-4A1C-4B47-8F98-980EE9337866}"/>
              </a:ext>
            </a:extLst>
          </p:cNvPr>
          <p:cNvSpPr txBox="1"/>
          <p:nvPr/>
        </p:nvSpPr>
        <p:spPr>
          <a:xfrm>
            <a:off x="339148" y="359424"/>
            <a:ext cx="11852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Match each noun phrase to its onomatopoeic word.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8E42455-D34C-440D-8183-4118ECFB3A65}"/>
              </a:ext>
            </a:extLst>
          </p:cNvPr>
          <p:cNvSpPr txBox="1"/>
          <p:nvPr/>
        </p:nvSpPr>
        <p:spPr>
          <a:xfrm>
            <a:off x="339148" y="2279664"/>
            <a:ext cx="118528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happy cat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purr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van stopping quicky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screech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small bell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twinkle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omeone drinking noisily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slurp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car’s horn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heavy box hitting the ground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B8B9051-0626-43E1-9627-1ABDE34AF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263" y="792684"/>
            <a:ext cx="2929649" cy="219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65889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A9C419F-4A1C-4B47-8F98-980EE9337866}"/>
              </a:ext>
            </a:extLst>
          </p:cNvPr>
          <p:cNvSpPr txBox="1"/>
          <p:nvPr/>
        </p:nvSpPr>
        <p:spPr>
          <a:xfrm>
            <a:off x="339148" y="359424"/>
            <a:ext cx="11852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Match each noun phrase to its onomatopoeic word.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8E42455-D34C-440D-8183-4118ECFB3A65}"/>
              </a:ext>
            </a:extLst>
          </p:cNvPr>
          <p:cNvSpPr txBox="1"/>
          <p:nvPr/>
        </p:nvSpPr>
        <p:spPr>
          <a:xfrm>
            <a:off x="339148" y="2279664"/>
            <a:ext cx="118528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happy cat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purr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van stopping quicky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screech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small bell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twinkle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omeone drinking noisily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slurp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car’s horn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honk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heavy box hitting the ground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CAF7980-ACA9-4A00-961E-9B4595012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7750" y="1021143"/>
            <a:ext cx="3565102" cy="2109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4370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A9C419F-4A1C-4B47-8F98-980EE9337866}"/>
              </a:ext>
            </a:extLst>
          </p:cNvPr>
          <p:cNvSpPr txBox="1"/>
          <p:nvPr/>
        </p:nvSpPr>
        <p:spPr>
          <a:xfrm>
            <a:off x="339148" y="359424"/>
            <a:ext cx="11852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Match each noun phrase to its onomatopoeic word.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8E42455-D34C-440D-8183-4118ECFB3A65}"/>
              </a:ext>
            </a:extLst>
          </p:cNvPr>
          <p:cNvSpPr txBox="1"/>
          <p:nvPr/>
        </p:nvSpPr>
        <p:spPr>
          <a:xfrm>
            <a:off x="339148" y="2279664"/>
            <a:ext cx="118528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happy cat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purr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van stopping quicky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screech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small bell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twinkle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omeone drinking noisily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slurp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car’s horn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honk</a:t>
            </a:r>
          </a:p>
          <a:p>
            <a:pPr marL="742950" indent="-74295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heavy box hitting the ground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thud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C2BF56A-9DDF-4FCD-A60A-EA96AA896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12145">
            <a:off x="9244814" y="1238423"/>
            <a:ext cx="2588506" cy="2082482"/>
          </a:xfrm>
          <a:prstGeom prst="rect">
            <a:avLst/>
          </a:prstGeom>
        </p:spPr>
      </p:pic>
      <p:sp>
        <p:nvSpPr>
          <p:cNvPr id="5" name="爆発: 14 pt 4">
            <a:extLst>
              <a:ext uri="{FF2B5EF4-FFF2-40B4-BE49-F238E27FC236}">
                <a16:creationId xmlns:a16="http://schemas.microsoft.com/office/drawing/2014/main" id="{24AF9452-AD78-46ED-98EF-6AFE3C87EC6A}"/>
              </a:ext>
            </a:extLst>
          </p:cNvPr>
          <p:cNvSpPr/>
          <p:nvPr/>
        </p:nvSpPr>
        <p:spPr>
          <a:xfrm>
            <a:off x="9972040" y="3429000"/>
            <a:ext cx="2123440" cy="1209040"/>
          </a:xfrm>
          <a:prstGeom prst="irregularSeal2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78182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BF9768-F61C-49CA-9FA6-81D85B767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0" r="-1" b="-1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120641" y="1056640"/>
            <a:ext cx="6129516" cy="22792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</a:t>
            </a:r>
            <a:endParaRPr kumimoji="1" lang="en-US" altLang="ja-JP" sz="54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Spelling &lt;</a:t>
            </a: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sub</a:t>
            </a:r>
            <a:r>
              <a:rPr kumimoji="1"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-&gt;</a:t>
            </a:r>
          </a:p>
        </p:txBody>
      </p:sp>
    </p:spTree>
    <p:extLst>
      <p:ext uri="{BB962C8B-B14F-4D97-AF65-F5344CB8AC3E}">
        <p14:creationId xmlns:p14="http://schemas.microsoft.com/office/powerpoint/2010/main" val="428599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295547" y="2017339"/>
            <a:ext cx="11474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sub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mit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sub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due  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sub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plot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364039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sub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side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sub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vert  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sub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way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E4A60CA-BA72-4B0F-A76E-5DAB116E9669}"/>
              </a:ext>
            </a:extLst>
          </p:cNvPr>
          <p:cNvSpPr txBox="1"/>
          <p:nvPr/>
        </p:nvSpPr>
        <p:spPr>
          <a:xfrm>
            <a:off x="182880" y="6023098"/>
            <a:ext cx="3992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Cavolini" panose="03000502040302020204" pitchFamily="66" charset="0"/>
                <a:cs typeface="Cavolini" panose="03000502040302020204" pitchFamily="66" charset="0"/>
              </a:rPr>
              <a:t>to sink to a low or lower level</a:t>
            </a:r>
            <a:endParaRPr kumimoji="1" lang="ja-JP" altLang="en-US" sz="1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4C6FFFA-D09B-44A2-BC9F-B22908FA6230}"/>
              </a:ext>
            </a:extLst>
          </p:cNvPr>
          <p:cNvSpPr txBox="1"/>
          <p:nvPr/>
        </p:nvSpPr>
        <p:spPr>
          <a:xfrm>
            <a:off x="182880" y="2818251"/>
            <a:ext cx="349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Cavolini" panose="03000502040302020204" pitchFamily="66" charset="0"/>
                <a:cs typeface="Cavolini" panose="03000502040302020204" pitchFamily="66" charset="0"/>
              </a:rPr>
              <a:t>To present for the approval or consideration</a:t>
            </a:r>
            <a:endParaRPr kumimoji="1" lang="ja-JP" altLang="en-US" sz="1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4B2D6FB-2C99-4A9C-955D-A1C78956CEB5}"/>
              </a:ext>
            </a:extLst>
          </p:cNvPr>
          <p:cNvSpPr txBox="1"/>
          <p:nvPr/>
        </p:nvSpPr>
        <p:spPr>
          <a:xfrm>
            <a:off x="3832860" y="2818250"/>
            <a:ext cx="418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Cavolini" panose="03000502040302020204" pitchFamily="66" charset="0"/>
                <a:cs typeface="Cavolini" panose="03000502040302020204" pitchFamily="66" charset="0"/>
              </a:rPr>
              <a:t>To overpower by superior force </a:t>
            </a:r>
            <a:endParaRPr kumimoji="1" lang="ja-JP" altLang="en-US" sz="1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84E87D1-1C3E-447C-933D-DFCE3ADCC828}"/>
              </a:ext>
            </a:extLst>
          </p:cNvPr>
          <p:cNvSpPr txBox="1"/>
          <p:nvPr/>
        </p:nvSpPr>
        <p:spPr>
          <a:xfrm>
            <a:off x="8011160" y="2829822"/>
            <a:ext cx="418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Cavolini" panose="03000502040302020204" pitchFamily="66" charset="0"/>
                <a:cs typeface="Cavolini" panose="03000502040302020204" pitchFamily="66" charset="0"/>
              </a:rPr>
              <a:t>A secondary plot as in literary work</a:t>
            </a:r>
            <a:endParaRPr kumimoji="1" lang="ja-JP" altLang="en-US" sz="1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6699343-9E76-46EF-ACA2-1F944E4AF97A}"/>
              </a:ext>
            </a:extLst>
          </p:cNvPr>
          <p:cNvSpPr txBox="1"/>
          <p:nvPr/>
        </p:nvSpPr>
        <p:spPr>
          <a:xfrm>
            <a:off x="8275320" y="6130820"/>
            <a:ext cx="349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Cavolini" panose="03000502040302020204" pitchFamily="66" charset="0"/>
                <a:cs typeface="Cavolini" panose="03000502040302020204" pitchFamily="66" charset="0"/>
              </a:rPr>
              <a:t>A tunnel under a street for people to walk through</a:t>
            </a:r>
            <a:endParaRPr kumimoji="1" lang="ja-JP" altLang="en-US" sz="1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B5CC06A-85A1-4AE5-9A5E-956CAF51E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95" y="281302"/>
            <a:ext cx="3154108" cy="192050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F28A5B9-283D-4E83-83AC-1D702BA29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217" y="115964"/>
            <a:ext cx="2709783" cy="190137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DDE59F4-B406-4C02-83EC-16582D5B5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406" y="3582814"/>
            <a:ext cx="3129394" cy="208141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3C30A7CB-C90E-456A-9BD1-BD25F0C56A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9313" y="223694"/>
            <a:ext cx="2803167" cy="198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E418C15A-BB0F-4DB2-9903-CB2CF411CF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4279" y="3229760"/>
            <a:ext cx="2115910" cy="2364145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42099E1-8568-4C9A-8EA2-3A2599204791}"/>
              </a:ext>
            </a:extLst>
          </p:cNvPr>
          <p:cNvSpPr txBox="1"/>
          <p:nvPr/>
        </p:nvSpPr>
        <p:spPr>
          <a:xfrm>
            <a:off x="4018681" y="6023098"/>
            <a:ext cx="3992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Cavolini" panose="03000502040302020204" pitchFamily="66" charset="0"/>
                <a:cs typeface="Cavolini" panose="03000502040302020204" pitchFamily="66" charset="0"/>
              </a:rPr>
              <a:t>To cause the downfall, ruin of</a:t>
            </a:r>
            <a:endParaRPr kumimoji="1" lang="ja-JP" altLang="en-US" sz="1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78DBA7D5-17AF-4933-BFF5-EC5651EAD1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395" y="3500517"/>
            <a:ext cx="3629465" cy="2036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24870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-182880" y="2087798"/>
            <a:ext cx="12557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sub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divide    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sub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mission  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sub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merge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-182880" y="5478090"/>
            <a:ext cx="12974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sub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title    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sub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-zero   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sub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mersible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ED96D2-4E4D-4915-B15C-CA43D0E0C2A0}"/>
              </a:ext>
            </a:extLst>
          </p:cNvPr>
          <p:cNvSpPr txBox="1"/>
          <p:nvPr/>
        </p:nvSpPr>
        <p:spPr>
          <a:xfrm>
            <a:off x="101600" y="6262089"/>
            <a:ext cx="1176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endParaRPr kumimoji="1" lang="ja-JP" altLang="en-US" sz="1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7C4AB6D-8096-45CC-8F81-99FD1960A31D}"/>
              </a:ext>
            </a:extLst>
          </p:cNvPr>
          <p:cNvSpPr txBox="1"/>
          <p:nvPr/>
        </p:nvSpPr>
        <p:spPr>
          <a:xfrm>
            <a:off x="21699" y="2863614"/>
            <a:ext cx="3552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                             </a:t>
            </a:r>
            <a:endParaRPr kumimoji="1" lang="ja-JP" altLang="en-US" sz="1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CEE622F-AE70-47FB-B5B2-8678FC6E5A80}"/>
              </a:ext>
            </a:extLst>
          </p:cNvPr>
          <p:cNvSpPr txBox="1"/>
          <p:nvPr/>
        </p:nvSpPr>
        <p:spPr>
          <a:xfrm>
            <a:off x="203200" y="2863614"/>
            <a:ext cx="3371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Cavolini" panose="03000502040302020204" pitchFamily="66" charset="0"/>
                <a:cs typeface="Cavolini" panose="03000502040302020204" pitchFamily="66" charset="0"/>
              </a:rPr>
              <a:t> to divide into smaller parts</a:t>
            </a:r>
            <a:endParaRPr kumimoji="1" lang="ja-JP" altLang="en-US" sz="1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036F031-D685-4A84-8A88-680D9268EAC8}"/>
              </a:ext>
            </a:extLst>
          </p:cNvPr>
          <p:cNvSpPr txBox="1"/>
          <p:nvPr/>
        </p:nvSpPr>
        <p:spPr>
          <a:xfrm>
            <a:off x="203200" y="6234226"/>
            <a:ext cx="4033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Cavolini" panose="03000502040302020204" pitchFamily="66" charset="0"/>
                <a:cs typeface="Cavolini" panose="03000502040302020204" pitchFamily="66" charset="0"/>
              </a:rPr>
              <a:t>The text of dialogue, speeches</a:t>
            </a:r>
            <a:endParaRPr kumimoji="1" lang="ja-JP" altLang="en-US" sz="1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34ECC0A-C881-44E5-94A7-B8CC3BBED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852575"/>
            <a:ext cx="3473020" cy="12022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FB53126-83B9-4F01-9141-EA532BC49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86" y="3922819"/>
            <a:ext cx="2972873" cy="166709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8F68F97-30DE-4A7B-BFAB-4FFE8B417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018" y="3515626"/>
            <a:ext cx="2066723" cy="221304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AB9A594-7F81-49C2-9194-B7275B6952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4682" y="88572"/>
            <a:ext cx="2017951" cy="226790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B8D157E-859D-4186-B765-29021CB503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9598" y="3346483"/>
            <a:ext cx="3382002" cy="228899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9FB2083-B91C-4A2F-B3B2-7CB4185A45D2}"/>
              </a:ext>
            </a:extLst>
          </p:cNvPr>
          <p:cNvSpPr txBox="1"/>
          <p:nvPr/>
        </p:nvSpPr>
        <p:spPr>
          <a:xfrm>
            <a:off x="4207779" y="2890665"/>
            <a:ext cx="3552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                            </a:t>
            </a:r>
            <a:endParaRPr kumimoji="1" lang="ja-JP" altLang="en-US" sz="1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66E5E71-B41B-4FB6-A00A-8F34D3256315}"/>
              </a:ext>
            </a:extLst>
          </p:cNvPr>
          <p:cNvSpPr txBox="1"/>
          <p:nvPr/>
        </p:nvSpPr>
        <p:spPr>
          <a:xfrm>
            <a:off x="4450779" y="2863614"/>
            <a:ext cx="3371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Cavolini" panose="03000502040302020204" pitchFamily="66" charset="0"/>
                <a:cs typeface="Cavolini" panose="03000502040302020204" pitchFamily="66" charset="0"/>
              </a:rPr>
              <a:t>The act of submitting</a:t>
            </a:r>
            <a:endParaRPr kumimoji="1" lang="ja-JP" altLang="en-US" sz="1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F1FACA1-8DA7-4A82-8D92-18DF3DD734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9508" y="22059"/>
            <a:ext cx="1925702" cy="233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2C08501-750E-438C-B369-3BE803E5A968}"/>
              </a:ext>
            </a:extLst>
          </p:cNvPr>
          <p:cNvSpPr txBox="1"/>
          <p:nvPr/>
        </p:nvSpPr>
        <p:spPr>
          <a:xfrm>
            <a:off x="8393859" y="2851582"/>
            <a:ext cx="3371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Cavolini" panose="03000502040302020204" pitchFamily="66" charset="0"/>
                <a:cs typeface="Cavolini" panose="03000502040302020204" pitchFamily="66" charset="0"/>
              </a:rPr>
              <a:t>To put or sink below the surface of water</a:t>
            </a:r>
            <a:endParaRPr kumimoji="1" lang="ja-JP" altLang="en-US" sz="1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A5F460C-2967-4C7A-908B-E12D749C83F5}"/>
              </a:ext>
            </a:extLst>
          </p:cNvPr>
          <p:cNvSpPr txBox="1"/>
          <p:nvPr/>
        </p:nvSpPr>
        <p:spPr>
          <a:xfrm>
            <a:off x="4023360" y="6237764"/>
            <a:ext cx="4033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Cavolini" panose="03000502040302020204" pitchFamily="66" charset="0"/>
                <a:cs typeface="Cavolini" panose="03000502040302020204" pitchFamily="66" charset="0"/>
              </a:rPr>
              <a:t>Indicating lower than zero</a:t>
            </a:r>
            <a:endParaRPr kumimoji="1" lang="ja-JP" altLang="en-US" sz="1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B0D6A31-72CE-4BA3-84A4-638A0C21A514}"/>
              </a:ext>
            </a:extLst>
          </p:cNvPr>
          <p:cNvSpPr txBox="1"/>
          <p:nvPr/>
        </p:nvSpPr>
        <p:spPr>
          <a:xfrm>
            <a:off x="8056880" y="6320730"/>
            <a:ext cx="4033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Cavolini" panose="03000502040302020204" pitchFamily="66" charset="0"/>
                <a:cs typeface="Cavolini" panose="03000502040302020204" pitchFamily="66" charset="0"/>
              </a:rPr>
              <a:t>Capable of being under water</a:t>
            </a:r>
            <a:endParaRPr kumimoji="1" lang="ja-JP" altLang="en-US" sz="1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434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prepare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prevent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00405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194560"/>
            <a:ext cx="1208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sub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heading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sub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ordinate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sub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marine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-81280" y="5548705"/>
            <a:ext cx="130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sub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missive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sub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conscious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sub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terranean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1EE9752-38D2-416A-B69E-D8C54B6C0C33}"/>
              </a:ext>
            </a:extLst>
          </p:cNvPr>
          <p:cNvSpPr txBox="1"/>
          <p:nvPr/>
        </p:nvSpPr>
        <p:spPr>
          <a:xfrm>
            <a:off x="3868165" y="6071926"/>
            <a:ext cx="3858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Cavolini" panose="03000502040302020204" pitchFamily="66" charset="0"/>
                <a:cs typeface="Cavolini" panose="03000502040302020204" pitchFamily="66" charset="0"/>
              </a:rPr>
              <a:t> existing in the mind beneath consciousness</a:t>
            </a:r>
            <a:endParaRPr kumimoji="1" lang="ja-JP" altLang="en-US" sz="1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D23AB96-8129-40FB-B650-E287563BE434}"/>
              </a:ext>
            </a:extLst>
          </p:cNvPr>
          <p:cNvSpPr txBox="1"/>
          <p:nvPr/>
        </p:nvSpPr>
        <p:spPr>
          <a:xfrm>
            <a:off x="9245600" y="2878218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endParaRPr kumimoji="1" lang="ja-JP" altLang="en-US" sz="1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D3E574-CF4C-4D20-9A8D-3857BD026560}"/>
              </a:ext>
            </a:extLst>
          </p:cNvPr>
          <p:cNvSpPr txBox="1"/>
          <p:nvPr/>
        </p:nvSpPr>
        <p:spPr>
          <a:xfrm>
            <a:off x="8556605" y="2804174"/>
            <a:ext cx="359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Cavolini" panose="03000502040302020204" pitchFamily="66" charset="0"/>
                <a:cs typeface="Cavolini" panose="03000502040302020204" pitchFamily="66" charset="0"/>
              </a:rPr>
              <a:t>A kind of ship that travels under the sea</a:t>
            </a:r>
            <a:endParaRPr kumimoji="1" lang="ja-JP" altLang="en-US" sz="1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404FAC9-FE47-46EF-BA88-224048E58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62" y="81750"/>
            <a:ext cx="3450635" cy="200575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2F27DE8-D270-497A-BFB6-0B51E8C44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59" y="3408824"/>
            <a:ext cx="2139881" cy="213988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0C9AED0-DCC8-4770-AB57-2359031D7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602" y="241026"/>
            <a:ext cx="2783789" cy="184724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9033555-FE07-4429-8E9D-AFB47A875A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680" y="3587567"/>
            <a:ext cx="2992231" cy="208031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F35D600-2FF3-4AE8-984F-426A395C9F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6605" y="81750"/>
            <a:ext cx="3005475" cy="224854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8CA7F31-62ED-433D-8F3D-22643F97DE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5099" y="3388949"/>
            <a:ext cx="3522333" cy="2336997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A817721-20C6-4940-946F-15775C823E38}"/>
              </a:ext>
            </a:extLst>
          </p:cNvPr>
          <p:cNvSpPr txBox="1"/>
          <p:nvPr/>
        </p:nvSpPr>
        <p:spPr>
          <a:xfrm>
            <a:off x="111760" y="2824049"/>
            <a:ext cx="359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Cavolini" panose="03000502040302020204" pitchFamily="66" charset="0"/>
                <a:cs typeface="Cavolini" panose="03000502040302020204" pitchFamily="66" charset="0"/>
              </a:rPr>
              <a:t>The heading or title of a subdivision or a printed work</a:t>
            </a:r>
            <a:endParaRPr kumimoji="1" lang="ja-JP" altLang="en-US" sz="1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C91656B-58E4-4794-9A56-FDBF45E41507}"/>
              </a:ext>
            </a:extLst>
          </p:cNvPr>
          <p:cNvSpPr txBox="1"/>
          <p:nvPr/>
        </p:nvSpPr>
        <p:spPr>
          <a:xfrm>
            <a:off x="4130176" y="2840891"/>
            <a:ext cx="359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Cavolini" panose="03000502040302020204" pitchFamily="66" charset="0"/>
                <a:cs typeface="Cavolini" panose="03000502040302020204" pitchFamily="66" charset="0"/>
              </a:rPr>
              <a:t>Placed in or belonging to a lower order or rank</a:t>
            </a:r>
            <a:endParaRPr kumimoji="1" lang="ja-JP" altLang="en-US" sz="1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84570D8-33DA-4487-8F20-645EDA6F1A5F}"/>
              </a:ext>
            </a:extLst>
          </p:cNvPr>
          <p:cNvSpPr txBox="1"/>
          <p:nvPr/>
        </p:nvSpPr>
        <p:spPr>
          <a:xfrm>
            <a:off x="184762" y="6071926"/>
            <a:ext cx="359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Cavolini" panose="03000502040302020204" pitchFamily="66" charset="0"/>
                <a:cs typeface="Cavolini" panose="03000502040302020204" pitchFamily="66" charset="0"/>
              </a:rPr>
              <a:t>Ready to submit to the authority</a:t>
            </a:r>
            <a:endParaRPr kumimoji="1" lang="ja-JP" altLang="en-US" sz="1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91971D2-43DD-4C67-8E32-C38BB0455D2D}"/>
              </a:ext>
            </a:extLst>
          </p:cNvPr>
          <p:cNvSpPr txBox="1"/>
          <p:nvPr/>
        </p:nvSpPr>
        <p:spPr>
          <a:xfrm>
            <a:off x="8131251" y="6109474"/>
            <a:ext cx="359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Cavolini" panose="03000502040302020204" pitchFamily="66" charset="0"/>
                <a:cs typeface="Cavolini" panose="03000502040302020204" pitchFamily="66" charset="0"/>
              </a:rPr>
              <a:t>Existing below surface of the </a:t>
            </a:r>
            <a:r>
              <a:rPr lang="en-US" altLang="ja-JP" sz="1600" dirty="0" err="1">
                <a:latin typeface="Cavolini" panose="03000502040302020204" pitchFamily="66" charset="0"/>
                <a:cs typeface="Cavolini" panose="03000502040302020204" pitchFamily="66" charset="0"/>
              </a:rPr>
              <a:t>eath</a:t>
            </a:r>
            <a:endParaRPr kumimoji="1" lang="ja-JP" altLang="en-US" sz="1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3043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F154C34-23C4-47CA-858B-984288495203}"/>
              </a:ext>
            </a:extLst>
          </p:cNvPr>
          <p:cNvSpPr txBox="1"/>
          <p:nvPr/>
        </p:nvSpPr>
        <p:spPr>
          <a:xfrm>
            <a:off x="304800" y="233680"/>
            <a:ext cx="1146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292725" algn="l"/>
              </a:tabLst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Check what this word means and see how many other words you can make using its letters.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30714FD-B902-43B2-9507-EC4F34F580DC}"/>
              </a:ext>
            </a:extLst>
          </p:cNvPr>
          <p:cNvSpPr txBox="1"/>
          <p:nvPr/>
        </p:nvSpPr>
        <p:spPr>
          <a:xfrm>
            <a:off x="-243840" y="2536864"/>
            <a:ext cx="751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292725" algn="l"/>
              </a:tabLst>
            </a:pP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 u b t e r </a:t>
            </a:r>
            <a:r>
              <a:rPr kumimoji="1" lang="en-US" altLang="ja-JP" sz="4000" b="1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n e a n</a:t>
            </a:r>
            <a:endParaRPr kumimoji="1" lang="ja-JP" altLang="en-US" sz="4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8FBFF22-341F-416A-91AB-180295AAD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343" y="3429000"/>
            <a:ext cx="4611682" cy="309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47324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F154C34-23C4-47CA-858B-984288495203}"/>
              </a:ext>
            </a:extLst>
          </p:cNvPr>
          <p:cNvSpPr txBox="1"/>
          <p:nvPr/>
        </p:nvSpPr>
        <p:spPr>
          <a:xfrm>
            <a:off x="304800" y="233680"/>
            <a:ext cx="1146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292725" algn="l"/>
              </a:tabLst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Check what this word means and see how many other words you can make using its letters.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30714FD-B902-43B2-9507-EC4F34F580DC}"/>
              </a:ext>
            </a:extLst>
          </p:cNvPr>
          <p:cNvSpPr txBox="1"/>
          <p:nvPr/>
        </p:nvSpPr>
        <p:spPr>
          <a:xfrm>
            <a:off x="-243840" y="2536864"/>
            <a:ext cx="751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292725" algn="l"/>
              </a:tabLst>
            </a:pP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 u b t e r </a:t>
            </a:r>
            <a:r>
              <a:rPr kumimoji="1" lang="en-US" altLang="ja-JP" sz="4000" b="1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n e a n</a:t>
            </a:r>
            <a:endParaRPr kumimoji="1" lang="ja-JP" altLang="en-US" sz="4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8FBFF22-341F-416A-91AB-180295AAD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343" y="3429000"/>
            <a:ext cx="4611682" cy="309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7A20EAB-041F-4F38-98C3-713CD353DE45}"/>
              </a:ext>
            </a:extLst>
          </p:cNvPr>
          <p:cNvSpPr txBox="1"/>
          <p:nvPr/>
        </p:nvSpPr>
        <p:spPr>
          <a:xfrm>
            <a:off x="-243840" y="3196092"/>
            <a:ext cx="7518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292725" algn="l"/>
              </a:tabLst>
            </a:pP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art</a:t>
            </a:r>
          </a:p>
          <a:p>
            <a:pPr algn="ctr">
              <a:tabLst>
                <a:tab pos="5292725" algn="l"/>
              </a:tabLst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utter</a:t>
            </a:r>
          </a:p>
          <a:p>
            <a:pPr algn="ctr">
              <a:tabLst>
                <a:tab pos="5292725" algn="l"/>
              </a:tabLst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ten</a:t>
            </a:r>
          </a:p>
          <a:p>
            <a:pPr algn="ctr">
              <a:tabLst>
                <a:tab pos="5292725" algn="l"/>
              </a:tabLst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tent</a:t>
            </a:r>
          </a:p>
          <a:p>
            <a:pPr algn="ctr">
              <a:tabLst>
                <a:tab pos="5292725" algn="l"/>
              </a:tabLst>
            </a:pP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4343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032869" y="101159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800" b="1" dirty="0">
                <a:latin typeface="+mj-lt"/>
                <a:ea typeface="+mj-ea"/>
                <a:cs typeface="+mj-cs"/>
              </a:rPr>
              <a:t>parsing</a:t>
            </a:r>
            <a:endParaRPr kumimoji="1" lang="en-US" altLang="ja-JP" sz="8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765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42393" y="170309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earth from the subsidence is blocking the subterranean tunnels.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F6A9F9E-82EC-4A51-9818-9262D4E33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380" y="1113105"/>
            <a:ext cx="5041017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4F762B1-22A3-47F9-B353-C7797ED44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391" y="3922726"/>
            <a:ext cx="3343275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259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42393" y="170309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earth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from the subsidence is blocking the subterranean tunnels.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F6A9F9E-82EC-4A51-9818-9262D4E33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380" y="1113105"/>
            <a:ext cx="5041017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4F762B1-22A3-47F9-B353-C7797ED44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391" y="3922726"/>
            <a:ext cx="3343275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422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42393" y="170309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earth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from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subsidence is blocking the subterranean tunnels.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F6A9F9E-82EC-4A51-9818-9262D4E33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380" y="1113105"/>
            <a:ext cx="5041017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4F762B1-22A3-47F9-B353-C7797ED44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391" y="3922726"/>
            <a:ext cx="3343275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209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42393" y="170309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earth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from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subsidence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is blocking the subterranean tunnels.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F6A9F9E-82EC-4A51-9818-9262D4E33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380" y="1113105"/>
            <a:ext cx="5041017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4F762B1-22A3-47F9-B353-C7797ED44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391" y="3922726"/>
            <a:ext cx="3343275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256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42393" y="170309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earth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from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subsidence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is blocking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subterranean tunnels.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F6A9F9E-82EC-4A51-9818-9262D4E33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380" y="1113105"/>
            <a:ext cx="5041017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4F762B1-22A3-47F9-B353-C7797ED44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391" y="3922726"/>
            <a:ext cx="3343275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080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42393" y="170309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earth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from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subsidence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is blocking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subterranean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tunnels.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F6A9F9E-82EC-4A51-9818-9262D4E33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380" y="1113105"/>
            <a:ext cx="5041017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4F762B1-22A3-47F9-B353-C7797ED44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391" y="3922726"/>
            <a:ext cx="3343275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870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prepare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prefix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19730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42393" y="170309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earth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from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subsidence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is blocking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subterranean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tunnels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F6A9F9E-82EC-4A51-9818-9262D4E33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380" y="1113105"/>
            <a:ext cx="5041017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4F762B1-22A3-47F9-B353-C7797ED44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391" y="3922726"/>
            <a:ext cx="3343275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044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42393" y="170309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earth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from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subsidence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is blocking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subterranean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tunnels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F6A9F9E-82EC-4A51-9818-9262D4E33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380" y="1113105"/>
            <a:ext cx="5041017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4F762B1-22A3-47F9-B353-C7797ED44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391" y="3922726"/>
            <a:ext cx="3343275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C7AA54-57CC-48A1-B8A5-5CC2FA9F5CE9}"/>
              </a:ext>
            </a:extLst>
          </p:cNvPr>
          <p:cNvSpPr txBox="1"/>
          <p:nvPr/>
        </p:nvSpPr>
        <p:spPr>
          <a:xfrm>
            <a:off x="2654935" y="5428212"/>
            <a:ext cx="6441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  <a:r>
              <a:rPr kumimoji="1" lang="en-US" altLang="ja-JP" sz="4000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rd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person singular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Present continuous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44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D35D61A1-8484-4749-8AD0-A3455E075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4400">
              <a:latin typeface="+mj-lt"/>
              <a:ea typeface="+mj-ea"/>
              <a:cs typeface="+mj-cs"/>
            </a:endParaRP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1447903E-2B66-479D-959B-F2EBB2CC9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4DB438D-6AE1-4DBB-965E-8E0F64E86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4" r="1" b="415"/>
          <a:stretch/>
        </p:blipFill>
        <p:spPr>
          <a:xfrm>
            <a:off x="1158240" y="2149222"/>
            <a:ext cx="9875520" cy="37216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159954" y="324175"/>
            <a:ext cx="7363968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Giant crystals exist in the 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sub</a:t>
            </a:r>
            <a:r>
              <a:rPr kumimoji="1"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terranean cavern.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8318BA4-6BB9-413D-9872-42103D222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450" y="2847022"/>
            <a:ext cx="7580558" cy="3848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8087738"/>
      </p:ext>
    </p:extLst>
  </p:cSld>
  <p:clrMapOvr>
    <a:masterClrMapping/>
  </p:clrMapOvr>
  <p:transition spd="slow">
    <p:wheel spokes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266394" y="309330"/>
            <a:ext cx="7585253" cy="34295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Tourists visited the wreck in a small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sub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mersible.</a:t>
            </a:r>
            <a:endParaRPr kumimoji="1" lang="en-US" altLang="ja-JP" sz="60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8F0FB28-7DF1-45C3-8045-4437FEC39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614" y="2883145"/>
            <a:ext cx="4524375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61679E8-DDB0-4FA7-AB65-AF1245B2B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053" y="3738879"/>
            <a:ext cx="5224510" cy="2900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2446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297288" y="-292819"/>
            <a:ext cx="8420566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“The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sub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marines were fantastic!”  exclaimed Dad.</a:t>
            </a:r>
            <a:endParaRPr kumimoji="1" lang="en-US" altLang="ja-JP" sz="60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9C4176D-DBA6-4FEA-B439-694427A34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681" y="3314962"/>
            <a:ext cx="4984070" cy="3139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9419209-37DD-4FB7-A182-A9E41DEE6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863" y="1852227"/>
            <a:ext cx="3302425" cy="500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54620"/>
      </p:ext>
    </p:extLst>
  </p:cSld>
  <p:clrMapOvr>
    <a:masterClrMapping/>
  </p:clrMapOvr>
  <p:transition spd="slow">
    <p:comb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4" r="-1" b="640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48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4800" b="1">
              <a:latin typeface="+mj-lt"/>
              <a:ea typeface="+mj-ea"/>
              <a:cs typeface="+mj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prepare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prefix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prevail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9393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prepare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prefix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preview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7962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prepare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prefix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preview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predict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31613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prepare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prefix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preview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predict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precede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6393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4604</TotalTime>
  <Words>1042</Words>
  <Application>Microsoft Office PowerPoint</Application>
  <PresentationFormat>ワイド画面</PresentationFormat>
  <Paragraphs>336</Paragraphs>
  <Slides>56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56</vt:i4>
      </vt:variant>
    </vt:vector>
  </HeadingPairs>
  <TitlesOfParts>
    <vt:vector size="63" baseType="lpstr">
      <vt:lpstr>游ゴシック</vt:lpstr>
      <vt:lpstr>游ゴシック Light</vt:lpstr>
      <vt:lpstr>Arial</vt:lpstr>
      <vt:lpstr>Calibri</vt:lpstr>
      <vt:lpstr>Cavolini</vt:lpstr>
      <vt:lpstr>Rockwell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352</cp:revision>
  <cp:lastPrinted>2021-04-10T03:23:36Z</cp:lastPrinted>
  <dcterms:created xsi:type="dcterms:W3CDTF">2020-10-31T02:23:16Z</dcterms:created>
  <dcterms:modified xsi:type="dcterms:W3CDTF">2021-04-14T08:49:43Z</dcterms:modified>
</cp:coreProperties>
</file>